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86.jpg" ContentType="image/png"/>
  <Override PartName="/ppt/tags/tag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4.xml" ContentType="application/vnd.openxmlformats-officedocument.presentationml.notesSlide+xml"/>
  <Override PartName="/ppt/charts/chart1.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12" r:id="rId6"/>
    <p:sldMasterId id="2147483725" r:id="rId7"/>
    <p:sldMasterId id="2147483789" r:id="rId8"/>
    <p:sldMasterId id="2147483825" r:id="rId9"/>
    <p:sldMasterId id="2147483888" r:id="rId10"/>
  </p:sldMasterIdLst>
  <p:notesMasterIdLst>
    <p:notesMasterId r:id="rId51"/>
  </p:notesMasterIdLst>
  <p:sldIdLst>
    <p:sldId id="2147479793" r:id="rId11"/>
    <p:sldId id="5275" r:id="rId12"/>
    <p:sldId id="5282" r:id="rId13"/>
    <p:sldId id="1816" r:id="rId14"/>
    <p:sldId id="5283" r:id="rId15"/>
    <p:sldId id="279" r:id="rId16"/>
    <p:sldId id="5149" r:id="rId17"/>
    <p:sldId id="5148" r:id="rId18"/>
    <p:sldId id="302" r:id="rId19"/>
    <p:sldId id="5150" r:id="rId20"/>
    <p:sldId id="5265" r:id="rId21"/>
    <p:sldId id="5268" r:id="rId22"/>
    <p:sldId id="2147479796" r:id="rId23"/>
    <p:sldId id="5266" r:id="rId24"/>
    <p:sldId id="5166" r:id="rId25"/>
    <p:sldId id="5294" r:id="rId26"/>
    <p:sldId id="5288" r:id="rId27"/>
    <p:sldId id="257" r:id="rId28"/>
    <p:sldId id="258" r:id="rId29"/>
    <p:sldId id="259" r:id="rId30"/>
    <p:sldId id="5291" r:id="rId31"/>
    <p:sldId id="5292" r:id="rId32"/>
    <p:sldId id="5293" r:id="rId33"/>
    <p:sldId id="465" r:id="rId34"/>
    <p:sldId id="5289" r:id="rId35"/>
    <p:sldId id="5290" r:id="rId36"/>
    <p:sldId id="5295" r:id="rId37"/>
    <p:sldId id="5276" r:id="rId38"/>
    <p:sldId id="4798" r:id="rId39"/>
    <p:sldId id="2147479790" r:id="rId40"/>
    <p:sldId id="5270" r:id="rId41"/>
    <p:sldId id="5159" r:id="rId42"/>
    <p:sldId id="2147479795" r:id="rId43"/>
    <p:sldId id="2147479711" r:id="rId44"/>
    <p:sldId id="2147479713" r:id="rId45"/>
    <p:sldId id="2147479797" r:id="rId46"/>
    <p:sldId id="5272" r:id="rId47"/>
    <p:sldId id="2147479789" r:id="rId48"/>
    <p:sldId id="5259" r:id="rId49"/>
    <p:sldId id="268" r:id="rId5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3FFFDB-D124-82A9-2836-B7C8A50D39AA}" name="Adela Santamaria - FunctionalPrint" initials="ASF" userId="S::asantamaria@functionalprint.com::e7f18fce-4faa-43b4-9cd2-6a53d4dee55c" providerId="AD"/>
  <p188:author id="{73DAF9E2-9C52-12C1-3996-41BDD4E7C754}" name="Susana Barasoain Arrondo" initials="SBA" userId="S::sbarasoain@functionalprint.com::8db46c1c-84b6-4d1b-b7bd-6ca12f425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D3B6F"/>
    <a:srgbClr val="3A8271"/>
    <a:srgbClr val="FFFFFF"/>
    <a:srgbClr val="A0C49A"/>
    <a:srgbClr val="26686D"/>
    <a:srgbClr val="80ADCD"/>
    <a:srgbClr val="BFBFBF"/>
    <a:srgbClr val="71AE9C"/>
    <a:srgbClr val="377DB7"/>
    <a:srgbClr val="79B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FD5CB-7384-409A-878E-36EDD93B3EE2}" v="1" dt="2024-11-21T15:22:46.613"/>
  </p1510:revLst>
</p1510:revInfo>
</file>

<file path=ppt/tableStyles.xml><?xml version="1.0" encoding="utf-8"?>
<a:tblStyleLst xmlns:a="http://schemas.openxmlformats.org/drawingml/2006/main" def="{5C22544A-7EE6-4342-B048-85BDC9FD1C3A}">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5400" autoAdjust="0"/>
  </p:normalViewPr>
  <p:slideViewPr>
    <p:cSldViewPr snapToGrid="0">
      <p:cViewPr varScale="1">
        <p:scale>
          <a:sx n="28" d="100"/>
          <a:sy n="28" d="100"/>
        </p:scale>
        <p:origin x="2112" y="4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a Barasoain Arrondo" userId="8db46c1c-84b6-4d1b-b7bd-6ca12f425487" providerId="ADAL" clId="{A1FFD5CB-7384-409A-878E-36EDD93B3EE2}"/>
    <pc:docChg chg="custSel delSld modSld">
      <pc:chgData name="Susana Barasoain Arrondo" userId="8db46c1c-84b6-4d1b-b7bd-6ca12f425487" providerId="ADAL" clId="{A1FFD5CB-7384-409A-878E-36EDD93B3EE2}" dt="2024-11-20T13:44:29.128" v="19" actId="478"/>
      <pc:docMkLst>
        <pc:docMk/>
      </pc:docMkLst>
      <pc:sldChg chg="del">
        <pc:chgData name="Susana Barasoain Arrondo" userId="8db46c1c-84b6-4d1b-b7bd-6ca12f425487" providerId="ADAL" clId="{A1FFD5CB-7384-409A-878E-36EDD93B3EE2}" dt="2024-11-20T13:44:09.048" v="13" actId="47"/>
        <pc:sldMkLst>
          <pc:docMk/>
          <pc:sldMk cId="1243679510" sldId="263"/>
        </pc:sldMkLst>
      </pc:sldChg>
      <pc:sldChg chg="delSp mod">
        <pc:chgData name="Susana Barasoain Arrondo" userId="8db46c1c-84b6-4d1b-b7bd-6ca12f425487" providerId="ADAL" clId="{A1FFD5CB-7384-409A-878E-36EDD93B3EE2}" dt="2024-11-20T13:44:29.128" v="19" actId="478"/>
        <pc:sldMkLst>
          <pc:docMk/>
          <pc:sldMk cId="3784755431" sldId="268"/>
        </pc:sldMkLst>
        <pc:picChg chg="del">
          <ac:chgData name="Susana Barasoain Arrondo" userId="8db46c1c-84b6-4d1b-b7bd-6ca12f425487" providerId="ADAL" clId="{A1FFD5CB-7384-409A-878E-36EDD93B3EE2}" dt="2024-11-20T13:44:24.152" v="15" actId="478"/>
          <ac:picMkLst>
            <pc:docMk/>
            <pc:sldMk cId="3784755431" sldId="268"/>
            <ac:picMk id="4" creationId="{A639A3C7-DCB0-C063-30D4-2A6FBB5FCC6B}"/>
          </ac:picMkLst>
        </pc:picChg>
        <pc:picChg chg="del">
          <ac:chgData name="Susana Barasoain Arrondo" userId="8db46c1c-84b6-4d1b-b7bd-6ca12f425487" providerId="ADAL" clId="{A1FFD5CB-7384-409A-878E-36EDD93B3EE2}" dt="2024-11-20T13:44:24.922" v="16" actId="478"/>
          <ac:picMkLst>
            <pc:docMk/>
            <pc:sldMk cId="3784755431" sldId="268"/>
            <ac:picMk id="5" creationId="{4B12EDAC-BF07-6A43-E4EF-6B8D225CC9F9}"/>
          </ac:picMkLst>
        </pc:picChg>
        <pc:picChg chg="del">
          <ac:chgData name="Susana Barasoain Arrondo" userId="8db46c1c-84b6-4d1b-b7bd-6ca12f425487" providerId="ADAL" clId="{A1FFD5CB-7384-409A-878E-36EDD93B3EE2}" dt="2024-11-20T13:44:27.945" v="18" actId="478"/>
          <ac:picMkLst>
            <pc:docMk/>
            <pc:sldMk cId="3784755431" sldId="268"/>
            <ac:picMk id="6" creationId="{69C67A7E-AED6-4227-93E4-817F8C915483}"/>
          </ac:picMkLst>
        </pc:picChg>
        <pc:picChg chg="del">
          <ac:chgData name="Susana Barasoain Arrondo" userId="8db46c1c-84b6-4d1b-b7bd-6ca12f425487" providerId="ADAL" clId="{A1FFD5CB-7384-409A-878E-36EDD93B3EE2}" dt="2024-11-20T13:44:29.128" v="19" actId="478"/>
          <ac:picMkLst>
            <pc:docMk/>
            <pc:sldMk cId="3784755431" sldId="268"/>
            <ac:picMk id="7" creationId="{1B54553A-1635-7420-C844-6FF47CC1E870}"/>
          </ac:picMkLst>
        </pc:picChg>
        <pc:picChg chg="del">
          <ac:chgData name="Susana Barasoain Arrondo" userId="8db46c1c-84b6-4d1b-b7bd-6ca12f425487" providerId="ADAL" clId="{A1FFD5CB-7384-409A-878E-36EDD93B3EE2}" dt="2024-11-20T13:44:26.070" v="17" actId="478"/>
          <ac:picMkLst>
            <pc:docMk/>
            <pc:sldMk cId="3784755431" sldId="268"/>
            <ac:picMk id="17" creationId="{D4A39450-207A-6C67-1981-C89629A49FC8}"/>
          </ac:picMkLst>
        </pc:picChg>
      </pc:sldChg>
      <pc:sldChg chg="delSp mod">
        <pc:chgData name="Susana Barasoain Arrondo" userId="8db46c1c-84b6-4d1b-b7bd-6ca12f425487" providerId="ADAL" clId="{A1FFD5CB-7384-409A-878E-36EDD93B3EE2}" dt="2024-11-20T13:43:24.273" v="8" actId="478"/>
        <pc:sldMkLst>
          <pc:docMk/>
          <pc:sldMk cId="173901879" sldId="1816"/>
        </pc:sldMkLst>
        <pc:picChg chg="del">
          <ac:chgData name="Susana Barasoain Arrondo" userId="8db46c1c-84b6-4d1b-b7bd-6ca12f425487" providerId="ADAL" clId="{A1FFD5CB-7384-409A-878E-36EDD93B3EE2}" dt="2024-11-20T13:43:24.273" v="8" actId="478"/>
          <ac:picMkLst>
            <pc:docMk/>
            <pc:sldMk cId="173901879" sldId="1816"/>
            <ac:picMk id="4" creationId="{7DE0E320-6579-A77C-31A4-910AEC9DA4C1}"/>
          </ac:picMkLst>
        </pc:picChg>
      </pc:sldChg>
      <pc:sldChg chg="delSp mod">
        <pc:chgData name="Susana Barasoain Arrondo" userId="8db46c1c-84b6-4d1b-b7bd-6ca12f425487" providerId="ADAL" clId="{A1FFD5CB-7384-409A-878E-36EDD93B3EE2}" dt="2024-11-20T13:43:34.822" v="10" actId="478"/>
        <pc:sldMkLst>
          <pc:docMk/>
          <pc:sldMk cId="2883529459" sldId="5148"/>
        </pc:sldMkLst>
        <pc:picChg chg="del">
          <ac:chgData name="Susana Barasoain Arrondo" userId="8db46c1c-84b6-4d1b-b7bd-6ca12f425487" providerId="ADAL" clId="{A1FFD5CB-7384-409A-878E-36EDD93B3EE2}" dt="2024-11-20T13:43:34.822" v="10" actId="478"/>
          <ac:picMkLst>
            <pc:docMk/>
            <pc:sldMk cId="2883529459" sldId="5148"/>
            <ac:picMk id="21" creationId="{864FACA6-B8CE-B550-7A40-D0CB71BC45E6}"/>
          </ac:picMkLst>
        </pc:picChg>
      </pc:sldChg>
      <pc:sldChg chg="delSp mod">
        <pc:chgData name="Susana Barasoain Arrondo" userId="8db46c1c-84b6-4d1b-b7bd-6ca12f425487" providerId="ADAL" clId="{A1FFD5CB-7384-409A-878E-36EDD93B3EE2}" dt="2024-11-20T13:43:18.293" v="6" actId="478"/>
        <pc:sldMkLst>
          <pc:docMk/>
          <pc:sldMk cId="534664420" sldId="5275"/>
        </pc:sldMkLst>
        <pc:picChg chg="del">
          <ac:chgData name="Susana Barasoain Arrondo" userId="8db46c1c-84b6-4d1b-b7bd-6ca12f425487" providerId="ADAL" clId="{A1FFD5CB-7384-409A-878E-36EDD93B3EE2}" dt="2024-11-20T13:43:18.293" v="6" actId="478"/>
          <ac:picMkLst>
            <pc:docMk/>
            <pc:sldMk cId="534664420" sldId="5275"/>
            <ac:picMk id="3" creationId="{A639A3C7-DCB0-C063-30D4-2A6FBB5FCC6B}"/>
          </ac:picMkLst>
        </pc:picChg>
        <pc:picChg chg="del">
          <ac:chgData name="Susana Barasoain Arrondo" userId="8db46c1c-84b6-4d1b-b7bd-6ca12f425487" providerId="ADAL" clId="{A1FFD5CB-7384-409A-878E-36EDD93B3EE2}" dt="2024-11-20T13:43:13.516" v="3" actId="478"/>
          <ac:picMkLst>
            <pc:docMk/>
            <pc:sldMk cId="534664420" sldId="5275"/>
            <ac:picMk id="5" creationId="{4B12EDAC-BF07-6A43-E4EF-6B8D225CC9F9}"/>
          </ac:picMkLst>
        </pc:picChg>
        <pc:picChg chg="del">
          <ac:chgData name="Susana Barasoain Arrondo" userId="8db46c1c-84b6-4d1b-b7bd-6ca12f425487" providerId="ADAL" clId="{A1FFD5CB-7384-409A-878E-36EDD93B3EE2}" dt="2024-11-20T13:43:14.898" v="5" actId="478"/>
          <ac:picMkLst>
            <pc:docMk/>
            <pc:sldMk cId="534664420" sldId="5275"/>
            <ac:picMk id="8" creationId="{7AA7FA03-0DA0-998D-D32C-8D2D3A8EA9A6}"/>
          </ac:picMkLst>
        </pc:picChg>
        <pc:picChg chg="del">
          <ac:chgData name="Susana Barasoain Arrondo" userId="8db46c1c-84b6-4d1b-b7bd-6ca12f425487" providerId="ADAL" clId="{A1FFD5CB-7384-409A-878E-36EDD93B3EE2}" dt="2024-11-20T13:43:14.268" v="4" actId="478"/>
          <ac:picMkLst>
            <pc:docMk/>
            <pc:sldMk cId="534664420" sldId="5275"/>
            <ac:picMk id="9" creationId="{69C67A7E-AED6-4227-93E4-817F8C915483}"/>
          </ac:picMkLst>
        </pc:picChg>
      </pc:sldChg>
      <pc:sldChg chg="delSp mod">
        <pc:chgData name="Susana Barasoain Arrondo" userId="8db46c1c-84b6-4d1b-b7bd-6ca12f425487" providerId="ADAL" clId="{A1FFD5CB-7384-409A-878E-36EDD93B3EE2}" dt="2024-11-20T13:43:21.675" v="7" actId="478"/>
        <pc:sldMkLst>
          <pc:docMk/>
          <pc:sldMk cId="2716269305" sldId="5282"/>
        </pc:sldMkLst>
        <pc:picChg chg="del">
          <ac:chgData name="Susana Barasoain Arrondo" userId="8db46c1c-84b6-4d1b-b7bd-6ca12f425487" providerId="ADAL" clId="{A1FFD5CB-7384-409A-878E-36EDD93B3EE2}" dt="2024-11-20T13:43:21.675" v="7" actId="478"/>
          <ac:picMkLst>
            <pc:docMk/>
            <pc:sldMk cId="2716269305" sldId="5282"/>
            <ac:picMk id="3" creationId="{7C29E3CD-37C5-01D3-8203-48C0BB386BF3}"/>
          </ac:picMkLst>
        </pc:picChg>
      </pc:sldChg>
      <pc:sldChg chg="delSp mod">
        <pc:chgData name="Susana Barasoain Arrondo" userId="8db46c1c-84b6-4d1b-b7bd-6ca12f425487" providerId="ADAL" clId="{A1FFD5CB-7384-409A-878E-36EDD93B3EE2}" dt="2024-11-20T13:43:26.712" v="9" actId="478"/>
        <pc:sldMkLst>
          <pc:docMk/>
          <pc:sldMk cId="2582215907" sldId="5283"/>
        </pc:sldMkLst>
        <pc:picChg chg="del">
          <ac:chgData name="Susana Barasoain Arrondo" userId="8db46c1c-84b6-4d1b-b7bd-6ca12f425487" providerId="ADAL" clId="{A1FFD5CB-7384-409A-878E-36EDD93B3EE2}" dt="2024-11-20T13:43:26.712" v="9" actId="478"/>
          <ac:picMkLst>
            <pc:docMk/>
            <pc:sldMk cId="2582215907" sldId="5283"/>
            <ac:picMk id="2" creationId="{7F8FBA1B-DBCD-3F7E-1B78-1DBC151E9AF1}"/>
          </ac:picMkLst>
        </pc:picChg>
      </pc:sldChg>
      <pc:sldChg chg="delSp mod">
        <pc:chgData name="Susana Barasoain Arrondo" userId="8db46c1c-84b6-4d1b-b7bd-6ca12f425487" providerId="ADAL" clId="{A1FFD5CB-7384-409A-878E-36EDD93B3EE2}" dt="2024-11-20T13:43:44.841" v="12" actId="478"/>
        <pc:sldMkLst>
          <pc:docMk/>
          <pc:sldMk cId="443853933" sldId="5294"/>
        </pc:sldMkLst>
        <pc:picChg chg="del">
          <ac:chgData name="Susana Barasoain Arrondo" userId="8db46c1c-84b6-4d1b-b7bd-6ca12f425487" providerId="ADAL" clId="{A1FFD5CB-7384-409A-878E-36EDD93B3EE2}" dt="2024-11-20T13:43:44.841" v="12" actId="478"/>
          <ac:picMkLst>
            <pc:docMk/>
            <pc:sldMk cId="443853933" sldId="5294"/>
            <ac:picMk id="3" creationId="{96CF876D-6245-5EF2-47BF-4345E845C894}"/>
          </ac:picMkLst>
        </pc:picChg>
        <pc:picChg chg="del">
          <ac:chgData name="Susana Barasoain Arrondo" userId="8db46c1c-84b6-4d1b-b7bd-6ca12f425487" providerId="ADAL" clId="{A1FFD5CB-7384-409A-878E-36EDD93B3EE2}" dt="2024-11-20T13:43:43.965" v="11" actId="478"/>
          <ac:picMkLst>
            <pc:docMk/>
            <pc:sldMk cId="443853933" sldId="5294"/>
            <ac:picMk id="8" creationId="{AC76A44F-1F85-B804-8024-C4C7806C7066}"/>
          </ac:picMkLst>
        </pc:picChg>
      </pc:sldChg>
      <pc:sldChg chg="delSp mod">
        <pc:chgData name="Susana Barasoain Arrondo" userId="8db46c1c-84b6-4d1b-b7bd-6ca12f425487" providerId="ADAL" clId="{A1FFD5CB-7384-409A-878E-36EDD93B3EE2}" dt="2024-11-20T13:43:09.743" v="2" actId="478"/>
        <pc:sldMkLst>
          <pc:docMk/>
          <pc:sldMk cId="2661030615" sldId="2147479793"/>
        </pc:sldMkLst>
        <pc:picChg chg="del">
          <ac:chgData name="Susana Barasoain Arrondo" userId="8db46c1c-84b6-4d1b-b7bd-6ca12f425487" providerId="ADAL" clId="{A1FFD5CB-7384-409A-878E-36EDD93B3EE2}" dt="2024-11-20T13:43:08.245" v="1" actId="478"/>
          <ac:picMkLst>
            <pc:docMk/>
            <pc:sldMk cId="2661030615" sldId="2147479793"/>
            <ac:picMk id="7" creationId="{FE6EB879-6BFA-C5B7-BF1D-6F02C72B10E2}"/>
          </ac:picMkLst>
        </pc:picChg>
        <pc:picChg chg="del">
          <ac:chgData name="Susana Barasoain Arrondo" userId="8db46c1c-84b6-4d1b-b7bd-6ca12f425487" providerId="ADAL" clId="{A1FFD5CB-7384-409A-878E-36EDD93B3EE2}" dt="2024-11-20T13:43:09.743" v="2" actId="478"/>
          <ac:picMkLst>
            <pc:docMk/>
            <pc:sldMk cId="2661030615" sldId="2147479793"/>
            <ac:picMk id="8" creationId="{32F22E7F-CE07-A4D5-3077-596156F6D946}"/>
          </ac:picMkLst>
        </pc:picChg>
        <pc:picChg chg="del">
          <ac:chgData name="Susana Barasoain Arrondo" userId="8db46c1c-84b6-4d1b-b7bd-6ca12f425487" providerId="ADAL" clId="{A1FFD5CB-7384-409A-878E-36EDD93B3EE2}" dt="2024-11-20T13:43:06.959" v="0" actId="478"/>
          <ac:picMkLst>
            <pc:docMk/>
            <pc:sldMk cId="2661030615" sldId="2147479793"/>
            <ac:picMk id="10" creationId="{8EE758A7-5824-2B3C-CEDA-1977E16765DA}"/>
          </ac:picMkLst>
        </pc:picChg>
      </pc:sldChg>
      <pc:sldChg chg="del">
        <pc:chgData name="Susana Barasoain Arrondo" userId="8db46c1c-84b6-4d1b-b7bd-6ca12f425487" providerId="ADAL" clId="{A1FFD5CB-7384-409A-878E-36EDD93B3EE2}" dt="2024-11-20T13:44:12.699" v="14" actId="47"/>
        <pc:sldMkLst>
          <pc:docMk/>
          <pc:sldMk cId="3167523260" sldId="2147479794"/>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0017337699865151E-2"/>
          <c:y val="2.3287057769816391E-2"/>
          <c:w val="0.97996532460026975"/>
          <c:h val="0.95342588446036725"/>
        </c:manualLayout>
      </c:layout>
      <c:barChart>
        <c:barDir val="col"/>
        <c:grouping val="stacked"/>
        <c:varyColors val="0"/>
        <c:ser>
          <c:idx val="0"/>
          <c:order val="0"/>
          <c:spPr>
            <a:solidFill>
              <a:srgbClr val="150757"/>
            </a:solidFill>
            <a:ln w="3175" cmpd="sng" algn="ctr">
              <a:solidFill>
                <a:schemeClr val="tx1"/>
              </a:solidFill>
              <a:prstDash val="solid"/>
            </a:ln>
          </c:spPr>
          <c:invertIfNegative val="0"/>
          <c:dPt>
            <c:idx val="0"/>
            <c:invertIfNegative val="0"/>
            <c:bubble3D val="0"/>
            <c:spPr>
              <a:solidFill>
                <a:srgbClr val="CEE8FC"/>
              </a:solidFill>
              <a:ln>
                <a:noFill/>
              </a:ln>
            </c:spPr>
            <c:extLst>
              <c:ext xmlns:c16="http://schemas.microsoft.com/office/drawing/2014/chart" uri="{C3380CC4-5D6E-409C-BE32-E72D297353CC}">
                <c16:uniqueId val="{00000000-D541-41F8-B4FE-3626C32DE364}"/>
              </c:ext>
            </c:extLst>
          </c:dPt>
          <c:dPt>
            <c:idx val="1"/>
            <c:invertIfNegative val="0"/>
            <c:bubble3D val="0"/>
            <c:spPr>
              <a:solidFill>
                <a:srgbClr val="CEE8FC"/>
              </a:solidFill>
              <a:ln>
                <a:noFill/>
              </a:ln>
            </c:spPr>
            <c:extLst>
              <c:ext xmlns:c16="http://schemas.microsoft.com/office/drawing/2014/chart" uri="{C3380CC4-5D6E-409C-BE32-E72D297353CC}">
                <c16:uniqueId val="{00000001-D541-41F8-B4FE-3626C32DE364}"/>
              </c:ext>
            </c:extLst>
          </c:dPt>
          <c:dPt>
            <c:idx val="2"/>
            <c:invertIfNegative val="0"/>
            <c:bubble3D val="0"/>
            <c:spPr>
              <a:solidFill>
                <a:srgbClr val="CEE8FC"/>
              </a:solidFill>
              <a:ln>
                <a:noFill/>
              </a:ln>
            </c:spPr>
            <c:extLst>
              <c:ext xmlns:c16="http://schemas.microsoft.com/office/drawing/2014/chart" uri="{C3380CC4-5D6E-409C-BE32-E72D297353CC}">
                <c16:uniqueId val="{00000002-D541-41F8-B4FE-3626C32DE364}"/>
              </c:ext>
            </c:extLst>
          </c:dPt>
          <c:dPt>
            <c:idx val="3"/>
            <c:invertIfNegative val="0"/>
            <c:bubble3D val="0"/>
            <c:spPr>
              <a:solidFill>
                <a:srgbClr val="CEE8FC"/>
              </a:solidFill>
              <a:ln>
                <a:noFill/>
              </a:ln>
            </c:spPr>
            <c:extLst>
              <c:ext xmlns:c16="http://schemas.microsoft.com/office/drawing/2014/chart" uri="{C3380CC4-5D6E-409C-BE32-E72D297353CC}">
                <c16:uniqueId val="{00000003-D541-41F8-B4FE-3626C32DE364}"/>
              </c:ext>
            </c:extLst>
          </c:dPt>
          <c:dPt>
            <c:idx val="4"/>
            <c:invertIfNegative val="0"/>
            <c:bubble3D val="0"/>
            <c:spPr>
              <a:solidFill>
                <a:srgbClr val="CEE8FC"/>
              </a:solidFill>
              <a:ln>
                <a:noFill/>
              </a:ln>
            </c:spPr>
            <c:extLst>
              <c:ext xmlns:c16="http://schemas.microsoft.com/office/drawing/2014/chart" uri="{C3380CC4-5D6E-409C-BE32-E72D297353CC}">
                <c16:uniqueId val="{00000004-D541-41F8-B4FE-3626C32DE364}"/>
              </c:ext>
            </c:extLst>
          </c:dPt>
          <c:val>
            <c:numRef>
              <c:f>Sheet1!$A$1:$L$1</c:f>
              <c:numCache>
                <c:formatCode>General</c:formatCode>
                <c:ptCount val="12"/>
                <c:pt idx="0">
                  <c:v>5787</c:v>
                </c:pt>
                <c:pt idx="1">
                  <c:v>5826</c:v>
                </c:pt>
                <c:pt idx="2">
                  <c:v>5891</c:v>
                </c:pt>
                <c:pt idx="3">
                  <c:v>5945</c:v>
                </c:pt>
                <c:pt idx="4">
                  <c:v>6032</c:v>
                </c:pt>
                <c:pt idx="5">
                  <c:v>6133</c:v>
                </c:pt>
                <c:pt idx="6">
                  <c:v>6256</c:v>
                </c:pt>
                <c:pt idx="7">
                  <c:v>6455</c:v>
                </c:pt>
                <c:pt idx="8">
                  <c:v>6790</c:v>
                </c:pt>
                <c:pt idx="9">
                  <c:v>7110</c:v>
                </c:pt>
                <c:pt idx="10">
                  <c:v>7560</c:v>
                </c:pt>
                <c:pt idx="11">
                  <c:v>8400</c:v>
                </c:pt>
              </c:numCache>
            </c:numRef>
          </c:val>
          <c:extLst>
            <c:ext xmlns:c16="http://schemas.microsoft.com/office/drawing/2014/chart" uri="{C3380CC4-5D6E-409C-BE32-E72D297353CC}">
              <c16:uniqueId val="{00000005-D541-41F8-B4FE-3626C32DE364}"/>
            </c:ext>
          </c:extLst>
        </c:ser>
        <c:dLbls>
          <c:showLegendKey val="0"/>
          <c:showVal val="0"/>
          <c:showCatName val="0"/>
          <c:showSerName val="0"/>
          <c:showPercent val="0"/>
          <c:showBubbleSize val="0"/>
        </c:dLbls>
        <c:gapWidth val="80"/>
        <c:overlap val="100"/>
        <c:axId val="1716946463"/>
        <c:axId val="1"/>
      </c:barChart>
      <c:catAx>
        <c:axId val="1716946463"/>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8400"/>
          <c:min val="0"/>
        </c:scaling>
        <c:delete val="1"/>
        <c:axPos val="l"/>
        <c:numFmt formatCode="General" sourceLinked="1"/>
        <c:majorTickMark val="out"/>
        <c:minorTickMark val="none"/>
        <c:tickLblPos val="nextTo"/>
        <c:crossAx val="1716946463"/>
        <c:crosses val="min"/>
        <c:crossBetween val="between"/>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5F541-918B-4831-95CB-F77C4BF0C236}" type="datetimeFigureOut">
              <a:rPr lang="es-ES" smtClean="0"/>
              <a:t>26/11/2024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890066-E90A-41A0-B449-CC3CA21CDB78}" type="slidenum">
              <a:rPr lang="es-ES" smtClean="0"/>
              <a:t>‹Nº›</a:t>
            </a:fld>
            <a:endParaRPr lang="es-ES"/>
          </a:p>
        </p:txBody>
      </p:sp>
    </p:spTree>
    <p:extLst>
      <p:ext uri="{BB962C8B-B14F-4D97-AF65-F5344CB8AC3E}">
        <p14:creationId xmlns:p14="http://schemas.microsoft.com/office/powerpoint/2010/main" val="21684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Agradecimientos.</a:t>
            </a:r>
          </a:p>
          <a:p>
            <a:endParaRPr lang="es-ES" dirty="0"/>
          </a:p>
        </p:txBody>
      </p:sp>
      <p:sp>
        <p:nvSpPr>
          <p:cNvPr id="4" name="Marcador de número de diapositiva 3"/>
          <p:cNvSpPr>
            <a:spLocks noGrp="1"/>
          </p:cNvSpPr>
          <p:nvPr>
            <p:ph type="sldNum" sz="quarter" idx="5"/>
          </p:nvPr>
        </p:nvSpPr>
        <p:spPr/>
        <p:txBody>
          <a:bodyPr/>
          <a:lstStyle/>
          <a:p>
            <a:fld id="{01890066-E90A-41A0-B449-CC3CA21CDB78}" type="slidenum">
              <a:rPr lang="es-ES" smtClean="0"/>
              <a:t>2</a:t>
            </a:fld>
            <a:endParaRPr lang="es-ES"/>
          </a:p>
        </p:txBody>
      </p:sp>
    </p:spTree>
    <p:extLst>
      <p:ext uri="{BB962C8B-B14F-4D97-AF65-F5344CB8AC3E}">
        <p14:creationId xmlns:p14="http://schemas.microsoft.com/office/powerpoint/2010/main" val="2347019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b="0" i="0" dirty="0">
                <a:solidFill>
                  <a:srgbClr val="747474"/>
                </a:solidFill>
                <a:effectLst/>
                <a:latin typeface="Varela Round" panose="00000500000000000000" pitchFamily="2" charset="-79"/>
                <a:cs typeface="Varela Round" panose="00000500000000000000" pitchFamily="2" charset="-79"/>
              </a:rPr>
              <a:t>Crear una Red de Cooperación de Centros de Excelencia Profesional en el sector de la PFOE inteligente, para garantizar la prosperidad europea en este ámbito. Para ello, se trabajarán conjuntamente las principales potencias de este sector, Alemania, España, Finlandia y Letonia. Además, el proyecto contará con la participación de otros países europeos como Francia, Portugal y Grecia. </a:t>
            </a:r>
          </a:p>
          <a:p>
            <a:r>
              <a:rPr lang="es-ES" b="0" i="0" dirty="0">
                <a:solidFill>
                  <a:srgbClr val="747474"/>
                </a:solidFill>
                <a:effectLst/>
                <a:latin typeface="Varela Round" panose="00000500000000000000" pitchFamily="2" charset="-79"/>
                <a:cs typeface="Varela Round" panose="00000500000000000000" pitchFamily="2" charset="-79"/>
              </a:rPr>
              <a:t>En el caso de España, nuestro objetivo es instalar un grado de impresión funcional a partir del año 2026, durante el año 2025 realizaremos diversos cursos de formación de profesores y empresas en Navarra, valencia y Bilbao.</a:t>
            </a:r>
            <a:endParaRPr lang="es-ES" b="1" dirty="0"/>
          </a:p>
        </p:txBody>
      </p:sp>
      <p:sp>
        <p:nvSpPr>
          <p:cNvPr id="4" name="Conteni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6A7E56-E09D-504D-B4ED-CE81D508E2BA}" type="slidenum">
              <a:rPr kumimoji="0" lang="es-ES_trad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s-ES_trad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618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C7841-6C35-43EF-AA00-34535EF05DAA}" type="slidenum">
              <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706" name="Rectangle 2"/>
          <p:cNvSpPr>
            <a:spLocks noGrp="1" noRot="1" noChangeAspect="1" noChangeArrowheads="1" noTextEdit="1"/>
          </p:cNvSpPr>
          <p:nvPr>
            <p:ph type="sldImg"/>
          </p:nvPr>
        </p:nvSpPr>
        <p:spPr>
          <a:xfrm>
            <a:off x="90488" y="744538"/>
            <a:ext cx="6616700" cy="3722687"/>
          </a:xfrm>
        </p:spPr>
      </p:sp>
      <p:sp>
        <p:nvSpPr>
          <p:cNvPr id="840707" name="Rectangle 3"/>
          <p:cNvSpPr>
            <a:spLocks noGrp="1" noChangeArrowheads="1"/>
          </p:cNvSpPr>
          <p:nvPr>
            <p:ph type="body" idx="1"/>
          </p:nvPr>
        </p:nvSpPr>
        <p:spPr bwMode="auto">
          <a:xfrm>
            <a:off x="679768" y="4715353"/>
            <a:ext cx="5438140" cy="4466591"/>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r>
              <a:rPr lang="ca-ES" sz="1500" b="1" dirty="0">
                <a:solidFill>
                  <a:srgbClr val="000000"/>
                </a:solidFill>
                <a:latin typeface="+mj-lt"/>
                <a:cs typeface="Arial" charset="0"/>
              </a:rPr>
              <a:t>A </a:t>
            </a:r>
            <a:r>
              <a:rPr lang="ca-ES" sz="1500" b="1" dirty="0" err="1">
                <a:solidFill>
                  <a:srgbClr val="000000"/>
                </a:solidFill>
                <a:latin typeface="+mj-lt"/>
                <a:cs typeface="Arial" charset="0"/>
              </a:rPr>
              <a:t>nivel</a:t>
            </a:r>
            <a:r>
              <a:rPr lang="ca-ES" sz="1500" b="1" dirty="0">
                <a:solidFill>
                  <a:srgbClr val="000000"/>
                </a:solidFill>
                <a:latin typeface="+mj-lt"/>
                <a:cs typeface="Arial" charset="0"/>
              </a:rPr>
              <a:t> diferencial de la cadena de valor de la </a:t>
            </a:r>
            <a:r>
              <a:rPr lang="ca-ES" sz="1500" b="1" dirty="0" err="1">
                <a:solidFill>
                  <a:srgbClr val="000000"/>
                </a:solidFill>
                <a:latin typeface="+mj-lt"/>
                <a:cs typeface="Arial" charset="0"/>
              </a:rPr>
              <a:t>impresión</a:t>
            </a:r>
            <a:r>
              <a:rPr lang="ca-ES" sz="1500" b="1" dirty="0">
                <a:solidFill>
                  <a:srgbClr val="000000"/>
                </a:solidFill>
                <a:latin typeface="+mj-lt"/>
                <a:cs typeface="Arial" charset="0"/>
              </a:rPr>
              <a:t> funcional en España respecto de </a:t>
            </a:r>
            <a:r>
              <a:rPr lang="ca-ES" sz="1500" b="1" dirty="0" err="1">
                <a:solidFill>
                  <a:srgbClr val="000000"/>
                </a:solidFill>
                <a:latin typeface="+mj-lt"/>
                <a:cs typeface="Arial" charset="0"/>
              </a:rPr>
              <a:t>otros</a:t>
            </a:r>
            <a:r>
              <a:rPr lang="ca-ES" sz="1500" b="1" dirty="0">
                <a:solidFill>
                  <a:srgbClr val="000000"/>
                </a:solidFill>
                <a:latin typeface="+mj-lt"/>
                <a:cs typeface="Arial" charset="0"/>
              </a:rPr>
              <a:t> </a:t>
            </a:r>
            <a:r>
              <a:rPr lang="ca-ES" sz="1500" b="1" dirty="0" err="1">
                <a:solidFill>
                  <a:srgbClr val="000000"/>
                </a:solidFill>
                <a:latin typeface="+mj-lt"/>
                <a:cs typeface="Arial" charset="0"/>
              </a:rPr>
              <a:t>países</a:t>
            </a:r>
            <a:r>
              <a:rPr lang="ca-ES" sz="1500" b="1" dirty="0">
                <a:solidFill>
                  <a:srgbClr val="000000"/>
                </a:solidFill>
                <a:latin typeface="+mj-lt"/>
                <a:cs typeface="Arial" charset="0"/>
              </a:rPr>
              <a:t>, el Clúster </a:t>
            </a:r>
            <a:r>
              <a:rPr lang="ca-ES" sz="1500" b="1" dirty="0" err="1">
                <a:solidFill>
                  <a:srgbClr val="000000"/>
                </a:solidFill>
                <a:latin typeface="+mj-lt"/>
                <a:cs typeface="Arial" charset="0"/>
              </a:rPr>
              <a:t>nace</a:t>
            </a:r>
            <a:r>
              <a:rPr lang="ca-ES" sz="1500" b="1" dirty="0">
                <a:solidFill>
                  <a:srgbClr val="000000"/>
                </a:solidFill>
                <a:latin typeface="+mj-lt"/>
                <a:cs typeface="Arial" charset="0"/>
              </a:rPr>
              <a:t> a partir de la </a:t>
            </a:r>
            <a:r>
              <a:rPr lang="ca-ES" sz="1500" b="1" dirty="0" err="1">
                <a:solidFill>
                  <a:srgbClr val="000000"/>
                </a:solidFill>
                <a:latin typeface="+mj-lt"/>
                <a:cs typeface="Arial" charset="0"/>
              </a:rPr>
              <a:t>necesidad</a:t>
            </a:r>
            <a:r>
              <a:rPr lang="ca-ES" sz="1500" b="1" dirty="0">
                <a:solidFill>
                  <a:srgbClr val="000000"/>
                </a:solidFill>
                <a:latin typeface="+mj-lt"/>
                <a:cs typeface="Arial" charset="0"/>
              </a:rPr>
              <a:t> de </a:t>
            </a:r>
            <a:r>
              <a:rPr lang="ca-ES" sz="1500" b="1" dirty="0" err="1">
                <a:solidFill>
                  <a:srgbClr val="000000"/>
                </a:solidFill>
                <a:latin typeface="+mj-lt"/>
                <a:cs typeface="Arial" charset="0"/>
              </a:rPr>
              <a:t>diversificación</a:t>
            </a:r>
            <a:r>
              <a:rPr lang="ca-ES" sz="1500" b="1" dirty="0">
                <a:solidFill>
                  <a:srgbClr val="000000"/>
                </a:solidFill>
                <a:latin typeface="+mj-lt"/>
                <a:cs typeface="Arial" charset="0"/>
              </a:rPr>
              <a:t> del sector de la </a:t>
            </a:r>
            <a:r>
              <a:rPr lang="ca-ES" sz="1500" b="1" dirty="0" err="1">
                <a:solidFill>
                  <a:srgbClr val="000000"/>
                </a:solidFill>
                <a:latin typeface="+mj-lt"/>
                <a:cs typeface="Arial" charset="0"/>
              </a:rPr>
              <a:t>artes</a:t>
            </a:r>
            <a:r>
              <a:rPr lang="ca-ES" sz="1500" b="1" dirty="0">
                <a:solidFill>
                  <a:srgbClr val="000000"/>
                </a:solidFill>
                <a:latin typeface="+mj-lt"/>
                <a:cs typeface="Arial" charset="0"/>
              </a:rPr>
              <a:t> </a:t>
            </a:r>
            <a:r>
              <a:rPr lang="ca-ES" sz="1500" b="1" dirty="0" err="1">
                <a:solidFill>
                  <a:srgbClr val="000000"/>
                </a:solidFill>
                <a:latin typeface="+mj-lt"/>
                <a:cs typeface="Arial" charset="0"/>
              </a:rPr>
              <a:t>gráficas</a:t>
            </a:r>
            <a:r>
              <a:rPr lang="ca-ES" sz="1500" b="1" dirty="0">
                <a:solidFill>
                  <a:srgbClr val="000000"/>
                </a:solidFill>
                <a:latin typeface="+mj-lt"/>
                <a:cs typeface="Arial" charset="0"/>
              </a:rPr>
              <a:t>. A este sector se </a:t>
            </a:r>
            <a:r>
              <a:rPr lang="ca-ES" sz="1500" b="1" dirty="0" err="1">
                <a:solidFill>
                  <a:srgbClr val="000000"/>
                </a:solidFill>
                <a:latin typeface="+mj-lt"/>
                <a:cs typeface="Arial" charset="0"/>
              </a:rPr>
              <a:t>unen</a:t>
            </a:r>
            <a:r>
              <a:rPr lang="ca-ES" sz="1500" b="1" dirty="0">
                <a:solidFill>
                  <a:srgbClr val="000000"/>
                </a:solidFill>
                <a:latin typeface="+mj-lt"/>
                <a:cs typeface="Arial" charset="0"/>
              </a:rPr>
              <a:t> </a:t>
            </a:r>
            <a:r>
              <a:rPr lang="ca-ES" sz="1500" b="1" dirty="0" err="1">
                <a:solidFill>
                  <a:srgbClr val="000000"/>
                </a:solidFill>
                <a:latin typeface="+mj-lt"/>
                <a:cs typeface="Arial" charset="0"/>
              </a:rPr>
              <a:t>sectores</a:t>
            </a:r>
            <a:r>
              <a:rPr lang="ca-ES" sz="1500" b="1" dirty="0">
                <a:solidFill>
                  <a:srgbClr val="000000"/>
                </a:solidFill>
                <a:latin typeface="+mj-lt"/>
                <a:cs typeface="Arial" charset="0"/>
              </a:rPr>
              <a:t> </a:t>
            </a:r>
            <a:r>
              <a:rPr lang="ca-ES" sz="1500" b="1" dirty="0" err="1">
                <a:solidFill>
                  <a:srgbClr val="000000"/>
                </a:solidFill>
                <a:latin typeface="+mj-lt"/>
                <a:cs typeface="Arial" charset="0"/>
              </a:rPr>
              <a:t>tradicionales</a:t>
            </a:r>
            <a:r>
              <a:rPr lang="ca-ES" sz="1500" b="1" dirty="0">
                <a:solidFill>
                  <a:srgbClr val="000000"/>
                </a:solidFill>
                <a:latin typeface="+mj-lt"/>
                <a:cs typeface="Arial" charset="0"/>
              </a:rPr>
              <a:t> como los de la serigrafia industrial y la </a:t>
            </a:r>
            <a:r>
              <a:rPr lang="ca-ES" sz="1500" b="1" dirty="0" err="1">
                <a:solidFill>
                  <a:srgbClr val="000000"/>
                </a:solidFill>
                <a:latin typeface="+mj-lt"/>
                <a:cs typeface="Arial" charset="0"/>
              </a:rPr>
              <a:t>electrónica</a:t>
            </a:r>
            <a:r>
              <a:rPr lang="ca-ES" sz="1500" b="1" dirty="0">
                <a:solidFill>
                  <a:srgbClr val="000000"/>
                </a:solidFill>
                <a:latin typeface="+mj-lt"/>
                <a:cs typeface="Arial" charset="0"/>
              </a:rPr>
              <a:t> convencional, </a:t>
            </a:r>
            <a:r>
              <a:rPr lang="ca-ES" sz="1500" b="1" dirty="0" err="1">
                <a:solidFill>
                  <a:srgbClr val="000000"/>
                </a:solidFill>
                <a:latin typeface="+mj-lt"/>
                <a:cs typeface="Arial" charset="0"/>
              </a:rPr>
              <a:t>sectores</a:t>
            </a:r>
            <a:r>
              <a:rPr lang="ca-ES" sz="1500" b="1" dirty="0">
                <a:solidFill>
                  <a:srgbClr val="000000"/>
                </a:solidFill>
                <a:latin typeface="+mj-lt"/>
                <a:cs typeface="Arial" charset="0"/>
              </a:rPr>
              <a:t> con </a:t>
            </a:r>
            <a:r>
              <a:rPr lang="ca-ES" sz="1500" b="1" dirty="0" err="1">
                <a:solidFill>
                  <a:srgbClr val="000000"/>
                </a:solidFill>
                <a:latin typeface="+mj-lt"/>
                <a:cs typeface="Arial" charset="0"/>
              </a:rPr>
              <a:t>inquietudes</a:t>
            </a:r>
            <a:r>
              <a:rPr lang="ca-ES" sz="1500" b="1" dirty="0">
                <a:solidFill>
                  <a:srgbClr val="000000"/>
                </a:solidFill>
                <a:latin typeface="+mj-lt"/>
                <a:cs typeface="Arial" charset="0"/>
              </a:rPr>
              <a:t> en </a:t>
            </a:r>
            <a:r>
              <a:rPr lang="ca-ES" sz="1500" b="1" dirty="0" err="1">
                <a:solidFill>
                  <a:srgbClr val="000000"/>
                </a:solidFill>
                <a:latin typeface="+mj-lt"/>
                <a:cs typeface="Arial" charset="0"/>
              </a:rPr>
              <a:t>diversificación</a:t>
            </a:r>
            <a:r>
              <a:rPr lang="ca-ES" sz="1500" b="1" dirty="0">
                <a:solidFill>
                  <a:srgbClr val="000000"/>
                </a:solidFill>
                <a:latin typeface="+mj-lt"/>
                <a:cs typeface="Arial" charset="0"/>
              </a:rPr>
              <a:t> de </a:t>
            </a:r>
            <a:r>
              <a:rPr lang="ca-ES" sz="1500" b="1" dirty="0" err="1">
                <a:solidFill>
                  <a:srgbClr val="000000"/>
                </a:solidFill>
                <a:latin typeface="+mj-lt"/>
                <a:cs typeface="Arial" charset="0"/>
              </a:rPr>
              <a:t>mercados</a:t>
            </a:r>
            <a:r>
              <a:rPr lang="ca-ES" sz="1500" b="1" dirty="0">
                <a:solidFill>
                  <a:srgbClr val="000000"/>
                </a:solidFill>
                <a:latin typeface="+mj-lt"/>
                <a:cs typeface="Arial" charset="0"/>
              </a:rPr>
              <a:t> y de clientes.</a:t>
            </a:r>
          </a:p>
          <a:p>
            <a:endParaRPr lang="ca-ES" sz="1500" b="1" dirty="0">
              <a:solidFill>
                <a:srgbClr val="000000"/>
              </a:solidFill>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a-ES" sz="1500" b="1" dirty="0">
                <a:solidFill>
                  <a:srgbClr val="000000"/>
                </a:solidFill>
                <a:latin typeface="+mj-lt"/>
                <a:cs typeface="Arial" charset="0"/>
              </a:rPr>
              <a:t>La cadena de valor de la </a:t>
            </a:r>
            <a:r>
              <a:rPr lang="ca-ES" sz="1500" b="1" dirty="0" err="1">
                <a:solidFill>
                  <a:srgbClr val="000000"/>
                </a:solidFill>
                <a:latin typeface="+mj-lt"/>
                <a:cs typeface="Arial" charset="0"/>
              </a:rPr>
              <a:t>impresión</a:t>
            </a:r>
            <a:r>
              <a:rPr lang="ca-ES" sz="1500" b="1" dirty="0">
                <a:solidFill>
                  <a:srgbClr val="000000"/>
                </a:solidFill>
                <a:latin typeface="+mj-lt"/>
                <a:cs typeface="Arial" charset="0"/>
              </a:rPr>
              <a:t> funcional en España </a:t>
            </a:r>
            <a:r>
              <a:rPr lang="ca-ES" sz="1500" b="1" dirty="0" err="1">
                <a:solidFill>
                  <a:srgbClr val="000000"/>
                </a:solidFill>
                <a:latin typeface="+mj-lt"/>
                <a:cs typeface="Arial" charset="0"/>
              </a:rPr>
              <a:t>tiene</a:t>
            </a:r>
            <a:r>
              <a:rPr lang="ca-ES" sz="1500" b="1" dirty="0">
                <a:solidFill>
                  <a:srgbClr val="000000"/>
                </a:solidFill>
                <a:latin typeface="+mj-lt"/>
                <a:cs typeface="Arial" charset="0"/>
              </a:rPr>
              <a:t> como tractor </a:t>
            </a:r>
            <a:r>
              <a:rPr lang="ca-ES" sz="1500" b="1" dirty="0" err="1">
                <a:solidFill>
                  <a:srgbClr val="000000"/>
                </a:solidFill>
                <a:latin typeface="+mj-lt"/>
                <a:cs typeface="Arial" charset="0"/>
              </a:rPr>
              <a:t>importante</a:t>
            </a:r>
            <a:r>
              <a:rPr lang="ca-ES" sz="1500" b="1" dirty="0">
                <a:solidFill>
                  <a:srgbClr val="000000"/>
                </a:solidFill>
                <a:latin typeface="+mj-lt"/>
                <a:cs typeface="Arial" charset="0"/>
              </a:rPr>
              <a:t> el </a:t>
            </a:r>
            <a:r>
              <a:rPr lang="ca-ES" sz="1500" b="1" dirty="0" err="1">
                <a:solidFill>
                  <a:srgbClr val="000000"/>
                </a:solidFill>
                <a:latin typeface="+mj-lt"/>
                <a:cs typeface="Arial" charset="0"/>
              </a:rPr>
              <a:t>eslabón</a:t>
            </a:r>
            <a:r>
              <a:rPr lang="ca-ES" sz="1500" b="1" dirty="0">
                <a:solidFill>
                  <a:srgbClr val="000000"/>
                </a:solidFill>
                <a:latin typeface="+mj-lt"/>
                <a:cs typeface="Arial" charset="0"/>
              </a:rPr>
              <a:t> del </a:t>
            </a:r>
            <a:r>
              <a:rPr lang="ca-ES" sz="1500" b="1" dirty="0" err="1">
                <a:solidFill>
                  <a:srgbClr val="000000"/>
                </a:solidFill>
                <a:latin typeface="+mj-lt"/>
                <a:cs typeface="Arial" charset="0"/>
              </a:rPr>
              <a:t>conocimiento</a:t>
            </a:r>
            <a:r>
              <a:rPr lang="ca-ES" sz="1500" b="1" dirty="0">
                <a:solidFill>
                  <a:srgbClr val="000000"/>
                </a:solidFill>
                <a:latin typeface="+mj-lt"/>
                <a:cs typeface="Arial" charset="0"/>
              </a:rPr>
              <a:t>, con múltiples </a:t>
            </a:r>
            <a:r>
              <a:rPr lang="ca-ES" sz="1500" b="1" dirty="0" err="1">
                <a:solidFill>
                  <a:srgbClr val="000000"/>
                </a:solidFill>
                <a:latin typeface="+mj-lt"/>
                <a:cs typeface="Arial" charset="0"/>
              </a:rPr>
              <a:t>centros</a:t>
            </a:r>
            <a:r>
              <a:rPr lang="ca-ES" sz="1500" b="1" dirty="0">
                <a:solidFill>
                  <a:srgbClr val="000000"/>
                </a:solidFill>
                <a:latin typeface="+mj-lt"/>
                <a:cs typeface="Arial" charset="0"/>
              </a:rPr>
              <a:t> </a:t>
            </a:r>
            <a:r>
              <a:rPr lang="ca-ES" sz="1500" b="1" dirty="0" err="1">
                <a:solidFill>
                  <a:srgbClr val="000000"/>
                </a:solidFill>
                <a:latin typeface="+mj-lt"/>
                <a:cs typeface="Arial" charset="0"/>
              </a:rPr>
              <a:t>tecnológicos</a:t>
            </a:r>
            <a:r>
              <a:rPr lang="ca-ES" sz="1500" b="1" dirty="0">
                <a:solidFill>
                  <a:srgbClr val="000000"/>
                </a:solidFill>
                <a:latin typeface="+mj-lt"/>
                <a:cs typeface="Arial" charset="0"/>
              </a:rPr>
              <a:t> y </a:t>
            </a:r>
            <a:r>
              <a:rPr lang="ca-ES" sz="1500" b="1" dirty="0" err="1">
                <a:solidFill>
                  <a:srgbClr val="000000"/>
                </a:solidFill>
                <a:latin typeface="+mj-lt"/>
                <a:cs typeface="Arial" charset="0"/>
              </a:rPr>
              <a:t>universidades</a:t>
            </a:r>
            <a:r>
              <a:rPr lang="ca-ES" sz="1500" b="1" dirty="0">
                <a:solidFill>
                  <a:srgbClr val="000000"/>
                </a:solidFill>
                <a:latin typeface="+mj-lt"/>
                <a:cs typeface="Arial" charset="0"/>
              </a:rPr>
              <a:t> con </a:t>
            </a:r>
            <a:r>
              <a:rPr lang="ca-ES" sz="1500" b="1" dirty="0" err="1">
                <a:solidFill>
                  <a:srgbClr val="000000"/>
                </a:solidFill>
                <a:latin typeface="+mj-lt"/>
                <a:cs typeface="Arial" charset="0"/>
              </a:rPr>
              <a:t>departamentos</a:t>
            </a:r>
            <a:r>
              <a:rPr lang="ca-ES" sz="1500" b="1" dirty="0">
                <a:solidFill>
                  <a:srgbClr val="000000"/>
                </a:solidFill>
                <a:latin typeface="+mj-lt"/>
                <a:cs typeface="Arial" charset="0"/>
              </a:rPr>
              <a:t> </a:t>
            </a:r>
            <a:r>
              <a:rPr lang="ca-ES" sz="1500" b="1" dirty="0" err="1">
                <a:solidFill>
                  <a:srgbClr val="000000"/>
                </a:solidFill>
                <a:latin typeface="+mj-lt"/>
                <a:cs typeface="Arial" charset="0"/>
              </a:rPr>
              <a:t>relacionados</a:t>
            </a:r>
            <a:r>
              <a:rPr lang="ca-ES" sz="1500" b="1" dirty="0">
                <a:solidFill>
                  <a:srgbClr val="000000"/>
                </a:solidFill>
                <a:latin typeface="+mj-lt"/>
                <a:cs typeface="Arial" charset="0"/>
              </a:rPr>
              <a:t> con la </a:t>
            </a:r>
            <a:r>
              <a:rPr lang="ca-ES" sz="1500" b="1" dirty="0" err="1">
                <a:solidFill>
                  <a:srgbClr val="000000"/>
                </a:solidFill>
                <a:latin typeface="+mj-lt"/>
                <a:cs typeface="Arial" charset="0"/>
              </a:rPr>
              <a:t>impresión</a:t>
            </a:r>
            <a:r>
              <a:rPr lang="ca-ES" sz="1500" b="1" dirty="0">
                <a:solidFill>
                  <a:srgbClr val="000000"/>
                </a:solidFill>
                <a:latin typeface="+mj-lt"/>
                <a:cs typeface="Arial" charset="0"/>
              </a:rPr>
              <a:t> funcional, que </a:t>
            </a:r>
            <a:r>
              <a:rPr lang="ca-ES" sz="1500" b="1" dirty="0" err="1">
                <a:solidFill>
                  <a:srgbClr val="000000"/>
                </a:solidFill>
                <a:latin typeface="+mj-lt"/>
                <a:cs typeface="Arial" charset="0"/>
              </a:rPr>
              <a:t>tienen</a:t>
            </a:r>
            <a:r>
              <a:rPr lang="ca-ES" sz="1500" b="1" dirty="0">
                <a:solidFill>
                  <a:srgbClr val="000000"/>
                </a:solidFill>
                <a:latin typeface="+mj-lt"/>
                <a:cs typeface="Arial" charset="0"/>
              </a:rPr>
              <a:t> un alto </a:t>
            </a:r>
            <a:r>
              <a:rPr lang="ca-ES" sz="1500" b="1" dirty="0" err="1">
                <a:solidFill>
                  <a:srgbClr val="000000"/>
                </a:solidFill>
                <a:latin typeface="+mj-lt"/>
                <a:cs typeface="Arial" charset="0"/>
              </a:rPr>
              <a:t>grado</a:t>
            </a:r>
            <a:r>
              <a:rPr lang="ca-ES" sz="1500" b="1" dirty="0">
                <a:solidFill>
                  <a:srgbClr val="000000"/>
                </a:solidFill>
                <a:latin typeface="+mj-lt"/>
                <a:cs typeface="Arial" charset="0"/>
              </a:rPr>
              <a:t> de </a:t>
            </a:r>
            <a:r>
              <a:rPr lang="ca-ES" sz="1500" b="1" dirty="0" err="1">
                <a:solidFill>
                  <a:srgbClr val="000000"/>
                </a:solidFill>
                <a:latin typeface="+mj-lt"/>
                <a:cs typeface="Arial" charset="0"/>
              </a:rPr>
              <a:t>especialización</a:t>
            </a:r>
            <a:r>
              <a:rPr lang="ca-ES" sz="1500" b="1" dirty="0">
                <a:solidFill>
                  <a:srgbClr val="000000"/>
                </a:solidFill>
                <a:latin typeface="+mj-lt"/>
                <a:cs typeface="Arial" charset="0"/>
              </a:rPr>
              <a:t> y </a:t>
            </a:r>
            <a:r>
              <a:rPr lang="ca-ES" sz="1500" b="1" dirty="0" err="1">
                <a:solidFill>
                  <a:srgbClr val="000000"/>
                </a:solidFill>
                <a:latin typeface="+mj-lt"/>
                <a:cs typeface="Arial" charset="0"/>
              </a:rPr>
              <a:t>capacidad</a:t>
            </a:r>
            <a:r>
              <a:rPr lang="ca-ES" sz="1500" b="1" dirty="0">
                <a:solidFill>
                  <a:srgbClr val="000000"/>
                </a:solidFill>
                <a:latin typeface="+mj-lt"/>
                <a:cs typeface="Arial" charset="0"/>
              </a:rPr>
              <a:t> de </a:t>
            </a:r>
            <a:r>
              <a:rPr lang="ca-ES" sz="1500" b="1" dirty="0" err="1">
                <a:solidFill>
                  <a:srgbClr val="000000"/>
                </a:solidFill>
                <a:latin typeface="+mj-lt"/>
                <a:cs typeface="Arial" charset="0"/>
              </a:rPr>
              <a:t>desarrollo</a:t>
            </a:r>
            <a:r>
              <a:rPr lang="ca-ES" sz="1500" b="1" dirty="0">
                <a:solidFill>
                  <a:srgbClr val="000000"/>
                </a:solidFill>
                <a:latin typeface="+mj-lt"/>
                <a:cs typeface="Arial" charset="0"/>
              </a:rPr>
              <a:t> de </a:t>
            </a:r>
            <a:r>
              <a:rPr lang="ca-ES" sz="1500" b="1" dirty="0" err="1">
                <a:solidFill>
                  <a:srgbClr val="000000"/>
                </a:solidFill>
                <a:latin typeface="+mj-lt"/>
                <a:cs typeface="Arial" charset="0"/>
              </a:rPr>
              <a:t>proyectos</a:t>
            </a:r>
            <a:r>
              <a:rPr lang="ca-ES" sz="1500" b="1" dirty="0">
                <a:solidFill>
                  <a:srgbClr val="000000"/>
                </a:solidFill>
                <a:latin typeface="+mj-lt"/>
                <a:cs typeface="Arial" charset="0"/>
              </a:rPr>
              <a:t>. El sector de demanda es transcendental para </a:t>
            </a:r>
            <a:r>
              <a:rPr lang="ca-ES" sz="1500" b="1" dirty="0" err="1">
                <a:solidFill>
                  <a:srgbClr val="000000"/>
                </a:solidFill>
                <a:latin typeface="+mj-lt"/>
                <a:cs typeface="Arial" charset="0"/>
              </a:rPr>
              <a:t>establecer</a:t>
            </a:r>
            <a:r>
              <a:rPr lang="ca-ES" sz="1500" b="1" dirty="0">
                <a:solidFill>
                  <a:srgbClr val="000000"/>
                </a:solidFill>
                <a:latin typeface="+mj-lt"/>
                <a:cs typeface="Arial" charset="0"/>
              </a:rPr>
              <a:t> </a:t>
            </a:r>
            <a:r>
              <a:rPr lang="ca-ES" sz="1500" b="1" dirty="0" err="1">
                <a:solidFill>
                  <a:srgbClr val="000000"/>
                </a:solidFill>
                <a:latin typeface="+mj-lt"/>
                <a:cs typeface="Arial" charset="0"/>
              </a:rPr>
              <a:t>tendencias</a:t>
            </a:r>
            <a:r>
              <a:rPr lang="ca-ES" sz="1500" b="1" dirty="0">
                <a:solidFill>
                  <a:srgbClr val="000000"/>
                </a:solidFill>
                <a:latin typeface="+mj-lt"/>
                <a:cs typeface="Arial" charset="0"/>
              </a:rPr>
              <a:t> y </a:t>
            </a:r>
            <a:r>
              <a:rPr lang="ca-ES" sz="1500" b="1" dirty="0" err="1">
                <a:solidFill>
                  <a:srgbClr val="000000"/>
                </a:solidFill>
                <a:latin typeface="+mj-lt"/>
                <a:cs typeface="Arial" charset="0"/>
              </a:rPr>
              <a:t>retos</a:t>
            </a:r>
            <a:r>
              <a:rPr lang="ca-ES" sz="1500" b="1" dirty="0">
                <a:solidFill>
                  <a:srgbClr val="000000"/>
                </a:solidFill>
                <a:latin typeface="+mj-lt"/>
                <a:cs typeface="Arial" charset="0"/>
              </a:rPr>
              <a:t> de </a:t>
            </a:r>
            <a:r>
              <a:rPr lang="ca-ES" sz="1500" b="1" dirty="0" err="1">
                <a:solidFill>
                  <a:srgbClr val="000000"/>
                </a:solidFill>
                <a:latin typeface="+mj-lt"/>
                <a:cs typeface="Arial" charset="0"/>
              </a:rPr>
              <a:t>mercado</a:t>
            </a:r>
            <a:r>
              <a:rPr lang="ca-ES" sz="1500" b="1" dirty="0">
                <a:solidFill>
                  <a:srgbClr val="000000"/>
                </a:solidFill>
                <a:latin typeface="+mj-lt"/>
                <a:cs typeface="Arial" charset="0"/>
              </a:rPr>
              <a:t>, però en </a:t>
            </a:r>
            <a:r>
              <a:rPr lang="ca-ES" sz="1500" b="1" dirty="0" err="1">
                <a:solidFill>
                  <a:srgbClr val="000000"/>
                </a:solidFill>
                <a:latin typeface="+mj-lt"/>
                <a:cs typeface="Arial" charset="0"/>
              </a:rPr>
              <a:t>nuestra</a:t>
            </a:r>
            <a:r>
              <a:rPr lang="ca-ES" sz="1500" b="1" dirty="0">
                <a:solidFill>
                  <a:srgbClr val="000000"/>
                </a:solidFill>
                <a:latin typeface="+mj-lt"/>
                <a:cs typeface="Arial" charset="0"/>
              </a:rPr>
              <a:t> cadena de valor nos </a:t>
            </a:r>
            <a:r>
              <a:rPr lang="ca-ES" sz="1500" b="1" dirty="0" err="1">
                <a:solidFill>
                  <a:srgbClr val="000000"/>
                </a:solidFill>
                <a:latin typeface="+mj-lt"/>
                <a:cs typeface="Arial" charset="0"/>
              </a:rPr>
              <a:t>encontramos</a:t>
            </a:r>
            <a:r>
              <a:rPr lang="ca-ES" sz="1500" b="1" dirty="0">
                <a:solidFill>
                  <a:srgbClr val="000000"/>
                </a:solidFill>
                <a:latin typeface="+mj-lt"/>
                <a:cs typeface="Arial" charset="0"/>
              </a:rPr>
              <a:t> con un </a:t>
            </a:r>
            <a:r>
              <a:rPr lang="ca-ES" sz="1500" b="1" dirty="0" err="1">
                <a:solidFill>
                  <a:srgbClr val="000000"/>
                </a:solidFill>
                <a:latin typeface="+mj-lt"/>
                <a:cs typeface="Arial" charset="0"/>
              </a:rPr>
              <a:t>eslabón</a:t>
            </a:r>
            <a:r>
              <a:rPr lang="ca-ES" sz="1500" b="1" dirty="0">
                <a:solidFill>
                  <a:srgbClr val="000000"/>
                </a:solidFill>
                <a:latin typeface="+mj-lt"/>
                <a:cs typeface="Arial" charset="0"/>
              </a:rPr>
              <a:t> de demanda </a:t>
            </a:r>
            <a:r>
              <a:rPr lang="ca-ES" sz="1500" b="1" dirty="0" err="1">
                <a:solidFill>
                  <a:srgbClr val="000000"/>
                </a:solidFill>
                <a:latin typeface="+mj-lt"/>
                <a:cs typeface="Arial" charset="0"/>
              </a:rPr>
              <a:t>fundamentalmente</a:t>
            </a:r>
            <a:r>
              <a:rPr lang="ca-ES" sz="1500" b="1" dirty="0">
                <a:solidFill>
                  <a:srgbClr val="000000"/>
                </a:solidFill>
                <a:latin typeface="+mj-lt"/>
                <a:cs typeface="Arial" charset="0"/>
              </a:rPr>
              <a:t> integrador, con gran </a:t>
            </a:r>
            <a:r>
              <a:rPr lang="ca-ES" sz="1500" b="1" dirty="0" err="1">
                <a:solidFill>
                  <a:srgbClr val="000000"/>
                </a:solidFill>
                <a:latin typeface="+mj-lt"/>
                <a:cs typeface="Arial" charset="0"/>
              </a:rPr>
              <a:t>conocimiento</a:t>
            </a:r>
            <a:r>
              <a:rPr lang="ca-ES" sz="1500" b="1" dirty="0">
                <a:solidFill>
                  <a:srgbClr val="000000"/>
                </a:solidFill>
                <a:latin typeface="+mj-lt"/>
                <a:cs typeface="Arial" charset="0"/>
              </a:rPr>
              <a:t> </a:t>
            </a:r>
            <a:r>
              <a:rPr lang="ca-ES" sz="1500" b="1" dirty="0" err="1">
                <a:solidFill>
                  <a:srgbClr val="000000"/>
                </a:solidFill>
                <a:latin typeface="+mj-lt"/>
                <a:cs typeface="Arial" charset="0"/>
              </a:rPr>
              <a:t>tanto</a:t>
            </a:r>
            <a:r>
              <a:rPr lang="ca-ES" sz="1500" b="1" dirty="0">
                <a:solidFill>
                  <a:srgbClr val="000000"/>
                </a:solidFill>
                <a:latin typeface="+mj-lt"/>
                <a:cs typeface="Arial" charset="0"/>
              </a:rPr>
              <a:t> de la </a:t>
            </a:r>
            <a:r>
              <a:rPr lang="ca-ES" sz="1500" b="1" dirty="0" err="1">
                <a:solidFill>
                  <a:srgbClr val="000000"/>
                </a:solidFill>
                <a:latin typeface="+mj-lt"/>
                <a:cs typeface="Arial" charset="0"/>
              </a:rPr>
              <a:t>tecnología</a:t>
            </a:r>
            <a:r>
              <a:rPr lang="ca-ES" sz="1500" b="1" dirty="0">
                <a:solidFill>
                  <a:srgbClr val="000000"/>
                </a:solidFill>
                <a:latin typeface="+mj-lt"/>
                <a:cs typeface="Arial" charset="0"/>
              </a:rPr>
              <a:t> como de la demanda que </a:t>
            </a:r>
            <a:r>
              <a:rPr lang="ca-ES" sz="1500" b="1" dirty="0" err="1">
                <a:solidFill>
                  <a:srgbClr val="000000"/>
                </a:solidFill>
                <a:latin typeface="+mj-lt"/>
                <a:cs typeface="Arial" charset="0"/>
              </a:rPr>
              <a:t>incluye</a:t>
            </a:r>
            <a:r>
              <a:rPr lang="ca-ES" sz="1500" b="1" dirty="0">
                <a:solidFill>
                  <a:srgbClr val="000000"/>
                </a:solidFill>
                <a:latin typeface="+mj-lt"/>
                <a:cs typeface="Arial" charset="0"/>
              </a:rPr>
              <a:t> </a:t>
            </a:r>
            <a:r>
              <a:rPr lang="ca-ES" sz="1500" b="1" dirty="0" err="1">
                <a:solidFill>
                  <a:srgbClr val="000000"/>
                </a:solidFill>
                <a:latin typeface="+mj-lt"/>
                <a:cs typeface="Arial" charset="0"/>
              </a:rPr>
              <a:t>empresas</a:t>
            </a:r>
            <a:r>
              <a:rPr lang="ca-ES" sz="1500" b="1" dirty="0">
                <a:solidFill>
                  <a:srgbClr val="000000"/>
                </a:solidFill>
                <a:latin typeface="+mj-lt"/>
                <a:cs typeface="Arial" charset="0"/>
              </a:rPr>
              <a:t> con </a:t>
            </a:r>
            <a:r>
              <a:rPr lang="ca-ES" sz="1500" b="1" dirty="0" err="1">
                <a:solidFill>
                  <a:srgbClr val="000000"/>
                </a:solidFill>
                <a:latin typeface="+mj-lt"/>
                <a:cs typeface="Arial" charset="0"/>
              </a:rPr>
              <a:t>capacidad</a:t>
            </a:r>
            <a:r>
              <a:rPr lang="ca-ES" sz="1500" b="1" dirty="0">
                <a:solidFill>
                  <a:srgbClr val="000000"/>
                </a:solidFill>
                <a:latin typeface="+mj-lt"/>
                <a:cs typeface="Arial" charset="0"/>
              </a:rPr>
              <a:t> de </a:t>
            </a:r>
            <a:r>
              <a:rPr lang="ca-ES" sz="1500" b="1" dirty="0" err="1">
                <a:solidFill>
                  <a:srgbClr val="000000"/>
                </a:solidFill>
                <a:latin typeface="+mj-lt"/>
                <a:cs typeface="Arial" charset="0"/>
              </a:rPr>
              <a:t>integración</a:t>
            </a:r>
            <a:r>
              <a:rPr lang="ca-ES" sz="1500" b="1" dirty="0">
                <a:solidFill>
                  <a:srgbClr val="000000"/>
                </a:solidFill>
                <a:latin typeface="+mj-lt"/>
                <a:cs typeface="Arial" charset="0"/>
              </a:rPr>
              <a:t> de la </a:t>
            </a:r>
            <a:r>
              <a:rPr lang="ca-ES" sz="1500" b="1" dirty="0" err="1">
                <a:solidFill>
                  <a:srgbClr val="000000"/>
                </a:solidFill>
                <a:latin typeface="+mj-lt"/>
                <a:cs typeface="Arial" charset="0"/>
              </a:rPr>
              <a:t>impresión</a:t>
            </a:r>
            <a:r>
              <a:rPr lang="ca-ES" sz="1500" b="1" dirty="0">
                <a:solidFill>
                  <a:srgbClr val="000000"/>
                </a:solidFill>
                <a:latin typeface="+mj-lt"/>
                <a:cs typeface="Arial" charset="0"/>
              </a:rPr>
              <a:t> funcional a partir del </a:t>
            </a:r>
            <a:r>
              <a:rPr lang="ca-ES" sz="1500" b="1" dirty="0" err="1">
                <a:solidFill>
                  <a:srgbClr val="000000"/>
                </a:solidFill>
                <a:latin typeface="+mj-lt"/>
                <a:cs typeface="Arial" charset="0"/>
              </a:rPr>
              <a:t>desarrollo</a:t>
            </a:r>
            <a:r>
              <a:rPr lang="ca-ES" sz="1500" b="1" dirty="0">
                <a:solidFill>
                  <a:srgbClr val="000000"/>
                </a:solidFill>
                <a:latin typeface="+mj-lt"/>
                <a:cs typeface="Arial" charset="0"/>
              </a:rPr>
              <a:t> de </a:t>
            </a:r>
            <a:r>
              <a:rPr lang="ca-ES" sz="1500" b="1" dirty="0" err="1">
                <a:solidFill>
                  <a:srgbClr val="000000"/>
                </a:solidFill>
                <a:latin typeface="+mj-lt"/>
                <a:cs typeface="Arial" charset="0"/>
              </a:rPr>
              <a:t>sus</a:t>
            </a:r>
            <a:r>
              <a:rPr lang="ca-ES" sz="1500" b="1" dirty="0">
                <a:solidFill>
                  <a:srgbClr val="000000"/>
                </a:solidFill>
                <a:latin typeface="+mj-lt"/>
                <a:cs typeface="Arial" charset="0"/>
              </a:rPr>
              <a:t> </a:t>
            </a:r>
            <a:r>
              <a:rPr lang="ca-ES" sz="1500" b="1" dirty="0" err="1">
                <a:solidFill>
                  <a:srgbClr val="000000"/>
                </a:solidFill>
                <a:latin typeface="+mj-lt"/>
                <a:cs typeface="Arial" charset="0"/>
              </a:rPr>
              <a:t>productos</a:t>
            </a:r>
            <a:r>
              <a:rPr lang="ca-ES" sz="1500" b="1" dirty="0">
                <a:solidFill>
                  <a:srgbClr val="000000"/>
                </a:solidFill>
                <a:latin typeface="+mj-lt"/>
                <a:cs typeface="Arial" charset="0"/>
              </a:rPr>
              <a:t>. </a:t>
            </a:r>
          </a:p>
          <a:p>
            <a:r>
              <a:rPr lang="ca-ES" sz="1500" b="1" dirty="0">
                <a:solidFill>
                  <a:srgbClr val="000000"/>
                </a:solidFill>
                <a:latin typeface="+mj-lt"/>
                <a:cs typeface="Arial" charset="0"/>
              </a:rPr>
              <a:t>La cadena se completa con </a:t>
            </a:r>
            <a:r>
              <a:rPr lang="ca-ES" sz="1500" b="1" dirty="0" err="1">
                <a:solidFill>
                  <a:srgbClr val="000000"/>
                </a:solidFill>
                <a:latin typeface="+mj-lt"/>
                <a:cs typeface="Arial" charset="0"/>
              </a:rPr>
              <a:t>Proveedores</a:t>
            </a:r>
            <a:r>
              <a:rPr lang="ca-ES" sz="1500" b="1" dirty="0">
                <a:solidFill>
                  <a:srgbClr val="000000"/>
                </a:solidFill>
                <a:latin typeface="+mj-lt"/>
                <a:cs typeface="Arial" charset="0"/>
              </a:rPr>
              <a:t>, </a:t>
            </a:r>
            <a:r>
              <a:rPr lang="ca-ES" sz="1500" b="1" dirty="0" err="1">
                <a:solidFill>
                  <a:srgbClr val="000000"/>
                </a:solidFill>
                <a:latin typeface="+mj-lt"/>
                <a:cs typeface="Arial" charset="0"/>
              </a:rPr>
              <a:t>Impresores</a:t>
            </a:r>
            <a:r>
              <a:rPr lang="ca-ES" sz="1500" b="1" dirty="0">
                <a:solidFill>
                  <a:srgbClr val="000000"/>
                </a:solidFill>
                <a:latin typeface="+mj-lt"/>
                <a:cs typeface="Arial" charset="0"/>
              </a:rPr>
              <a:t> y </a:t>
            </a:r>
            <a:r>
              <a:rPr lang="ca-ES" sz="1500" b="1" dirty="0" err="1">
                <a:solidFill>
                  <a:srgbClr val="000000"/>
                </a:solidFill>
                <a:latin typeface="+mj-lt"/>
                <a:cs typeface="Arial" charset="0"/>
              </a:rPr>
              <a:t>empresas</a:t>
            </a:r>
            <a:r>
              <a:rPr lang="ca-ES" sz="1500" b="1" dirty="0">
                <a:solidFill>
                  <a:srgbClr val="000000"/>
                </a:solidFill>
                <a:latin typeface="+mj-lt"/>
                <a:cs typeface="Arial" charset="0"/>
              </a:rPr>
              <a:t> de </a:t>
            </a:r>
            <a:r>
              <a:rPr lang="ca-ES" sz="1500" b="1" dirty="0" err="1">
                <a:solidFill>
                  <a:srgbClr val="000000"/>
                </a:solidFill>
                <a:latin typeface="+mj-lt"/>
                <a:cs typeface="Arial" charset="0"/>
              </a:rPr>
              <a:t>impresión</a:t>
            </a:r>
            <a:r>
              <a:rPr lang="ca-ES" sz="1500" b="1" dirty="0">
                <a:solidFill>
                  <a:srgbClr val="000000"/>
                </a:solidFill>
                <a:latin typeface="+mj-lt"/>
                <a:cs typeface="Arial" charset="0"/>
              </a:rPr>
              <a:t> de Componentes flexibles.</a:t>
            </a:r>
          </a:p>
          <a:p>
            <a:endParaRPr lang="ca-ES" sz="1500" b="1" dirty="0">
              <a:solidFill>
                <a:srgbClr val="000000"/>
              </a:solidFill>
              <a:latin typeface="+mj-lt"/>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a-ES" sz="1500" b="1" dirty="0">
                <a:solidFill>
                  <a:srgbClr val="000000"/>
                </a:solidFill>
                <a:latin typeface="+mj-lt"/>
                <a:cs typeface="Arial" charset="0"/>
              </a:rPr>
              <a:t>En resumen </a:t>
            </a:r>
            <a:r>
              <a:rPr lang="ca-ES" sz="1500" b="1" dirty="0" err="1">
                <a:solidFill>
                  <a:srgbClr val="000000"/>
                </a:solidFill>
                <a:latin typeface="+mj-lt"/>
                <a:cs typeface="Arial" charset="0"/>
              </a:rPr>
              <a:t>estamos</a:t>
            </a:r>
            <a:r>
              <a:rPr lang="ca-ES" sz="1500" b="1" dirty="0">
                <a:solidFill>
                  <a:srgbClr val="000000"/>
                </a:solidFill>
                <a:latin typeface="+mj-lt"/>
                <a:cs typeface="Arial" charset="0"/>
              </a:rPr>
              <a:t> </a:t>
            </a:r>
            <a:r>
              <a:rPr lang="ca-ES" sz="1500" b="1" dirty="0" err="1">
                <a:solidFill>
                  <a:srgbClr val="000000"/>
                </a:solidFill>
                <a:latin typeface="+mj-lt"/>
                <a:cs typeface="Arial" charset="0"/>
              </a:rPr>
              <a:t>ante</a:t>
            </a:r>
            <a:r>
              <a:rPr lang="ca-ES" sz="1500" b="1" dirty="0">
                <a:solidFill>
                  <a:srgbClr val="000000"/>
                </a:solidFill>
                <a:latin typeface="+mj-lt"/>
                <a:cs typeface="Arial" charset="0"/>
              </a:rPr>
              <a:t> una cadena de valor que </a:t>
            </a:r>
            <a:r>
              <a:rPr lang="ca-ES" sz="1500" b="1" dirty="0" err="1">
                <a:solidFill>
                  <a:srgbClr val="000000"/>
                </a:solidFill>
                <a:latin typeface="+mj-lt"/>
                <a:cs typeface="Arial" charset="0"/>
              </a:rPr>
              <a:t>sigue</a:t>
            </a:r>
            <a:r>
              <a:rPr lang="ca-ES" sz="1500" b="1" dirty="0">
                <a:solidFill>
                  <a:srgbClr val="000000"/>
                </a:solidFill>
                <a:latin typeface="+mj-lt"/>
                <a:cs typeface="Arial" charset="0"/>
              </a:rPr>
              <a:t> los </a:t>
            </a:r>
            <a:r>
              <a:rPr lang="ca-ES" sz="1500" b="1" dirty="0" err="1">
                <a:solidFill>
                  <a:srgbClr val="000000"/>
                </a:solidFill>
                <a:latin typeface="+mj-lt"/>
                <a:cs typeface="Arial" charset="0"/>
              </a:rPr>
              <a:t>retos</a:t>
            </a:r>
            <a:r>
              <a:rPr lang="ca-ES" sz="1500" b="1" dirty="0">
                <a:solidFill>
                  <a:srgbClr val="000000"/>
                </a:solidFill>
                <a:latin typeface="+mj-lt"/>
                <a:cs typeface="Arial" charset="0"/>
              </a:rPr>
              <a:t> y </a:t>
            </a:r>
            <a:r>
              <a:rPr lang="ca-ES" sz="1500" b="1" dirty="0" err="1">
                <a:solidFill>
                  <a:srgbClr val="000000"/>
                </a:solidFill>
                <a:latin typeface="+mj-lt"/>
                <a:cs typeface="Arial" charset="0"/>
              </a:rPr>
              <a:t>tendencias</a:t>
            </a:r>
            <a:r>
              <a:rPr lang="ca-ES" sz="1500" b="1" dirty="0">
                <a:solidFill>
                  <a:srgbClr val="000000"/>
                </a:solidFill>
                <a:latin typeface="+mj-lt"/>
                <a:cs typeface="Arial" charset="0"/>
              </a:rPr>
              <a:t> de </a:t>
            </a:r>
            <a:r>
              <a:rPr lang="ca-ES" sz="1500" b="1" dirty="0" err="1">
                <a:solidFill>
                  <a:srgbClr val="000000"/>
                </a:solidFill>
                <a:latin typeface="+mj-lt"/>
                <a:cs typeface="Arial" charset="0"/>
              </a:rPr>
              <a:t>mercado</a:t>
            </a:r>
            <a:r>
              <a:rPr lang="ca-ES" sz="1500" b="1" dirty="0">
                <a:solidFill>
                  <a:srgbClr val="000000"/>
                </a:solidFill>
                <a:latin typeface="+mj-lt"/>
                <a:cs typeface="Arial" charset="0"/>
              </a:rPr>
              <a:t> però </a:t>
            </a:r>
            <a:r>
              <a:rPr lang="ca-ES" sz="1500" b="1" dirty="0" err="1">
                <a:solidFill>
                  <a:srgbClr val="000000"/>
                </a:solidFill>
                <a:latin typeface="+mj-lt"/>
                <a:cs typeface="Arial" charset="0"/>
              </a:rPr>
              <a:t>sin</a:t>
            </a:r>
            <a:r>
              <a:rPr lang="ca-ES" sz="1500" b="1" dirty="0">
                <a:solidFill>
                  <a:srgbClr val="000000"/>
                </a:solidFill>
                <a:latin typeface="+mj-lt"/>
                <a:cs typeface="Arial" charset="0"/>
              </a:rPr>
              <a:t> </a:t>
            </a:r>
            <a:r>
              <a:rPr lang="ca-ES" sz="1500" b="1" dirty="0" err="1">
                <a:solidFill>
                  <a:srgbClr val="000000"/>
                </a:solidFill>
                <a:latin typeface="+mj-lt"/>
                <a:cs typeface="Arial" charset="0"/>
              </a:rPr>
              <a:t>perder</a:t>
            </a:r>
            <a:r>
              <a:rPr lang="ca-ES" sz="1500" b="1" dirty="0">
                <a:solidFill>
                  <a:srgbClr val="000000"/>
                </a:solidFill>
                <a:latin typeface="+mj-lt"/>
                <a:cs typeface="Arial" charset="0"/>
              </a:rPr>
              <a:t> </a:t>
            </a:r>
            <a:r>
              <a:rPr lang="ca-ES" sz="1500" b="1" dirty="0" err="1">
                <a:solidFill>
                  <a:srgbClr val="000000"/>
                </a:solidFill>
                <a:latin typeface="+mj-lt"/>
                <a:cs typeface="Arial" charset="0"/>
              </a:rPr>
              <a:t>nunca</a:t>
            </a:r>
            <a:r>
              <a:rPr lang="ca-ES" sz="1500" b="1" dirty="0">
                <a:solidFill>
                  <a:srgbClr val="000000"/>
                </a:solidFill>
                <a:latin typeface="+mj-lt"/>
                <a:cs typeface="Arial" charset="0"/>
              </a:rPr>
              <a:t> de vista los avances </a:t>
            </a:r>
            <a:r>
              <a:rPr lang="ca-ES" sz="1500" b="1" dirty="0" err="1">
                <a:solidFill>
                  <a:srgbClr val="000000"/>
                </a:solidFill>
                <a:latin typeface="+mj-lt"/>
                <a:cs typeface="Arial" charset="0"/>
              </a:rPr>
              <a:t>tecnológicos</a:t>
            </a:r>
            <a:r>
              <a:rPr lang="ca-ES" sz="1500" b="1" dirty="0">
                <a:solidFill>
                  <a:srgbClr val="000000"/>
                </a:solidFill>
                <a:latin typeface="+mj-lt"/>
                <a:cs typeface="Arial" charset="0"/>
              </a:rPr>
              <a:t> y en la que el Trabajo </a:t>
            </a:r>
            <a:r>
              <a:rPr lang="ca-ES" sz="1500" b="1" dirty="0" err="1">
                <a:solidFill>
                  <a:srgbClr val="000000"/>
                </a:solidFill>
                <a:latin typeface="+mj-lt"/>
                <a:cs typeface="Arial" charset="0"/>
              </a:rPr>
              <a:t>colaborativo</a:t>
            </a:r>
            <a:r>
              <a:rPr lang="ca-ES" sz="1500" b="1" dirty="0">
                <a:solidFill>
                  <a:srgbClr val="000000"/>
                </a:solidFill>
                <a:latin typeface="+mj-lt"/>
                <a:cs typeface="Arial" charset="0"/>
              </a:rPr>
              <a:t> entre las </a:t>
            </a:r>
            <a:r>
              <a:rPr lang="ca-ES" sz="1500" b="1" dirty="0" err="1">
                <a:solidFill>
                  <a:srgbClr val="000000"/>
                </a:solidFill>
                <a:latin typeface="+mj-lt"/>
                <a:cs typeface="Arial" charset="0"/>
              </a:rPr>
              <a:t>entidades</a:t>
            </a:r>
            <a:r>
              <a:rPr lang="ca-ES" sz="1500" b="1" dirty="0">
                <a:solidFill>
                  <a:srgbClr val="000000"/>
                </a:solidFill>
                <a:latin typeface="+mj-lt"/>
                <a:cs typeface="Arial" charset="0"/>
              </a:rPr>
              <a:t> de demanda y las </a:t>
            </a:r>
            <a:r>
              <a:rPr lang="ca-ES" sz="1500" b="1" dirty="0" err="1">
                <a:solidFill>
                  <a:srgbClr val="000000"/>
                </a:solidFill>
                <a:latin typeface="+mj-lt"/>
                <a:cs typeface="Arial" charset="0"/>
              </a:rPr>
              <a:t>empresas</a:t>
            </a:r>
            <a:r>
              <a:rPr lang="ca-ES" sz="1500" b="1" dirty="0">
                <a:solidFill>
                  <a:srgbClr val="000000"/>
                </a:solidFill>
                <a:latin typeface="+mj-lt"/>
                <a:cs typeface="Arial" charset="0"/>
              </a:rPr>
              <a:t> y </a:t>
            </a:r>
            <a:r>
              <a:rPr lang="ca-ES" sz="1500" b="1" dirty="0" err="1">
                <a:solidFill>
                  <a:srgbClr val="000000"/>
                </a:solidFill>
                <a:latin typeface="+mj-lt"/>
                <a:cs typeface="Arial" charset="0"/>
              </a:rPr>
              <a:t>entidades</a:t>
            </a:r>
            <a:r>
              <a:rPr lang="ca-ES" sz="1500" b="1" dirty="0">
                <a:solidFill>
                  <a:srgbClr val="000000"/>
                </a:solidFill>
                <a:latin typeface="+mj-lt"/>
                <a:cs typeface="Arial" charset="0"/>
              </a:rPr>
              <a:t> de oferta tecnològica es continuo y </a:t>
            </a:r>
            <a:r>
              <a:rPr lang="ca-ES" sz="1500" b="1" dirty="0" err="1">
                <a:solidFill>
                  <a:srgbClr val="000000"/>
                </a:solidFill>
                <a:latin typeface="+mj-lt"/>
                <a:cs typeface="Arial" charset="0"/>
              </a:rPr>
              <a:t>clave</a:t>
            </a:r>
            <a:r>
              <a:rPr lang="ca-ES" sz="1500" b="1" dirty="0">
                <a:solidFill>
                  <a:srgbClr val="000000"/>
                </a:solidFill>
                <a:latin typeface="+mj-lt"/>
                <a:cs typeface="Arial" charset="0"/>
              </a:rPr>
              <a:t> y normalment </a:t>
            </a:r>
            <a:r>
              <a:rPr lang="ca-ES" sz="1500" b="1" dirty="0" err="1">
                <a:solidFill>
                  <a:srgbClr val="000000"/>
                </a:solidFill>
                <a:latin typeface="+mj-lt"/>
                <a:cs typeface="Arial" charset="0"/>
              </a:rPr>
              <a:t>está</a:t>
            </a:r>
            <a:r>
              <a:rPr lang="ca-ES" sz="1500" b="1" dirty="0">
                <a:solidFill>
                  <a:srgbClr val="000000"/>
                </a:solidFill>
                <a:latin typeface="+mj-lt"/>
                <a:cs typeface="Arial" charset="0"/>
              </a:rPr>
              <a:t> </a:t>
            </a:r>
            <a:r>
              <a:rPr lang="ca-ES" sz="1500" b="1" dirty="0" err="1">
                <a:solidFill>
                  <a:srgbClr val="000000"/>
                </a:solidFill>
                <a:latin typeface="+mj-lt"/>
                <a:cs typeface="Arial" charset="0"/>
              </a:rPr>
              <a:t>muy</a:t>
            </a:r>
            <a:r>
              <a:rPr lang="ca-ES" sz="1500" b="1" dirty="0">
                <a:solidFill>
                  <a:srgbClr val="000000"/>
                </a:solidFill>
                <a:latin typeface="+mj-lt"/>
                <a:cs typeface="Arial" charset="0"/>
              </a:rPr>
              <a:t> enfocada en el </a:t>
            </a:r>
            <a:r>
              <a:rPr lang="ca-ES" sz="1500" b="1" dirty="0" err="1">
                <a:solidFill>
                  <a:srgbClr val="000000"/>
                </a:solidFill>
                <a:latin typeface="+mj-lt"/>
                <a:cs typeface="Arial" charset="0"/>
              </a:rPr>
              <a:t>producto</a:t>
            </a:r>
            <a:r>
              <a:rPr lang="ca-ES" sz="1500" b="1" dirty="0">
                <a:solidFill>
                  <a:srgbClr val="000000"/>
                </a:solidFill>
                <a:latin typeface="+mj-lt"/>
                <a:cs typeface="Arial" charset="0"/>
              </a:rPr>
              <a:t> final, </a:t>
            </a:r>
            <a:r>
              <a:rPr lang="ca-ES" sz="1500" b="1" dirty="0" err="1">
                <a:solidFill>
                  <a:srgbClr val="000000"/>
                </a:solidFill>
                <a:latin typeface="+mj-lt"/>
                <a:cs typeface="Arial" charset="0"/>
              </a:rPr>
              <a:t>existe</a:t>
            </a:r>
            <a:r>
              <a:rPr lang="ca-ES" sz="1500" b="1" dirty="0">
                <a:solidFill>
                  <a:srgbClr val="000000"/>
                </a:solidFill>
                <a:latin typeface="+mj-lt"/>
                <a:cs typeface="Arial" charset="0"/>
              </a:rPr>
              <a:t> </a:t>
            </a:r>
            <a:r>
              <a:rPr lang="ca-ES" sz="1500" b="1" dirty="0" err="1">
                <a:solidFill>
                  <a:srgbClr val="000000"/>
                </a:solidFill>
                <a:latin typeface="+mj-lt"/>
                <a:cs typeface="Arial" charset="0"/>
              </a:rPr>
              <a:t>especialización</a:t>
            </a:r>
            <a:r>
              <a:rPr lang="ca-ES" sz="1500" b="1" dirty="0">
                <a:solidFill>
                  <a:srgbClr val="000000"/>
                </a:solidFill>
                <a:latin typeface="+mj-lt"/>
                <a:cs typeface="Arial" charset="0"/>
              </a:rPr>
              <a:t>.</a:t>
            </a:r>
          </a:p>
          <a:p>
            <a:endParaRPr lang="ca-ES" sz="1500" b="0" dirty="0">
              <a:solidFill>
                <a:srgbClr val="000000"/>
              </a:solidFill>
              <a:latin typeface="+mj-lt"/>
              <a:cs typeface="Arial" charset="0"/>
            </a:endParaRPr>
          </a:p>
        </p:txBody>
      </p:sp>
    </p:spTree>
    <p:extLst>
      <p:ext uri="{BB962C8B-B14F-4D97-AF65-F5344CB8AC3E}">
        <p14:creationId xmlns:p14="http://schemas.microsoft.com/office/powerpoint/2010/main" val="640588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lgn="just">
              <a:lnSpc>
                <a:spcPct val="107000"/>
              </a:lnSpc>
              <a:spcBef>
                <a:spcPts val="600"/>
              </a:spcBef>
              <a:spcAft>
                <a:spcPts val="600"/>
              </a:spcAft>
              <a:defRPr/>
            </a:pPr>
            <a:r>
              <a:rPr lang="es-ES" altLang="es-ES" sz="1200" b="1">
                <a:solidFill>
                  <a:schemeClr val="accent1"/>
                </a:solidFill>
                <a:latin typeface="Aptos" panose="020B0004020202020204" pitchFamily="34" charset="0"/>
                <a:ea typeface="Lato" panose="020F0502020204030203" pitchFamily="34" charset="0"/>
                <a:cs typeface="Lato" panose="020F0502020204030203" pitchFamily="34" charset="0"/>
              </a:rPr>
              <a:t>Por lo tanto estamos ante una cadena de valor en la que cada vez hay más tendencia a una mayor especialización, bien en funcionalidad o bien</a:t>
            </a:r>
          </a:p>
          <a:p>
            <a:pPr marL="285750" indent="-285750" algn="just">
              <a:lnSpc>
                <a:spcPct val="107000"/>
              </a:lnSpc>
              <a:spcBef>
                <a:spcPts val="600"/>
              </a:spcBef>
              <a:spcAft>
                <a:spcPts val="600"/>
              </a:spcAft>
              <a:defRPr/>
            </a:pPr>
            <a:r>
              <a:rPr lang="es-ES" altLang="es-ES" sz="1200" b="1">
                <a:solidFill>
                  <a:schemeClr val="accent1"/>
                </a:solidFill>
                <a:latin typeface="Aptos" panose="020B0004020202020204" pitchFamily="34" charset="0"/>
                <a:ea typeface="Lato" panose="020F0502020204030203" pitchFamily="34" charset="0"/>
                <a:cs typeface="Lato" panose="020F0502020204030203" pitchFamily="34" charset="0"/>
              </a:rPr>
              <a:t>en mercado final y además existe un gran interés en ofrecer una solución completa a través de alianzas e incorporación de conocimiento.</a:t>
            </a: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8644B-7E5A-4B4B-82FA-98B590683D3D}"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971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R="0" lvl="0" indent="0" algn="l" fontAlgn="auto">
              <a:lnSpc>
                <a:spcPct val="100000"/>
              </a:lnSpc>
              <a:spcBef>
                <a:spcPts val="0"/>
              </a:spcBef>
              <a:spcAft>
                <a:spcPts val="0"/>
              </a:spcAft>
              <a:buClrTx/>
              <a:buSzTx/>
              <a:buFontTx/>
              <a:buNone/>
              <a:tabLst/>
              <a:defRPr/>
            </a:pPr>
            <a:r>
              <a:rPr lang="es-ES" sz="1000" b="1">
                <a:latin typeface="+mj-lt"/>
              </a:rPr>
              <a:t>Cómo conseguir que esta tecnología llegue al mercado, a la industrialización y a la comercialización.</a:t>
            </a:r>
          </a:p>
          <a:p>
            <a:pPr marR="0" lvl="0" indent="0" algn="l" fontAlgn="auto">
              <a:lnSpc>
                <a:spcPct val="100000"/>
              </a:lnSpc>
              <a:spcBef>
                <a:spcPts val="0"/>
              </a:spcBef>
              <a:spcAft>
                <a:spcPts val="0"/>
              </a:spcAft>
              <a:buClrTx/>
              <a:buSzTx/>
              <a:buFontTx/>
              <a:buNone/>
              <a:tabLst/>
              <a:defRPr/>
            </a:pPr>
            <a:r>
              <a:rPr lang="es-ES" sz="1000" b="1">
                <a:latin typeface="+mj-lt"/>
              </a:rPr>
              <a:t>PARA EL CLUSTER SERÁ IMPRESCINDIBLE LA COLABORACION CON TODA LA CADENA DE VALOR DE LA IMPRESIÓN FUNCIONAL Y AVANZADA.</a:t>
            </a:r>
          </a:p>
          <a:p>
            <a:pPr marR="0" lvl="0" indent="0" algn="l" fontAlgn="auto">
              <a:lnSpc>
                <a:spcPct val="100000"/>
              </a:lnSpc>
              <a:spcBef>
                <a:spcPts val="0"/>
              </a:spcBef>
              <a:spcAft>
                <a:spcPts val="0"/>
              </a:spcAft>
              <a:buClrTx/>
              <a:buSzTx/>
              <a:buFontTx/>
              <a:buNone/>
              <a:tabLst/>
              <a:defRPr/>
            </a:pPr>
            <a:r>
              <a:rPr lang="es-ES" sz="1000" b="1">
                <a:latin typeface="+mj-lt"/>
              </a:rPr>
              <a:t>La colaboración entre las entidades, universidades, centros de formación y empresas ofertantes de capacidades de impresión, soluciones de impresión o materiales, será imprescindible</a:t>
            </a:r>
          </a:p>
          <a:p>
            <a:pPr marR="0" lvl="0" indent="0" algn="l" fontAlgn="auto">
              <a:lnSpc>
                <a:spcPct val="100000"/>
              </a:lnSpc>
              <a:spcBef>
                <a:spcPts val="0"/>
              </a:spcBef>
              <a:spcAft>
                <a:spcPts val="0"/>
              </a:spcAft>
              <a:buClrTx/>
              <a:buSzTx/>
              <a:buFontTx/>
              <a:buNone/>
              <a:tabLst/>
              <a:defRPr/>
            </a:pPr>
            <a:endParaRPr lang="es-ES" sz="1000" b="1">
              <a:latin typeface="+mj-lt"/>
            </a:endParaRPr>
          </a:p>
          <a:p>
            <a:endParaRPr lang="es-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70F77-9052-456B-9CD6-B03098A944F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40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Vamos a hablar de tres empresas, dos empresas de artes gráficas de diferente entorno gráfico y una empresa especialista en impresión.</a:t>
            </a:r>
          </a:p>
        </p:txBody>
      </p:sp>
      <p:sp>
        <p:nvSpPr>
          <p:cNvPr id="4" name="Marcador de número de diapositiva 3"/>
          <p:cNvSpPr>
            <a:spLocks noGrp="1"/>
          </p:cNvSpPr>
          <p:nvPr>
            <p:ph type="sldNum" sz="quarter" idx="5"/>
          </p:nvPr>
        </p:nvSpPr>
        <p:spPr/>
        <p:txBody>
          <a:bodyPr/>
          <a:lstStyle/>
          <a:p>
            <a:fld id="{01890066-E90A-41A0-B449-CC3CA21CDB78}" type="slidenum">
              <a:rPr lang="es-ES" smtClean="0"/>
              <a:t>16</a:t>
            </a:fld>
            <a:endParaRPr lang="es-ES"/>
          </a:p>
        </p:txBody>
      </p:sp>
    </p:spTree>
    <p:extLst>
      <p:ext uri="{BB962C8B-B14F-4D97-AF65-F5344CB8AC3E}">
        <p14:creationId xmlns:p14="http://schemas.microsoft.com/office/powerpoint/2010/main" val="420085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ts val="2493"/>
              </a:lnSpc>
            </a:pPr>
            <a:r>
              <a:rPr lang="en-US" sz="1200" dirty="0" err="1">
                <a:solidFill>
                  <a:srgbClr val="000000"/>
                </a:solidFill>
                <a:latin typeface="Cooper Hewitt"/>
                <a:ea typeface="Cooper Hewitt"/>
                <a:cs typeface="Cooper Hewitt"/>
                <a:sym typeface="Cooper Hewitt"/>
              </a:rPr>
              <a:t>Rotimpres</a:t>
            </a:r>
            <a:r>
              <a:rPr lang="en-US" sz="1200" dirty="0">
                <a:solidFill>
                  <a:srgbClr val="000000"/>
                </a:solidFill>
                <a:latin typeface="Cooper Hewitt"/>
                <a:ea typeface="Cooper Hewitt"/>
                <a:cs typeface="Cooper Hewitt"/>
                <a:sym typeface="Cooper Hewitt"/>
              </a:rPr>
              <a:t> es </a:t>
            </a:r>
            <a:r>
              <a:rPr lang="en-US" sz="1200" dirty="0" err="1">
                <a:solidFill>
                  <a:srgbClr val="000000"/>
                </a:solidFill>
                <a:latin typeface="Cooper Hewitt"/>
                <a:ea typeface="Cooper Hewitt"/>
                <a:cs typeface="Cooper Hewitt"/>
                <a:sym typeface="Cooper Hewitt"/>
              </a:rPr>
              <a:t>una</a:t>
            </a:r>
            <a:r>
              <a:rPr lang="en-US" sz="1200" dirty="0">
                <a:solidFill>
                  <a:srgbClr val="000000"/>
                </a:solidFill>
                <a:latin typeface="Cooper Hewitt"/>
                <a:ea typeface="Cooper Hewitt"/>
                <a:cs typeface="Cooper Hewitt"/>
                <a:sym typeface="Cooper Hewitt"/>
              </a:rPr>
              <a:t> de las </a:t>
            </a:r>
            <a:r>
              <a:rPr lang="en-US" sz="1200" dirty="0" err="1">
                <a:solidFill>
                  <a:srgbClr val="000000"/>
                </a:solidFill>
                <a:latin typeface="Cooper Hewitt"/>
                <a:ea typeface="Cooper Hewitt"/>
                <a:cs typeface="Cooper Hewitt"/>
                <a:sym typeface="Cooper Hewitt"/>
              </a:rPr>
              <a:t>empresas</a:t>
            </a:r>
            <a:r>
              <a:rPr lang="en-US" sz="1200" dirty="0">
                <a:solidFill>
                  <a:srgbClr val="000000"/>
                </a:solidFill>
                <a:latin typeface="Cooper Hewitt"/>
                <a:ea typeface="Cooper Hewitt"/>
                <a:cs typeface="Cooper Hewitt"/>
                <a:sym typeface="Cooper Hewitt"/>
              </a:rPr>
              <a:t> de </a:t>
            </a:r>
            <a:r>
              <a:rPr lang="en-US" sz="1200" dirty="0" err="1">
                <a:solidFill>
                  <a:srgbClr val="000000"/>
                </a:solidFill>
                <a:latin typeface="Cooper Hewitt"/>
                <a:ea typeface="Cooper Hewitt"/>
                <a:cs typeface="Cooper Hewitt"/>
                <a:sym typeface="Cooper Hewitt"/>
              </a:rPr>
              <a:t>referencia</a:t>
            </a:r>
            <a:r>
              <a:rPr lang="en-US" sz="1200" dirty="0">
                <a:solidFill>
                  <a:srgbClr val="000000"/>
                </a:solidFill>
                <a:latin typeface="Cooper Hewitt"/>
                <a:ea typeface="Cooper Hewitt"/>
                <a:cs typeface="Cooper Hewitt"/>
                <a:sym typeface="Cooper Hewitt"/>
              </a:rPr>
              <a:t> en </a:t>
            </a:r>
            <a:r>
              <a:rPr lang="en-US" sz="1200" dirty="0" err="1">
                <a:solidFill>
                  <a:srgbClr val="000000"/>
                </a:solidFill>
                <a:latin typeface="Cooper Hewitt"/>
                <a:ea typeface="Cooper Hewitt"/>
                <a:cs typeface="Cooper Hewitt"/>
                <a:sym typeface="Cooper Hewitt"/>
              </a:rPr>
              <a:t>impresión</a:t>
            </a:r>
            <a:r>
              <a:rPr lang="en-US" sz="1200" dirty="0">
                <a:solidFill>
                  <a:srgbClr val="000000"/>
                </a:solidFill>
                <a:latin typeface="Cooper Hewitt"/>
                <a:ea typeface="Cooper Hewitt"/>
                <a:cs typeface="Cooper Hewitt"/>
                <a:sym typeface="Cooper Hewitt"/>
              </a:rPr>
              <a:t> con </a:t>
            </a:r>
            <a:r>
              <a:rPr lang="en-US" sz="1200" b="1" dirty="0" err="1">
                <a:solidFill>
                  <a:srgbClr val="30B4D3"/>
                </a:solidFill>
                <a:latin typeface="Cooper Hewitt Bold"/>
                <a:ea typeface="Cooper Hewitt Bold"/>
                <a:cs typeface="Cooper Hewitt Bold"/>
                <a:sym typeface="Cooper Hewitt Bold"/>
              </a:rPr>
              <a:t>más</a:t>
            </a:r>
            <a:r>
              <a:rPr lang="en-US" sz="1200" b="1" dirty="0">
                <a:solidFill>
                  <a:srgbClr val="30B4D3"/>
                </a:solidFill>
                <a:latin typeface="Cooper Hewitt Bold"/>
                <a:ea typeface="Cooper Hewitt Bold"/>
                <a:cs typeface="Cooper Hewitt Bold"/>
                <a:sym typeface="Cooper Hewitt Bold"/>
              </a:rPr>
              <a:t> de 40 </a:t>
            </a:r>
            <a:r>
              <a:rPr lang="en-US" sz="1200" b="1" dirty="0" err="1">
                <a:solidFill>
                  <a:srgbClr val="30B4D3"/>
                </a:solidFill>
                <a:latin typeface="Cooper Hewitt Bold"/>
                <a:ea typeface="Cooper Hewitt Bold"/>
                <a:cs typeface="Cooper Hewitt Bold"/>
                <a:sym typeface="Cooper Hewitt Bold"/>
              </a:rPr>
              <a:t>años</a:t>
            </a:r>
            <a:r>
              <a:rPr lang="en-US" sz="1200" dirty="0">
                <a:solidFill>
                  <a:srgbClr val="000000"/>
                </a:solidFill>
                <a:latin typeface="Cooper Hewitt"/>
                <a:ea typeface="Cooper Hewitt"/>
                <a:cs typeface="Cooper Hewitt"/>
                <a:sym typeface="Cooper Hewitt"/>
              </a:rPr>
              <a:t> de </a:t>
            </a:r>
            <a:r>
              <a:rPr lang="en-US" sz="1200" dirty="0" err="1">
                <a:solidFill>
                  <a:srgbClr val="000000"/>
                </a:solidFill>
                <a:latin typeface="Cooper Hewitt"/>
                <a:ea typeface="Cooper Hewitt"/>
                <a:cs typeface="Cooper Hewitt"/>
                <a:sym typeface="Cooper Hewitt"/>
              </a:rPr>
              <a:t>trayectoria</a:t>
            </a:r>
            <a:r>
              <a:rPr lang="en-US" sz="1200" dirty="0">
                <a:solidFill>
                  <a:srgbClr val="000000"/>
                </a:solidFill>
                <a:latin typeface="Cooper Hewitt"/>
                <a:ea typeface="Cooper Hewitt"/>
                <a:cs typeface="Cooper Hewitt"/>
                <a:sym typeface="Cooper Hewitt"/>
              </a:rPr>
              <a:t> en </a:t>
            </a:r>
            <a:r>
              <a:rPr lang="en-US" sz="1200" dirty="0" err="1">
                <a:solidFill>
                  <a:srgbClr val="000000"/>
                </a:solidFill>
                <a:latin typeface="Cooper Hewitt"/>
                <a:ea typeface="Cooper Hewitt"/>
                <a:cs typeface="Cooper Hewitt"/>
                <a:sym typeface="Cooper Hewitt"/>
              </a:rPr>
              <a:t>impresión</a:t>
            </a:r>
            <a:r>
              <a:rPr lang="en-US" sz="1200" dirty="0">
                <a:solidFill>
                  <a:srgbClr val="000000"/>
                </a:solidFill>
                <a:latin typeface="Cooper Hewitt"/>
                <a:ea typeface="Cooper Hewitt"/>
                <a:cs typeface="Cooper Hewitt"/>
                <a:sym typeface="Cooper Hewitt"/>
              </a:rPr>
              <a:t> offset para </a:t>
            </a:r>
            <a:r>
              <a:rPr lang="en-US" sz="1200" dirty="0" err="1">
                <a:solidFill>
                  <a:srgbClr val="000000"/>
                </a:solidFill>
                <a:latin typeface="Cooper Hewitt"/>
                <a:ea typeface="Cooper Hewitt"/>
                <a:cs typeface="Cooper Hewitt"/>
                <a:sym typeface="Cooper Hewitt"/>
              </a:rPr>
              <a:t>diarios</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revistas</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catálogos</a:t>
            </a:r>
            <a:r>
              <a:rPr lang="en-US" sz="1200" dirty="0">
                <a:solidFill>
                  <a:srgbClr val="000000"/>
                </a:solidFill>
                <a:latin typeface="Cooper Hewitt"/>
                <a:ea typeface="Cooper Hewitt"/>
                <a:cs typeface="Cooper Hewitt"/>
                <a:sym typeface="Cooper Hewitt"/>
              </a:rPr>
              <a:t>…</a:t>
            </a:r>
          </a:p>
          <a:p>
            <a:pPr algn="just">
              <a:lnSpc>
                <a:spcPts val="2493"/>
              </a:lnSpc>
            </a:pPr>
            <a:endParaRPr lang="en-US" sz="1200" dirty="0">
              <a:solidFill>
                <a:srgbClr val="000000"/>
              </a:solidFill>
              <a:latin typeface="Cooper Hewitt"/>
              <a:ea typeface="Cooper Hewitt"/>
              <a:cs typeface="Cooper Hewitt"/>
              <a:sym typeface="Cooper Hewitt"/>
            </a:endParaRPr>
          </a:p>
          <a:p>
            <a:pPr algn="just">
              <a:lnSpc>
                <a:spcPts val="2493"/>
              </a:lnSpc>
            </a:pPr>
            <a:r>
              <a:rPr lang="en-US" sz="1200" dirty="0">
                <a:solidFill>
                  <a:srgbClr val="000000"/>
                </a:solidFill>
                <a:latin typeface="Cooper Hewitt"/>
                <a:ea typeface="Cooper Hewitt"/>
                <a:cs typeface="Cooper Hewitt"/>
                <a:sym typeface="Cooper Hewitt"/>
              </a:rPr>
              <a:t>La </a:t>
            </a:r>
            <a:r>
              <a:rPr lang="en-US" sz="1200" dirty="0" err="1">
                <a:solidFill>
                  <a:srgbClr val="000000"/>
                </a:solidFill>
                <a:latin typeface="Cooper Hewitt"/>
                <a:ea typeface="Cooper Hewitt"/>
                <a:cs typeface="Cooper Hewitt"/>
                <a:sym typeface="Cooper Hewitt"/>
              </a:rPr>
              <a:t>filosofía</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corporativa</a:t>
            </a:r>
            <a:r>
              <a:rPr lang="en-US" sz="1200" dirty="0">
                <a:solidFill>
                  <a:srgbClr val="000000"/>
                </a:solidFill>
                <a:latin typeface="Cooper Hewitt"/>
                <a:ea typeface="Cooper Hewitt"/>
                <a:cs typeface="Cooper Hewitt"/>
                <a:sym typeface="Cooper Hewitt"/>
              </a:rPr>
              <a:t> ha </a:t>
            </a:r>
            <a:r>
              <a:rPr lang="en-US" sz="1200" dirty="0" err="1">
                <a:solidFill>
                  <a:srgbClr val="000000"/>
                </a:solidFill>
                <a:latin typeface="Cooper Hewitt"/>
                <a:ea typeface="Cooper Hewitt"/>
                <a:cs typeface="Cooper Hewitt"/>
                <a:sym typeface="Cooper Hewitt"/>
              </a:rPr>
              <a:t>sido</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siempre</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seguir</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creciendo</a:t>
            </a:r>
            <a:r>
              <a:rPr lang="en-US" sz="1200" dirty="0">
                <a:solidFill>
                  <a:srgbClr val="000000"/>
                </a:solidFill>
                <a:latin typeface="Cooper Hewitt"/>
                <a:ea typeface="Cooper Hewitt"/>
                <a:cs typeface="Cooper Hewitt"/>
                <a:sym typeface="Cooper Hewitt"/>
              </a:rPr>
              <a:t> e </a:t>
            </a:r>
            <a:r>
              <a:rPr lang="en-US" sz="1200" dirty="0" err="1">
                <a:solidFill>
                  <a:srgbClr val="000000"/>
                </a:solidFill>
                <a:latin typeface="Cooper Hewitt"/>
                <a:ea typeface="Cooper Hewitt"/>
                <a:cs typeface="Cooper Hewitt"/>
                <a:sym typeface="Cooper Hewitt"/>
              </a:rPr>
              <a:t>innovando</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por</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eso</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ahora</a:t>
            </a:r>
            <a:r>
              <a:rPr lang="en-US" sz="1200" dirty="0">
                <a:solidFill>
                  <a:srgbClr val="000000"/>
                </a:solidFill>
                <a:latin typeface="Cooper Hewitt"/>
                <a:ea typeface="Cooper Hewitt"/>
                <a:cs typeface="Cooper Hewitt"/>
                <a:sym typeface="Cooper Hewitt"/>
              </a:rPr>
              <a:t> dispone del </a:t>
            </a:r>
            <a:r>
              <a:rPr lang="en-US" sz="1200" b="1" dirty="0" err="1">
                <a:solidFill>
                  <a:srgbClr val="30B4D3"/>
                </a:solidFill>
                <a:latin typeface="Cooper Hewitt Bold"/>
                <a:ea typeface="Cooper Hewitt Bold"/>
                <a:cs typeface="Cooper Hewitt Bold"/>
                <a:sym typeface="Cooper Hewitt Bold"/>
              </a:rPr>
              <a:t>servicio</a:t>
            </a:r>
            <a:r>
              <a:rPr lang="en-US" sz="1200" b="1" dirty="0">
                <a:solidFill>
                  <a:srgbClr val="30B4D3"/>
                </a:solidFill>
                <a:latin typeface="Cooper Hewitt Bold"/>
                <a:ea typeface="Cooper Hewitt Bold"/>
                <a:cs typeface="Cooper Hewitt Bold"/>
                <a:sym typeface="Cooper Hewitt Bold"/>
              </a:rPr>
              <a:t> de </a:t>
            </a:r>
            <a:r>
              <a:rPr lang="en-US" sz="1200" b="1" dirty="0" err="1">
                <a:solidFill>
                  <a:srgbClr val="30B4D3"/>
                </a:solidFill>
                <a:latin typeface="Cooper Hewitt Bold"/>
                <a:ea typeface="Cooper Hewitt Bold"/>
                <a:cs typeface="Cooper Hewitt Bold"/>
                <a:sym typeface="Cooper Hewitt Bold"/>
              </a:rPr>
              <a:t>electrónica</a:t>
            </a:r>
            <a:r>
              <a:rPr lang="en-US" sz="1200" b="1" dirty="0">
                <a:solidFill>
                  <a:srgbClr val="30B4D3"/>
                </a:solidFill>
                <a:latin typeface="Cooper Hewitt Bold"/>
                <a:ea typeface="Cooper Hewitt Bold"/>
                <a:cs typeface="Cooper Hewitt Bold"/>
                <a:sym typeface="Cooper Hewitt Bold"/>
              </a:rPr>
              <a:t> impresa</a:t>
            </a:r>
            <a:r>
              <a:rPr lang="en-US" sz="1200" dirty="0">
                <a:solidFill>
                  <a:srgbClr val="000000"/>
                </a:solidFill>
                <a:latin typeface="Cooper Hewitt"/>
                <a:ea typeface="Cooper Hewitt"/>
                <a:cs typeface="Cooper Hewitt"/>
                <a:sym typeface="Cooper Hewitt"/>
              </a:rPr>
              <a:t>.</a:t>
            </a:r>
          </a:p>
          <a:p>
            <a:pPr algn="just">
              <a:lnSpc>
                <a:spcPts val="2493"/>
              </a:lnSpc>
            </a:pPr>
            <a:endParaRPr lang="en-US" sz="1200" dirty="0">
              <a:solidFill>
                <a:srgbClr val="000000"/>
              </a:solidFill>
              <a:latin typeface="Cooper Hewitt"/>
              <a:ea typeface="Cooper Hewitt"/>
              <a:cs typeface="Cooper Hewitt"/>
              <a:sym typeface="Cooper Hewitt"/>
            </a:endParaRPr>
          </a:p>
          <a:p>
            <a:pPr algn="just">
              <a:lnSpc>
                <a:spcPts val="2493"/>
              </a:lnSpc>
            </a:pPr>
            <a:r>
              <a:rPr lang="en-US" sz="1200" dirty="0" err="1">
                <a:solidFill>
                  <a:srgbClr val="000000"/>
                </a:solidFill>
                <a:latin typeface="Cooper Hewitt"/>
                <a:ea typeface="Cooper Hewitt"/>
                <a:cs typeface="Cooper Hewitt"/>
                <a:sym typeface="Cooper Hewitt"/>
              </a:rPr>
              <a:t>Imprimimos</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distintos</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dispositivos</a:t>
            </a:r>
            <a:r>
              <a:rPr lang="en-US" sz="1200" dirty="0">
                <a:solidFill>
                  <a:srgbClr val="000000"/>
                </a:solidFill>
                <a:latin typeface="Cooper Hewitt"/>
                <a:ea typeface="Cooper Hewitt"/>
                <a:cs typeface="Cooper Hewitt"/>
                <a:sym typeface="Cooper Hewitt"/>
              </a:rPr>
              <a:t> con</a:t>
            </a:r>
            <a:r>
              <a:rPr lang="en-US" sz="1200" b="1" dirty="0">
                <a:solidFill>
                  <a:srgbClr val="30B4D3"/>
                </a:solidFill>
                <a:latin typeface="Cooper Hewitt Bold"/>
                <a:ea typeface="Cooper Hewitt Bold"/>
                <a:cs typeface="Cooper Hewitt Bold"/>
                <a:sym typeface="Cooper Hewitt Bold"/>
              </a:rPr>
              <a:t> </a:t>
            </a:r>
            <a:r>
              <a:rPr lang="en-US" sz="1200" b="1" dirty="0" err="1">
                <a:solidFill>
                  <a:srgbClr val="30B4D3"/>
                </a:solidFill>
                <a:latin typeface="Cooper Hewitt Bold"/>
                <a:ea typeface="Cooper Hewitt Bold"/>
                <a:cs typeface="Cooper Hewitt Bold"/>
                <a:sym typeface="Cooper Hewitt Bold"/>
              </a:rPr>
              <a:t>electrónica</a:t>
            </a:r>
            <a:r>
              <a:rPr lang="en-US" sz="1200" b="1" dirty="0">
                <a:solidFill>
                  <a:srgbClr val="30B4D3"/>
                </a:solidFill>
                <a:latin typeface="Cooper Hewitt Bold"/>
                <a:ea typeface="Cooper Hewitt Bold"/>
                <a:cs typeface="Cooper Hewitt Bold"/>
                <a:sym typeface="Cooper Hewitt Bold"/>
              </a:rPr>
              <a:t> impresa</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Algunos</a:t>
            </a:r>
            <a:r>
              <a:rPr lang="en-US" sz="1200" dirty="0">
                <a:solidFill>
                  <a:srgbClr val="000000"/>
                </a:solidFill>
                <a:latin typeface="Cooper Hewitt"/>
                <a:ea typeface="Cooper Hewitt"/>
                <a:cs typeface="Cooper Hewitt"/>
                <a:sym typeface="Cooper Hewitt"/>
              </a:rPr>
              <a:t> de </a:t>
            </a:r>
            <a:r>
              <a:rPr lang="en-US" sz="1200" dirty="0" err="1">
                <a:solidFill>
                  <a:srgbClr val="000000"/>
                </a:solidFill>
                <a:latin typeface="Cooper Hewitt"/>
                <a:ea typeface="Cooper Hewitt"/>
                <a:cs typeface="Cooper Hewitt"/>
                <a:sym typeface="Cooper Hewitt"/>
              </a:rPr>
              <a:t>los</a:t>
            </a:r>
            <a:r>
              <a:rPr lang="en-US" sz="1200" dirty="0">
                <a:solidFill>
                  <a:srgbClr val="000000"/>
                </a:solidFill>
                <a:latin typeface="Cooper Hewitt"/>
                <a:ea typeface="Cooper Hewitt"/>
                <a:cs typeface="Cooper Hewitt"/>
                <a:sym typeface="Cooper Hewitt"/>
              </a:rPr>
              <a:t> </a:t>
            </a:r>
            <a:r>
              <a:rPr lang="en-US" sz="1200" dirty="0" err="1">
                <a:solidFill>
                  <a:srgbClr val="000000"/>
                </a:solidFill>
                <a:latin typeface="Cooper Hewitt"/>
                <a:ea typeface="Cooper Hewitt"/>
                <a:cs typeface="Cooper Hewitt"/>
                <a:sym typeface="Cooper Hewitt"/>
              </a:rPr>
              <a:t>cules</a:t>
            </a:r>
            <a:r>
              <a:rPr lang="en-US" sz="1200" dirty="0">
                <a:solidFill>
                  <a:srgbClr val="000000"/>
                </a:solidFill>
                <a:latin typeface="Cooper Hewitt"/>
                <a:ea typeface="Cooper Hewitt"/>
                <a:cs typeface="Cooper Hewitt"/>
                <a:sym typeface="Cooper Hewitt"/>
              </a:rPr>
              <a:t> son: C</a:t>
            </a:r>
          </a:p>
          <a:p>
            <a:endParaRPr lang="es-ES" dirty="0"/>
          </a:p>
        </p:txBody>
      </p:sp>
      <p:sp>
        <p:nvSpPr>
          <p:cNvPr id="4" name="Marcador de número de diapositiva 3"/>
          <p:cNvSpPr>
            <a:spLocks noGrp="1"/>
          </p:cNvSpPr>
          <p:nvPr>
            <p:ph type="sldNum" sz="quarter" idx="5"/>
          </p:nvPr>
        </p:nvSpPr>
        <p:spPr/>
        <p:txBody>
          <a:bodyPr/>
          <a:lstStyle/>
          <a:p>
            <a:fld id="{01890066-E90A-41A0-B449-CC3CA21CDB78}" type="slidenum">
              <a:rPr lang="es-ES" smtClean="0"/>
              <a:t>17</a:t>
            </a:fld>
            <a:endParaRPr lang="es-ES"/>
          </a:p>
        </p:txBody>
      </p:sp>
    </p:spTree>
    <p:extLst>
      <p:ext uri="{BB962C8B-B14F-4D97-AF65-F5344CB8AC3E}">
        <p14:creationId xmlns:p14="http://schemas.microsoft.com/office/powerpoint/2010/main" val="170063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nuestras</a:t>
            </a:r>
            <a:r>
              <a:rPr lang="en-US" dirty="0"/>
              <a:t> </a:t>
            </a:r>
            <a:r>
              <a:rPr lang="en-US" dirty="0" err="1"/>
              <a:t>instalaciones</a:t>
            </a:r>
            <a:r>
              <a:rPr lang="en-US" dirty="0"/>
              <a:t> </a:t>
            </a:r>
            <a:r>
              <a:rPr lang="en-US" dirty="0" err="1"/>
              <a:t>actuales</a:t>
            </a:r>
            <a:r>
              <a:rPr lang="en-US" dirty="0"/>
              <a:t> </a:t>
            </a:r>
            <a:r>
              <a:rPr lang="en-US" dirty="0" err="1"/>
              <a:t>constan</a:t>
            </a:r>
            <a:r>
              <a:rPr lang="en-US" dirty="0"/>
              <a:t> de </a:t>
            </a:r>
            <a:r>
              <a:rPr lang="en-US" dirty="0" err="1"/>
              <a:t>una</a:t>
            </a:r>
            <a:r>
              <a:rPr lang="en-US" dirty="0"/>
              <a:t> sala con </a:t>
            </a:r>
            <a:r>
              <a:rPr lang="en-US" dirty="0" err="1"/>
              <a:t>condiciones</a:t>
            </a:r>
            <a:r>
              <a:rPr lang="en-US" dirty="0"/>
              <a:t> </a:t>
            </a:r>
            <a:r>
              <a:rPr lang="en-US" dirty="0" err="1"/>
              <a:t>ambientales</a:t>
            </a:r>
            <a:r>
              <a:rPr lang="en-US" dirty="0"/>
              <a:t> </a:t>
            </a:r>
            <a:r>
              <a:rPr lang="en-US" dirty="0" err="1"/>
              <a:t>controladas</a:t>
            </a:r>
            <a:r>
              <a:rPr lang="en-US" dirty="0"/>
              <a:t> </a:t>
            </a:r>
            <a:r>
              <a:rPr lang="en-US" dirty="0" err="1"/>
              <a:t>destinadas</a:t>
            </a:r>
            <a:r>
              <a:rPr lang="en-US" dirty="0"/>
              <a:t> al SERVICIO DE IMPRESIÓN FUNCIONAL con las </a:t>
            </a:r>
            <a:r>
              <a:rPr lang="en-US" dirty="0" err="1"/>
              <a:t>siguientes</a:t>
            </a:r>
            <a:r>
              <a:rPr lang="en-US" dirty="0"/>
              <a:t> </a:t>
            </a:r>
            <a:r>
              <a:rPr lang="en-US" dirty="0" err="1"/>
              <a:t>capacidades</a:t>
            </a:r>
            <a:r>
              <a:rPr lang="en-US" dirty="0"/>
              <a:t>:</a:t>
            </a:r>
          </a:p>
          <a:p>
            <a:r>
              <a:rPr lang="en-US" dirty="0" err="1"/>
              <a:t>Serigrafía</a:t>
            </a:r>
            <a:r>
              <a:rPr lang="en-US" dirty="0"/>
              <a:t> plana</a:t>
            </a:r>
          </a:p>
          <a:p>
            <a:r>
              <a:rPr lang="en-US" dirty="0" err="1"/>
              <a:t>Túnel</a:t>
            </a:r>
            <a:r>
              <a:rPr lang="en-US" dirty="0"/>
              <a:t> de </a:t>
            </a:r>
            <a:r>
              <a:rPr lang="en-US" dirty="0" err="1"/>
              <a:t>secado</a:t>
            </a:r>
            <a:r>
              <a:rPr lang="en-US" dirty="0"/>
              <a:t> UV </a:t>
            </a:r>
          </a:p>
          <a:p>
            <a:r>
              <a:rPr lang="en-US" dirty="0" err="1"/>
              <a:t>Horno</a:t>
            </a:r>
            <a:r>
              <a:rPr lang="en-US" dirty="0"/>
              <a:t> </a:t>
            </a:r>
            <a:r>
              <a:rPr lang="en-US" dirty="0" err="1"/>
              <a:t>térmico</a:t>
            </a:r>
            <a:r>
              <a:rPr lang="en-US" dirty="0"/>
              <a:t>  </a:t>
            </a:r>
          </a:p>
          <a:p>
            <a:endParaRPr lang="en-US" dirty="0"/>
          </a:p>
          <a:p>
            <a:r>
              <a:rPr lang="en-US" dirty="0"/>
              <a:t>que </a:t>
            </a:r>
            <a:r>
              <a:rPr lang="en-US" dirty="0" err="1"/>
              <a:t>hacemos</a:t>
            </a:r>
            <a:r>
              <a:rPr lang="en-US" dirty="0"/>
              <a:t>?</a:t>
            </a:r>
          </a:p>
          <a:p>
            <a:endParaRPr lang="en-US" dirty="0"/>
          </a:p>
          <a:p>
            <a:r>
              <a:rPr lang="en-US" dirty="0" err="1"/>
              <a:t>convertimos</a:t>
            </a:r>
            <a:r>
              <a:rPr lang="en-US" dirty="0"/>
              <a:t> la </a:t>
            </a:r>
            <a:r>
              <a:rPr lang="en-US" dirty="0" err="1"/>
              <a:t>serigrafia</a:t>
            </a:r>
            <a:r>
              <a:rPr lang="en-US" dirty="0"/>
              <a:t> en </a:t>
            </a:r>
            <a:r>
              <a:rPr lang="en-US" dirty="0" err="1"/>
              <a:t>impresion</a:t>
            </a:r>
            <a:r>
              <a:rPr lang="en-US" dirty="0"/>
              <a:t> </a:t>
            </a:r>
            <a:r>
              <a:rPr lang="en-US" dirty="0" err="1"/>
              <a:t>funcional</a:t>
            </a:r>
            <a:r>
              <a:rPr lang="en-US" dirty="0"/>
              <a:t> para </a:t>
            </a:r>
            <a:r>
              <a:rPr lang="en-US" dirty="0" err="1"/>
              <a:t>distintos</a:t>
            </a:r>
            <a:r>
              <a:rPr lang="en-US" dirty="0"/>
              <a:t> </a:t>
            </a:r>
            <a:r>
              <a:rPr lang="en-US" dirty="0" err="1"/>
              <a:t>soportes</a:t>
            </a:r>
            <a:r>
              <a:rPr lang="en-US" dirty="0"/>
              <a:t> y </a:t>
            </a:r>
            <a:r>
              <a:rPr lang="en-US" dirty="0" err="1"/>
              <a:t>formatos</a:t>
            </a:r>
            <a:endParaRPr lang="en-US" dirty="0"/>
          </a:p>
          <a:p>
            <a:endParaRPr lang="en-US" dirty="0"/>
          </a:p>
          <a:p>
            <a:r>
              <a:rPr lang="en-US" dirty="0" err="1"/>
              <a:t>aplicaciones</a:t>
            </a:r>
            <a:r>
              <a:rPr lang="en-US" dirty="0"/>
              <a:t> de </a:t>
            </a:r>
            <a:r>
              <a:rPr lang="en-US" dirty="0" err="1"/>
              <a:t>nuestra</a:t>
            </a:r>
            <a:r>
              <a:rPr lang="en-US" dirty="0"/>
              <a:t> </a:t>
            </a:r>
            <a:r>
              <a:rPr lang="en-US" dirty="0" err="1"/>
              <a:t>tecnologia</a:t>
            </a:r>
            <a:r>
              <a:rPr lang="en-US" dirty="0"/>
              <a:t>:</a:t>
            </a:r>
          </a:p>
          <a:p>
            <a:r>
              <a:rPr lang="en-US" dirty="0" err="1"/>
              <a:t>Electroluminiscente</a:t>
            </a:r>
            <a:endParaRPr lang="en-US" dirty="0"/>
          </a:p>
          <a:p>
            <a:r>
              <a:rPr lang="en-US" dirty="0" err="1"/>
              <a:t>Calentadores</a:t>
            </a:r>
            <a:endParaRPr lang="en-US" dirty="0"/>
          </a:p>
          <a:p>
            <a:r>
              <a:rPr lang="en-US" dirty="0" err="1"/>
              <a:t>Antenas</a:t>
            </a:r>
            <a:r>
              <a:rPr lang="en-US" dirty="0"/>
              <a:t> NFC</a:t>
            </a:r>
          </a:p>
          <a:p>
            <a:r>
              <a:rPr lang="en-US" dirty="0" err="1"/>
              <a:t>Pantallas</a:t>
            </a:r>
            <a:r>
              <a:rPr lang="en-US" dirty="0"/>
              <a:t> </a:t>
            </a:r>
            <a:r>
              <a:rPr lang="en-US" dirty="0" err="1"/>
              <a:t>electrocrómicas</a:t>
            </a:r>
            <a:endParaRPr lang="en-US" dirty="0"/>
          </a:p>
          <a:p>
            <a:r>
              <a:rPr lang="en-US" dirty="0" err="1"/>
              <a:t>Sensores</a:t>
            </a:r>
            <a:r>
              <a:rPr lang="en-US" dirty="0"/>
              <a:t> </a:t>
            </a:r>
            <a:r>
              <a:rPr lang="en-US" dirty="0" err="1"/>
              <a:t>capacitivos</a:t>
            </a:r>
            <a:r>
              <a:rPr lang="en-US" dirty="0"/>
              <a:t> para (HMI)</a:t>
            </a:r>
          </a:p>
          <a:p>
            <a:r>
              <a:rPr lang="en-US" dirty="0"/>
              <a:t>Cables flexibles </a:t>
            </a:r>
            <a:r>
              <a:rPr lang="en-US" dirty="0" err="1"/>
              <a:t>impresos</a:t>
            </a:r>
            <a:endParaRPr lang="en-US" dirty="0"/>
          </a:p>
          <a:p>
            <a:r>
              <a:rPr lang="en-US" dirty="0"/>
              <a:t>Sensor </a:t>
            </a:r>
            <a:r>
              <a:rPr lang="en-US" dirty="0" err="1"/>
              <a:t>resistivo</a:t>
            </a:r>
            <a:r>
              <a:rPr lang="en-US" dirty="0"/>
              <a:t> de </a:t>
            </a:r>
            <a:r>
              <a:rPr lang="en-US" dirty="0" err="1"/>
              <a:t>fuerza</a:t>
            </a:r>
            <a:r>
              <a:rPr lang="en-US" dirty="0"/>
              <a:t> </a:t>
            </a:r>
          </a:p>
          <a:p>
            <a:endParaRPr lang="en-US" dirty="0"/>
          </a:p>
          <a:p>
            <a:endParaRPr lang="en-US" dirty="0"/>
          </a:p>
          <a:p>
            <a:r>
              <a:rPr lang="en-US" dirty="0" err="1"/>
              <a:t>donde</a:t>
            </a:r>
            <a:r>
              <a:rPr lang="en-US" dirty="0"/>
              <a:t> lo </a:t>
            </a:r>
            <a:r>
              <a:rPr lang="en-US" dirty="0" err="1"/>
              <a:t>hacemos</a:t>
            </a:r>
            <a:r>
              <a:rPr lang="en-US" dirty="0"/>
              <a:t>?(</a:t>
            </a:r>
            <a:r>
              <a:rPr lang="en-US" dirty="0" err="1"/>
              <a:t>instalaciones</a:t>
            </a:r>
            <a:r>
              <a:rPr lang="en-US" dirty="0"/>
              <a:t>)</a:t>
            </a:r>
          </a:p>
          <a:p>
            <a:r>
              <a:rPr lang="en-US" dirty="0"/>
              <a:t>(</a:t>
            </a:r>
            <a:r>
              <a:rPr lang="en-US" dirty="0" err="1"/>
              <a:t>una</a:t>
            </a:r>
            <a:r>
              <a:rPr lang="en-US" dirty="0"/>
              <a:t> </a:t>
            </a:r>
            <a:r>
              <a:rPr lang="en-US" dirty="0" err="1"/>
              <a:t>diapo</a:t>
            </a:r>
            <a:r>
              <a:rPr lang="en-US" dirty="0"/>
              <a:t> nova </a:t>
            </a:r>
            <a:r>
              <a:rPr lang="en-US" dirty="0" err="1"/>
              <a:t>amb</a:t>
            </a:r>
            <a:r>
              <a:rPr lang="en-US" dirty="0"/>
              <a:t> </a:t>
            </a:r>
            <a:r>
              <a:rPr lang="en-US" dirty="0" err="1"/>
              <a:t>fotos</a:t>
            </a:r>
            <a:r>
              <a:rPr lang="en-US" dirty="0"/>
              <a:t> del que </a:t>
            </a:r>
            <a:r>
              <a:rPr lang="en-US" dirty="0" err="1"/>
              <a:t>tinguis</a:t>
            </a:r>
            <a:r>
              <a:rPr lang="en-US" dirty="0"/>
              <a:t> que </a:t>
            </a:r>
            <a:r>
              <a:rPr lang="en-US" dirty="0" err="1"/>
              <a:t>sigui</a:t>
            </a:r>
            <a:r>
              <a:rPr lang="en-US" dirty="0"/>
              <a:t> visual):</a:t>
            </a:r>
          </a:p>
          <a:p>
            <a:r>
              <a:rPr lang="en-US" dirty="0"/>
              <a:t>1.una sala </a:t>
            </a:r>
            <a:r>
              <a:rPr lang="en-US" dirty="0" err="1"/>
              <a:t>limpia</a:t>
            </a:r>
            <a:r>
              <a:rPr lang="en-US" dirty="0"/>
              <a:t> con </a:t>
            </a:r>
            <a:r>
              <a:rPr lang="en-US" dirty="0" err="1"/>
              <a:t>serigrafía</a:t>
            </a:r>
            <a:r>
              <a:rPr lang="en-US" dirty="0"/>
              <a:t> plana</a:t>
            </a:r>
          </a:p>
          <a:p>
            <a:r>
              <a:rPr lang="en-US" dirty="0"/>
              <a:t>2.túnel de </a:t>
            </a:r>
            <a:r>
              <a:rPr lang="en-US" dirty="0" err="1"/>
              <a:t>secado</a:t>
            </a:r>
            <a:r>
              <a:rPr lang="en-US" dirty="0"/>
              <a:t> UV </a:t>
            </a:r>
          </a:p>
          <a:p>
            <a:r>
              <a:rPr lang="en-US" dirty="0"/>
              <a:t>3.horno </a:t>
            </a:r>
            <a:r>
              <a:rPr lang="en-US" dirty="0" err="1"/>
              <a:t>térmico</a:t>
            </a:r>
            <a:r>
              <a:rPr lang="en-US" dirty="0"/>
              <a:t>, que </a:t>
            </a:r>
            <a:r>
              <a:rPr lang="en-US" dirty="0" err="1"/>
              <a:t>nos</a:t>
            </a:r>
            <a:r>
              <a:rPr lang="en-US" dirty="0"/>
              <a:t> </a:t>
            </a:r>
            <a:r>
              <a:rPr lang="en-US" dirty="0" err="1"/>
              <a:t>ofrecen</a:t>
            </a:r>
            <a:r>
              <a:rPr lang="en-US" dirty="0"/>
              <a:t> la </a:t>
            </a:r>
            <a:r>
              <a:rPr lang="en-US" dirty="0" err="1"/>
              <a:t>posibilidad</a:t>
            </a:r>
            <a:r>
              <a:rPr lang="en-US" dirty="0"/>
              <a:t> de </a:t>
            </a:r>
            <a:r>
              <a:rPr lang="en-US" dirty="0" err="1"/>
              <a:t>imprimir</a:t>
            </a:r>
            <a:r>
              <a:rPr lang="en-US" dirty="0"/>
              <a:t> </a:t>
            </a:r>
            <a:r>
              <a:rPr lang="en-US" dirty="0" err="1"/>
              <a:t>diferentes</a:t>
            </a:r>
            <a:r>
              <a:rPr lang="en-US" dirty="0"/>
              <a:t> </a:t>
            </a:r>
            <a:r>
              <a:rPr lang="en-US" dirty="0" err="1"/>
              <a:t>dispositivos</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fusion mat avz + papel </a:t>
            </a:r>
          </a:p>
          <a:p>
            <a:r>
              <a:rPr lang="en-US"/>
              <a:t>disruptiva?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pPr marL="342900" marR="0" indent="-342900" algn="l" defTabSz="584200" rtl="0" fontAlgn="auto" latinLnBrk="0" hangingPunct="0">
              <a:lnSpc>
                <a:spcPct val="100000"/>
              </a:lnSpc>
              <a:spcBef>
                <a:spcPts val="0"/>
              </a:spcBef>
              <a:spcAft>
                <a:spcPts val="0"/>
              </a:spcAft>
              <a:buClrTx/>
              <a:buSzTx/>
              <a:buFontTx/>
              <a:buChar char="-"/>
              <a:tabLst/>
            </a:pPr>
            <a:r>
              <a:rPr kumimoji="0" lang="es-ES" sz="1100" b="1" i="0" u="none" strike="noStrike" cap="none" spc="0" normalizeH="0" baseline="0" dirty="0">
                <a:ln>
                  <a:noFill/>
                </a:ln>
                <a:solidFill>
                  <a:srgbClr val="000000"/>
                </a:solidFill>
                <a:effectLst/>
                <a:uFillTx/>
                <a:latin typeface="Helvetica Neue"/>
                <a:ea typeface="Helvetica Neue"/>
                <a:cs typeface="Helvetica Neue"/>
                <a:sym typeface="Helvetica Neue"/>
              </a:rPr>
              <a:t>3 Empresas</a:t>
            </a:r>
          </a:p>
          <a:p>
            <a:pPr marL="342900" marR="0" indent="-342900" algn="l" defTabSz="584200" rtl="0" fontAlgn="auto" latinLnBrk="0" hangingPunct="0">
              <a:lnSpc>
                <a:spcPct val="100000"/>
              </a:lnSpc>
              <a:spcBef>
                <a:spcPts val="0"/>
              </a:spcBef>
              <a:spcAft>
                <a:spcPts val="0"/>
              </a:spcAft>
              <a:buClrTx/>
              <a:buSzTx/>
              <a:buFontTx/>
              <a:buChar char="-"/>
              <a:tabLst/>
            </a:pPr>
            <a:r>
              <a:rPr lang="es-ES" sz="1200" dirty="0"/>
              <a:t>Ulzama Gráficas</a:t>
            </a:r>
          </a:p>
          <a:p>
            <a:pPr marL="342900" marR="0" indent="-342900" algn="l" defTabSz="584200" rtl="0" fontAlgn="auto" latinLnBrk="0" hangingPunct="0">
              <a:lnSpc>
                <a:spcPct val="100000"/>
              </a:lnSpc>
              <a:spcBef>
                <a:spcPts val="0"/>
              </a:spcBef>
              <a:spcAft>
                <a:spcPts val="0"/>
              </a:spcAft>
              <a:buClrTx/>
              <a:buSzTx/>
              <a:buFontTx/>
              <a:buChar char="-"/>
              <a:tabLst/>
            </a:pPr>
            <a:r>
              <a:rPr kumimoji="0" lang="es-ES" sz="1100" b="1" i="0" u="none" strike="noStrike" cap="none" spc="0" normalizeH="0" baseline="0" dirty="0">
                <a:ln>
                  <a:noFill/>
                </a:ln>
                <a:solidFill>
                  <a:srgbClr val="000000"/>
                </a:solidFill>
                <a:effectLst/>
                <a:uFillTx/>
                <a:latin typeface="Helvetica Neue"/>
                <a:ea typeface="Helvetica Neue"/>
                <a:cs typeface="Helvetica Neue"/>
                <a:sym typeface="Helvetica Neue"/>
              </a:rPr>
              <a:t>Ulzama Packaging</a:t>
            </a:r>
          </a:p>
          <a:p>
            <a:pPr marL="342900" marR="0" indent="-342900" algn="l" defTabSz="584200" rtl="0" fontAlgn="auto" latinLnBrk="0" hangingPunct="0">
              <a:lnSpc>
                <a:spcPct val="100000"/>
              </a:lnSpc>
              <a:spcBef>
                <a:spcPts val="0"/>
              </a:spcBef>
              <a:spcAft>
                <a:spcPts val="0"/>
              </a:spcAft>
              <a:buClrTx/>
              <a:buSzTx/>
              <a:buFontTx/>
              <a:buChar char="-"/>
              <a:tabLst/>
            </a:pPr>
            <a:r>
              <a:rPr lang="es-ES" sz="1200" dirty="0"/>
              <a:t>Ulzama Digital</a:t>
            </a:r>
          </a:p>
          <a:p>
            <a:pPr marL="342900" marR="0" indent="-342900" algn="l" defTabSz="584200" rtl="0" fontAlgn="auto" latinLnBrk="0" hangingPunct="0">
              <a:lnSpc>
                <a:spcPct val="100000"/>
              </a:lnSpc>
              <a:spcBef>
                <a:spcPts val="0"/>
              </a:spcBef>
              <a:spcAft>
                <a:spcPts val="0"/>
              </a:spcAft>
              <a:buClrTx/>
              <a:buSzTx/>
              <a:buFontTx/>
              <a:buChar char="-"/>
              <a:tabLst/>
            </a:pPr>
            <a:r>
              <a:rPr lang="es-ES" sz="1200" dirty="0"/>
              <a:t>Más de 100 personas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000" dirty="0">
              <a:latin typeface="+mj-lt"/>
            </a:endParaRPr>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6520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pPr algn="l"/>
            <a:r>
              <a:rPr lang="es-ES" sz="1200" b="1" i="0" cap="all" dirty="0">
                <a:solidFill>
                  <a:srgbClr val="333333"/>
                </a:solidFill>
                <a:effectLst/>
                <a:latin typeface="Open Sans" panose="020B0606030504020204" pitchFamily="34" charset="0"/>
              </a:rPr>
              <a:t>Grupo Ulzama</a:t>
            </a:r>
            <a:endParaRPr lang="es-ES" sz="1200" b="0" i="0" cap="all" dirty="0">
              <a:solidFill>
                <a:srgbClr val="333333"/>
              </a:solidFill>
              <a:effectLst/>
              <a:latin typeface="Open Sans" panose="020B0606030504020204" pitchFamily="34" charset="0"/>
            </a:endParaRPr>
          </a:p>
          <a:p>
            <a:pPr algn="l"/>
            <a:r>
              <a:rPr lang="es-ES" sz="1200" b="0" i="0" dirty="0">
                <a:solidFill>
                  <a:srgbClr val="777777"/>
                </a:solidFill>
                <a:effectLst/>
                <a:latin typeface="Open Sans" panose="020B0606030504020204" pitchFamily="34" charset="0"/>
              </a:rPr>
              <a:t>El Grupo Ulzama es una empresa familiar con más de 35 años de experiencia, más de 100 empleados y 12.000 m², que consta de:</a:t>
            </a:r>
          </a:p>
          <a:p>
            <a:pPr algn="l">
              <a:buFont typeface="Arial" panose="020B0604020202020204" pitchFamily="34" charset="0"/>
              <a:buChar char="•"/>
            </a:pPr>
            <a:r>
              <a:rPr lang="es-ES" sz="1200" b="0" i="0" dirty="0">
                <a:solidFill>
                  <a:srgbClr val="333333"/>
                </a:solidFill>
                <a:effectLst/>
                <a:latin typeface="Open Sans" panose="020B0606030504020204" pitchFamily="34" charset="0"/>
              </a:rPr>
              <a:t>ULZAMA PACKAGING</a:t>
            </a:r>
          </a:p>
          <a:p>
            <a:pPr algn="l">
              <a:buFont typeface="Arial" panose="020B0604020202020204" pitchFamily="34" charset="0"/>
              <a:buChar char="•"/>
            </a:pPr>
            <a:r>
              <a:rPr lang="es-ES" sz="1200" b="0" i="0" dirty="0">
                <a:solidFill>
                  <a:srgbClr val="333333"/>
                </a:solidFill>
                <a:effectLst/>
                <a:latin typeface="Open Sans" panose="020B0606030504020204" pitchFamily="34" charset="0"/>
              </a:rPr>
              <a:t>ULZAMA GRÁFICAS</a:t>
            </a:r>
          </a:p>
          <a:p>
            <a:pPr algn="l">
              <a:buFont typeface="Arial" panose="020B0604020202020204" pitchFamily="34" charset="0"/>
              <a:buChar char="•"/>
            </a:pPr>
            <a:r>
              <a:rPr lang="es-ES" sz="1200" b="0" i="0" dirty="0">
                <a:solidFill>
                  <a:srgbClr val="333333"/>
                </a:solidFill>
                <a:effectLst/>
                <a:latin typeface="Open Sans" panose="020B0606030504020204" pitchFamily="34" charset="0"/>
              </a:rPr>
              <a:t>ULZAMA DIGITAL</a:t>
            </a:r>
          </a:p>
          <a:p>
            <a:pPr algn="l"/>
            <a:r>
              <a:rPr lang="es-ES" sz="1200" b="0" i="0" dirty="0">
                <a:solidFill>
                  <a:srgbClr val="777777"/>
                </a:solidFill>
                <a:effectLst/>
                <a:latin typeface="Open Sans" panose="020B0606030504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000" dirty="0">
              <a:latin typeface="+mj-lt"/>
            </a:endParaRPr>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902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ES" sz="1000">
              <a:latin typeface="+mj-lt"/>
            </a:endParaRPr>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989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solidFill>
                <a:effectLst/>
                <a:uLnTx/>
                <a:uFillTx/>
                <a:latin typeface="Calibri"/>
                <a:ea typeface="+mn-ea"/>
                <a:cs typeface="+mn-cs"/>
              </a:rPr>
              <a:t>El presente proyecto intenta solucionar este problema, investigando en </a:t>
            </a:r>
            <a:r>
              <a:rPr kumimoji="0" lang="es-ES" sz="1000" b="1" i="0" u="none" strike="noStrike" kern="1200" cap="none" spc="0" normalizeH="0" baseline="0" noProof="0" dirty="0">
                <a:ln>
                  <a:noFill/>
                </a:ln>
                <a:solidFill>
                  <a:prstClr val="black"/>
                </a:solidFill>
                <a:effectLst/>
                <a:uLnTx/>
                <a:uFillTx/>
                <a:latin typeface="Calibri"/>
                <a:ea typeface="+mn-ea"/>
                <a:cs typeface="+mn-cs"/>
              </a:rPr>
              <a:t>nuevas tecnologías de impresión funcional para tecnología RFID</a:t>
            </a:r>
            <a:r>
              <a:rPr kumimoji="0" lang="es-ES" sz="1000" b="0" i="0" u="none" strike="noStrike" kern="1200" cap="none" spc="0" normalizeH="0" baseline="0" noProof="0" dirty="0">
                <a:ln>
                  <a:noFill/>
                </a:ln>
                <a:solidFill>
                  <a:prstClr val="black"/>
                </a:solidFill>
                <a:effectLst/>
                <a:uLnTx/>
                <a:uFillTx/>
                <a:latin typeface="Calibri"/>
                <a:ea typeface="+mn-ea"/>
                <a:cs typeface="+mn-cs"/>
              </a:rPr>
              <a:t> (incluyendo la aplicación de Inteligencia Artificial y robótica en el proceso productivo) de manera </a:t>
            </a:r>
            <a:r>
              <a:rPr kumimoji="0" lang="es-ES" sz="1000" b="1" i="0" u="none" strike="noStrike" kern="1200" cap="none" spc="0" normalizeH="0" baseline="0" noProof="0" dirty="0">
                <a:ln>
                  <a:noFill/>
                </a:ln>
                <a:solidFill>
                  <a:prstClr val="black"/>
                </a:solidFill>
                <a:effectLst/>
                <a:uLnTx/>
                <a:uFillTx/>
                <a:latin typeface="Calibri"/>
                <a:ea typeface="+mn-ea"/>
                <a:cs typeface="+mn-cs"/>
              </a:rPr>
              <a:t>que sea posible eliminar la necesidad de colocar un chip </a:t>
            </a:r>
            <a:r>
              <a:rPr kumimoji="0" lang="es-ES" sz="1000" b="0" i="0" u="none" strike="noStrike" kern="1200" cap="none" spc="0" normalizeH="0" baseline="0" noProof="0" dirty="0">
                <a:ln>
                  <a:noFill/>
                </a:ln>
                <a:solidFill>
                  <a:prstClr val="black"/>
                </a:solidFill>
                <a:effectLst/>
                <a:uLnTx/>
                <a:uFillTx/>
                <a:latin typeface="Calibri"/>
                <a:ea typeface="+mn-ea"/>
                <a:cs typeface="+mn-cs"/>
              </a:rPr>
              <a:t>por cada elemento a identificar.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000" dirty="0">
              <a:latin typeface="+mj-lt"/>
            </a:endParaRPr>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583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06FD4-8077-41B8-AF2E-BAD450E2C38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24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ES" sz="1000" dirty="0">
              <a:latin typeface="+mj-lt"/>
            </a:endParaRPr>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6520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ES" sz="1000" dirty="0">
              <a:latin typeface="+mj-lt"/>
            </a:endParaRPr>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583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rgbClr val="3A8271"/>
                </a:solidFill>
                <a:latin typeface="Aptos" panose="020B0004020202020204" pitchFamily="34" charset="0"/>
                <a:cs typeface="Times New Roman" panose="02020603050405020304" pitchFamily="18" charset="0"/>
              </a:rPr>
              <a:t>La clave para sobrevivir y prosperar en este nuevo paisaje empresarial es la capacidad de abrazar el cambio y la innovación</a:t>
            </a:r>
          </a:p>
          <a:p>
            <a:endParaRPr lang="es-ES" dirty="0"/>
          </a:p>
        </p:txBody>
      </p:sp>
      <p:sp>
        <p:nvSpPr>
          <p:cNvPr id="4" name="Marcador de número de diapositiva 3"/>
          <p:cNvSpPr>
            <a:spLocks noGrp="1"/>
          </p:cNvSpPr>
          <p:nvPr>
            <p:ph type="sldNum" sz="quarter" idx="5"/>
          </p:nvPr>
        </p:nvSpPr>
        <p:spPr/>
        <p:txBody>
          <a:bodyPr/>
          <a:lstStyle/>
          <a:p>
            <a:fld id="{01890066-E90A-41A0-B449-CC3CA21CDB78}" type="slidenum">
              <a:rPr lang="es-ES" smtClean="0"/>
              <a:t>27</a:t>
            </a:fld>
            <a:endParaRPr lang="es-ES"/>
          </a:p>
        </p:txBody>
      </p:sp>
    </p:spTree>
    <p:extLst>
      <p:ext uri="{BB962C8B-B14F-4D97-AF65-F5344CB8AC3E}">
        <p14:creationId xmlns:p14="http://schemas.microsoft.com/office/powerpoint/2010/main" val="1554718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60958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s-ES"/>
              <a:t>Como todas las cadenas de valor tenemos unos retos estratégicos que cumplir transversales, como el cumplimiento de estándares y </a:t>
            </a:r>
            <a:r>
              <a:rPr lang="es-ES" err="1"/>
              <a:t>pantentes</a:t>
            </a:r>
            <a:r>
              <a:rPr lang="es-ES"/>
              <a:t> o la escalabilidad de la tecnología.</a:t>
            </a:r>
          </a:p>
          <a:p>
            <a:pPr marL="0" marR="0" lvl="0" indent="0" algn="just" defTabSz="609585"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sz="1200">
              <a:effectLst/>
              <a:latin typeface="Calibri" panose="020F0502020204030204" pitchFamily="34" charset="0"/>
              <a:ea typeface="Calibri" panose="020F0502020204030204" pitchFamily="34" charset="0"/>
            </a:endParaRPr>
          </a:p>
          <a:p>
            <a:pPr marL="0" marR="0" lvl="0" indent="0" algn="just" defTabSz="609585" rtl="0" eaLnBrk="1" fontAlgn="auto" latinLnBrk="0" hangingPunct="1">
              <a:lnSpc>
                <a:spcPct val="100000"/>
              </a:lnSpc>
              <a:spcBef>
                <a:spcPct val="20000"/>
              </a:spcBef>
              <a:spcAft>
                <a:spcPts val="0"/>
              </a:spcAft>
              <a:buClrTx/>
              <a:buSzTx/>
              <a:buFont typeface="Arial" panose="020B0604020202020204" pitchFamily="34" charset="0"/>
              <a:buNone/>
              <a:tabLst/>
              <a:defRPr/>
            </a:pPr>
            <a:r>
              <a:rPr lang="es-ES" sz="1200" b="1">
                <a:effectLst/>
                <a:latin typeface="Calibri" panose="020F0502020204030204" pitchFamily="34" charset="0"/>
                <a:ea typeface="Calibri" panose="020F0502020204030204" pitchFamily="34" charset="0"/>
              </a:rPr>
              <a:t>Superar estos desafíos es crucial para el avance y la adopción masiva de estas tecnologías en diversos campos de aplicación</a:t>
            </a:r>
            <a:endParaRPr lang="es-ES" b="1"/>
          </a:p>
          <a:p>
            <a:pPr marL="171450" marR="0" lvl="0" indent="-171450" algn="just" defTabSz="609585"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s-ES"/>
          </a:p>
          <a:p>
            <a:pPr marL="0" marR="0" lvl="0" indent="0" algn="just" defTabSz="609585"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s-ES"/>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8644B-7E5A-4B4B-82FA-98B590683D3D}"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927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b="1"/>
              <a:t>Y cuales son estos mercados de demanda y sus tendencias?</a:t>
            </a:r>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70F77-9052-456B-9CD6-B03098A944FE}" type="slidenum">
              <a:rPr kumimoji="0" lang="es-A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A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086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Nuestro trabajo a través de workshops consiste en actualizar las oportunidades tecnológicas de cada mercado, a través de talleres colaborativos con las diferentes cadenas de valor en la demanda.</a:t>
            </a:r>
          </a:p>
        </p:txBody>
      </p:sp>
      <p:sp>
        <p:nvSpPr>
          <p:cNvPr id="4" name="Marcador de número de diapositiva 3"/>
          <p:cNvSpPr>
            <a:spLocks noGrp="1"/>
          </p:cNvSpPr>
          <p:nvPr>
            <p:ph type="sldNum" sz="quarter" idx="5"/>
          </p:nvPr>
        </p:nvSpPr>
        <p:spPr/>
        <p:txBody>
          <a:bodyPr/>
          <a:lstStyle/>
          <a:p>
            <a:fld id="{01890066-E90A-41A0-B449-CC3CA21CDB78}" type="slidenum">
              <a:rPr lang="es-ES" smtClean="0"/>
              <a:t>30</a:t>
            </a:fld>
            <a:endParaRPr lang="es-ES"/>
          </a:p>
        </p:txBody>
      </p:sp>
    </p:spTree>
    <p:extLst>
      <p:ext uri="{BB962C8B-B14F-4D97-AF65-F5344CB8AC3E}">
        <p14:creationId xmlns:p14="http://schemas.microsoft.com/office/powerpoint/2010/main" val="2880429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a:t>El </a:t>
            </a:r>
            <a:r>
              <a:rPr lang="es-ES" sz="1000" b="1" err="1"/>
              <a:t>packaging</a:t>
            </a:r>
            <a:r>
              <a:rPr lang="es-ES" sz="1000" b="1"/>
              <a:t> </a:t>
            </a:r>
            <a:r>
              <a:rPr kumimoji="0" lang="es-ES" sz="1000" b="1" i="0" u="none" strike="noStrike" kern="1200" cap="none" spc="0" normalizeH="0" baseline="0" noProof="0">
                <a:ln>
                  <a:noFill/>
                </a:ln>
                <a:solidFill>
                  <a:srgbClr val="000000"/>
                </a:solidFill>
                <a:effectLst/>
                <a:uLnTx/>
                <a:uFillTx/>
                <a:latin typeface="FS Industrie"/>
                <a:ea typeface="+mn-ea"/>
                <a:cs typeface="+mn-cs"/>
              </a:rPr>
              <a:t>vuelve a reactivarse como elemento prioritario activo e innovador que facilita la investigación y desarrollo de aplicaciones, sea en las diferentes funcionalidades de los materiales, las tintas, las propiedades hidrofóbicas del papel y de los recubrimientos y la aplicación de electrónica impresa.</a:t>
            </a:r>
            <a:endParaRPr lang="es-ES" sz="1000" b="1"/>
          </a:p>
          <a:p>
            <a:endParaRPr lang="es-ES" sz="1000" b="1"/>
          </a:p>
          <a:p>
            <a:endParaRPr lang="es-ES" sz="1000" b="1"/>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409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dirty="0" err="1"/>
              <a:t>Etiquetas</a:t>
            </a:r>
            <a:r>
              <a:rPr lang="en-GB" sz="1200" b="1" dirty="0"/>
              <a:t>/</a:t>
            </a:r>
            <a:r>
              <a:rPr lang="en-GB" sz="1200" b="1" dirty="0" err="1"/>
              <a:t>tintas</a:t>
            </a:r>
            <a:r>
              <a:rPr lang="en-GB" sz="1200" b="1" dirty="0"/>
              <a:t> </a:t>
            </a:r>
            <a:r>
              <a:rPr lang="en-GB" sz="1200" b="1" dirty="0" err="1"/>
              <a:t>indicadoras</a:t>
            </a:r>
            <a:r>
              <a:rPr lang="en-GB" sz="1200" b="1" dirty="0"/>
              <a:t> (</a:t>
            </a:r>
            <a:r>
              <a:rPr lang="en-GB" sz="1200" b="1" dirty="0" err="1"/>
              <a:t>gestión</a:t>
            </a:r>
            <a:r>
              <a:rPr lang="en-GB" sz="1200" b="1" dirty="0"/>
              <a:t> </a:t>
            </a:r>
            <a:r>
              <a:rPr lang="en-GB" sz="1200" b="1" dirty="0" err="1"/>
              <a:t>cadena</a:t>
            </a:r>
            <a:r>
              <a:rPr lang="en-GB" sz="1200" b="1" dirty="0"/>
              <a:t> de </a:t>
            </a:r>
            <a:r>
              <a:rPr lang="en-GB" sz="1200" b="1" dirty="0" err="1"/>
              <a:t>frío</a:t>
            </a:r>
            <a:endParaRPr lang="en-GB" sz="1200" b="1" dirty="0"/>
          </a:p>
          <a:p>
            <a:r>
              <a:rPr lang="en-GB" sz="1200" b="1" dirty="0" err="1"/>
              <a:t>identificación</a:t>
            </a:r>
            <a:r>
              <a:rPr lang="en-GB" sz="1200" b="1" dirty="0"/>
              <a:t> de </a:t>
            </a:r>
            <a:r>
              <a:rPr lang="en-GB" sz="1200" b="1" dirty="0" err="1"/>
              <a:t>fugas</a:t>
            </a:r>
            <a:r>
              <a:rPr lang="en-GB" sz="1200" b="1" dirty="0"/>
              <a:t> en </a:t>
            </a:r>
            <a:r>
              <a:rPr lang="en-GB" sz="1200" b="1" dirty="0" err="1"/>
              <a:t>envasado</a:t>
            </a:r>
            <a:r>
              <a:rPr lang="en-GB" sz="1200" b="1" dirty="0"/>
              <a:t> MAP</a:t>
            </a:r>
            <a:endParaRPr lang="es-ES" sz="1200" dirty="0">
              <a:solidFill>
                <a:srgbClr val="000000"/>
              </a:solidFill>
              <a:latin typeface="FS Industrie"/>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8644B-7E5A-4B4B-82FA-98B590683D3D}"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94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dirty="0">
                <a:solidFill>
                  <a:srgbClr val="A02B93"/>
                </a:solidFill>
                <a:effectLst/>
                <a:latin typeface="Aptos" panose="020B0004020202020204" pitchFamily="34" charset="0"/>
                <a:ea typeface="Aptos" panose="020B0004020202020204" pitchFamily="34" charset="0"/>
                <a:cs typeface="Times New Roman" panose="02020603050405020304" pitchFamily="18" charset="0"/>
              </a:rPr>
              <a:t>Somos un clúster transversal que reúne a noventa empresas, centros tecnológicos y de conocimiento, INVOLUCRADOS EN ACTIVIDADES relacionadas con el apoyo, desarrollo e integración de la impresión avanzada (funcional y aditiva) en España y en el sur de Europa.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s-ES" sz="1800" dirty="0">
                <a:solidFill>
                  <a:srgbClr val="A02B93"/>
                </a:solidFill>
                <a:effectLst/>
                <a:latin typeface="Aptos" panose="020B0004020202020204" pitchFamily="34" charset="0"/>
                <a:ea typeface="Aptos" panose="020B0004020202020204" pitchFamily="34" charset="0"/>
                <a:cs typeface="Times New Roman" panose="02020603050405020304" pitchFamily="18" charset="0"/>
              </a:rPr>
              <a:t>Tenemos como OBJETIVO GENERAL ser mecanismo de transmisión de las nuevas tecnologías avanzadas de impresión, desde una perspectiva de nuevas oportunidades de negocio. Difundir hacia la industria las nuevas aplicaciones y nuevos desarrollos que se puedan llevar a cabo utilizando estas tecnologías  y promover actividades de vigilancia y transferencia tecnológica, difusión, demostración e internacionalización. Por lo tanto, aportar competitividad a las empresas </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es-ES" sz="1800" dirty="0">
                <a:solidFill>
                  <a:srgbClr val="A02B93"/>
                </a:solidFill>
                <a:effectLst/>
                <a:latin typeface="Aptos" panose="020B0004020202020204" pitchFamily="34" charset="0"/>
                <a:ea typeface="Aptos" panose="020B0004020202020204" pitchFamily="34" charset="0"/>
                <a:cs typeface="Times New Roman" panose="02020603050405020304" pitchFamily="18" charset="0"/>
              </a:rPr>
              <a:t>A diferencia de otros clústeres o cadenas de valor CONECTADAS por un mercado o que como la salud, automoción o energía .. Functional Print Cluster representa el impulso de una tecnología habilitadora que aporta innovación a las diferentes industrias a nivel internacional.</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Bef>
                <a:spcPts val="600"/>
              </a:spcBef>
              <a:spcAft>
                <a:spcPts val="600"/>
              </a:spcAft>
            </a:pPr>
            <a:endParaRPr lang="en-US" sz="1000" b="1" dirty="0">
              <a:latin typeface="+mj-lt"/>
            </a:endParaRPr>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850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a:t>El </a:t>
            </a:r>
            <a:r>
              <a:rPr lang="es-ES" sz="1000" b="1" err="1"/>
              <a:t>packaging</a:t>
            </a:r>
            <a:r>
              <a:rPr lang="es-ES" sz="1000" b="1"/>
              <a:t> </a:t>
            </a:r>
            <a:r>
              <a:rPr kumimoji="0" lang="es-ES" sz="1000" b="1" i="0" u="none" strike="noStrike" kern="1200" cap="none" spc="0" normalizeH="0" baseline="0" noProof="0">
                <a:ln>
                  <a:noFill/>
                </a:ln>
                <a:solidFill>
                  <a:srgbClr val="000000"/>
                </a:solidFill>
                <a:effectLst/>
                <a:uLnTx/>
                <a:uFillTx/>
                <a:latin typeface="FS Industrie"/>
                <a:ea typeface="+mn-ea"/>
                <a:cs typeface="+mn-cs"/>
              </a:rPr>
              <a:t>vuelve a reactivarse como elemento prioritario activo e innovador que facilita la investigación y desarrollo de aplicaciones, sea en las diferentes funcionalidades de los materiales, las tintas, las propiedades hidrofóbicas del papel y de los recubrimientos y la aplicación de electrónica impresa.</a:t>
            </a:r>
            <a:endParaRPr lang="es-ES" sz="1000" b="1"/>
          </a:p>
          <a:p>
            <a:endParaRPr lang="es-ES" sz="1000" b="1"/>
          </a:p>
          <a:p>
            <a:endParaRPr lang="es-ES" sz="1000" b="1"/>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5760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a:t>El </a:t>
            </a:r>
            <a:r>
              <a:rPr lang="es-ES" sz="1000" b="1" err="1"/>
              <a:t>packaging</a:t>
            </a:r>
            <a:r>
              <a:rPr lang="es-ES" sz="1000" b="1"/>
              <a:t> </a:t>
            </a:r>
            <a:r>
              <a:rPr kumimoji="0" lang="es-ES" sz="1000" b="1" i="0" u="none" strike="noStrike" kern="1200" cap="none" spc="0" normalizeH="0" baseline="0" noProof="0">
                <a:ln>
                  <a:noFill/>
                </a:ln>
                <a:solidFill>
                  <a:srgbClr val="000000"/>
                </a:solidFill>
                <a:effectLst/>
                <a:uLnTx/>
                <a:uFillTx/>
                <a:latin typeface="FS Industrie"/>
                <a:ea typeface="+mn-ea"/>
                <a:cs typeface="+mn-cs"/>
              </a:rPr>
              <a:t>vuelve a reactivarse como elemento prioritario activo e innovador que facilita la investigación y desarrollo de aplicaciones, sea en las diferentes funcionalidades de los materiales, las tintas, las propiedades hidrofóbicas del papel y de los recubrimientos y la aplicación de electrónica impresa.</a:t>
            </a:r>
            <a:endParaRPr lang="es-ES" sz="1000" b="1"/>
          </a:p>
          <a:p>
            <a:endParaRPr lang="es-ES" sz="1000" b="1"/>
          </a:p>
          <a:p>
            <a:endParaRPr lang="es-ES" sz="1000" b="1"/>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0267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r>
              <a:rPr lang="es-ES" sz="1000" b="1" dirty="0"/>
              <a:t>El segmento de la movilidad como habéis comentado está experimentando grandes cambios y es un mercado con un amplio potencial y el más desarrollado en aplicaciones que se encuentran ya en el mercado, especialmente en el campo de la automoción.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000" dirty="0">
              <a:latin typeface="+mj-lt"/>
            </a:endParaRPr>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4409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5D51B-C140-3485-B7DE-62386D7EF5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87903A-BBE2-6074-BC96-4E737145D0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D457F9-BB18-73EC-E43B-3684061E5EB0}"/>
              </a:ext>
            </a:extLst>
          </p:cNvPr>
          <p:cNvSpPr>
            <a:spLocks noGrp="1"/>
          </p:cNvSpPr>
          <p:nvPr>
            <p:ph type="body" idx="1"/>
          </p:nvPr>
        </p:nvSpPr>
        <p:spPr/>
        <p:txBody>
          <a:bodyPr/>
          <a:lstStyle/>
          <a:p>
            <a:r>
              <a:rPr lang="es-ES" sz="1000" dirty="0"/>
              <a:t>El segmento de la movilidad es un mercado con un </a:t>
            </a:r>
            <a:r>
              <a:rPr lang="es-ES" sz="1000" b="1" dirty="0"/>
              <a:t>amplio</a:t>
            </a:r>
            <a:r>
              <a:rPr lang="es-ES" sz="1000" dirty="0"/>
              <a:t> potencial y el más desarrollado en aplicaciones que se encuentran ya en el mercado, especialmente en el campo de la automoción. </a:t>
            </a:r>
          </a:p>
          <a:p>
            <a:endParaRPr lang="es-ES" sz="1000" dirty="0"/>
          </a:p>
          <a:p>
            <a:endParaRPr lang="es-ES" sz="100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s-ES" sz="1000" dirty="0">
              <a:latin typeface="+mj-lt"/>
            </a:endParaRPr>
          </a:p>
        </p:txBody>
      </p:sp>
      <p:sp>
        <p:nvSpPr>
          <p:cNvPr id="4" name="Marcador de número de diapositiva 3">
            <a:extLst>
              <a:ext uri="{FF2B5EF4-FFF2-40B4-BE49-F238E27FC236}">
                <a16:creationId xmlns:a16="http://schemas.microsoft.com/office/drawing/2014/main" id="{0B033031-0D0C-B41B-6FCD-DA62E195A8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s-ES" alt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059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46175" lvl="1" indent="-146175" fontAlgn="base">
              <a:lnSpc>
                <a:spcPct val="90000"/>
              </a:lnSpc>
              <a:spcBef>
                <a:spcPts val="600"/>
              </a:spcBef>
              <a:spcAft>
                <a:spcPct val="0"/>
              </a:spcAft>
              <a:buSzPct val="100000"/>
              <a:buFont typeface="+mn-lt"/>
              <a:buChar char="•"/>
            </a:pPr>
            <a:r>
              <a:rPr lang="es-ES" sz="1200" dirty="0">
                <a:solidFill>
                  <a:srgbClr val="212121"/>
                </a:solidFill>
                <a:latin typeface="+mj-lt"/>
                <a:cs typeface="Calibri"/>
              </a:rPr>
              <a:t>El tamaño del mercado mundial de la electrónica flexible aplicado a salud se estimó en 5.800 millones de dólares en 2019 y se prevé que supere los 8.400 millones de dólares en 2030, con una tasa de crecimiento interanual del 5% entre 2024 y 2030</a:t>
            </a:r>
          </a:p>
          <a:p>
            <a:pPr marL="146175" lvl="1" indent="-146175" fontAlgn="base">
              <a:lnSpc>
                <a:spcPct val="90000"/>
              </a:lnSpc>
              <a:spcBef>
                <a:spcPts val="600"/>
              </a:spcBef>
              <a:spcAft>
                <a:spcPct val="0"/>
              </a:spcAft>
              <a:buSzPct val="100000"/>
              <a:buFont typeface="+mn-lt"/>
              <a:buChar char="•"/>
            </a:pPr>
            <a:r>
              <a:rPr lang="es-ES" sz="1200" dirty="0">
                <a:solidFill>
                  <a:srgbClr val="212121"/>
                </a:solidFill>
                <a:latin typeface="+mj-lt"/>
                <a:cs typeface="Calibri"/>
              </a:rPr>
              <a:t>La creciente demanda de productos médicos y  la adopción de técnicas menos invasivas para la detección, monitoreo y el tratamiento de enfermedades va a impulsar la demanda de electrónica flexible en el </a:t>
            </a:r>
            <a:r>
              <a:rPr lang="es-ES" sz="1200" dirty="0" err="1">
                <a:solidFill>
                  <a:srgbClr val="212121"/>
                </a:solidFill>
                <a:latin typeface="+mj-lt"/>
                <a:cs typeface="Calibri"/>
              </a:rPr>
              <a:t>el</a:t>
            </a:r>
            <a:r>
              <a:rPr lang="es-ES" sz="1200" dirty="0">
                <a:solidFill>
                  <a:srgbClr val="212121"/>
                </a:solidFill>
                <a:latin typeface="+mj-lt"/>
                <a:cs typeface="Calibri"/>
              </a:rPr>
              <a:t> sector salud y bienestar</a:t>
            </a:r>
          </a:p>
          <a:p>
            <a:endParaRPr lang="es-ES" dirty="0"/>
          </a:p>
        </p:txBody>
      </p:sp>
      <p:sp>
        <p:nvSpPr>
          <p:cNvPr id="4" name="Marcador de número de diapositiva 3"/>
          <p:cNvSpPr>
            <a:spLocks noGrp="1"/>
          </p:cNvSpPr>
          <p:nvPr>
            <p:ph type="sldNum" sz="quarter" idx="5"/>
          </p:nvPr>
        </p:nvSpPr>
        <p:spPr/>
        <p:txBody>
          <a:bodyPr/>
          <a:lstStyle/>
          <a:p>
            <a:fld id="{01890066-E90A-41A0-B449-CC3CA21CDB78}" type="slidenum">
              <a:rPr lang="es-ES" smtClean="0"/>
              <a:t>38</a:t>
            </a:fld>
            <a:endParaRPr lang="es-ES"/>
          </a:p>
        </p:txBody>
      </p:sp>
    </p:spTree>
    <p:extLst>
      <p:ext uri="{BB962C8B-B14F-4D97-AF65-F5344CB8AC3E}">
        <p14:creationId xmlns:p14="http://schemas.microsoft.com/office/powerpoint/2010/main" val="3818410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351BC-0D77-4276-90C8-CD0DB9F88DDF}" type="slidenum">
              <a:rPr kumimoji="0" lang="es-E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24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es-ES" dirty="0"/>
          </a:p>
        </p:txBody>
      </p:sp>
      <p:sp>
        <p:nvSpPr>
          <p:cNvPr id="4" name="Contenidor de número de diapositiva 3"/>
          <p:cNvSpPr>
            <a:spLocks noGrp="1"/>
          </p:cNvSpPr>
          <p:nvPr>
            <p:ph type="sldNum" sz="quarter" idx="5"/>
          </p:nvPr>
        </p:nvSpPr>
        <p:spPr/>
        <p:txBody>
          <a:bodyPr/>
          <a:lstStyle/>
          <a:p>
            <a:fld id="{131D3824-3FE1-4AD5-8312-1CCDD9B15A58}" type="slidenum">
              <a:rPr lang="es-ES" smtClean="0"/>
              <a:t>40</a:t>
            </a:fld>
            <a:endParaRPr lang="es-ES"/>
          </a:p>
        </p:txBody>
      </p:sp>
    </p:spTree>
    <p:extLst>
      <p:ext uri="{BB962C8B-B14F-4D97-AF65-F5344CB8AC3E}">
        <p14:creationId xmlns:p14="http://schemas.microsoft.com/office/powerpoint/2010/main" val="2235847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Functional Print Cluster fue creado en 2014 por empresas especializadas en artes gráficas y tecnologías de impresión de Navarra con el objetivo  de transformar una cadena de valor tradicional hacia nuevas tecnologías avanzadas.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Desde 2018 está reconocido como Agrupación Empresarial Innovadora por el Ministerio de Industria de España.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Desde 2019 gestiona la secretaría general de la Plataforma Tecnológica 3NEO, sumando esfuerzos en la difusión y transferencia desde la tecnología y la investigación hacia la industria.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En 2024 agrupa a 88 socios (empresas, centros tecnológicos, universidades, centros de formación y asociaciones) repartidas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lnSpc>
                <a:spcPct val="107000"/>
              </a:lnSpc>
              <a:spcBef>
                <a:spcPts val="600"/>
              </a:spcBef>
              <a:spcAft>
                <a:spcPts val="600"/>
              </a:spcAf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8644B-7E5A-4B4B-82FA-98B590683D3D}"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96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Functional Print Cluster fue creado en 2014 por empresas especializadas en artes gráficas y tecnologías de impresión de Navarra con el objetivo  de transformar una cadena de valor tradicional hacia nuevas tecnologías avanzadas.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Desde 2018 está reconocido como Agrupación Empresarial Innovadora por el Ministerio de Industria de España.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Desde 2019 gestiona la secretaría general de la Plataforma Tecnológica 3NEO, sumando esfuerzos en la difusión y transferencia desde la tecnología y la investigación hacia la industria.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En 2024 agrupa a 88 socios (empresas, centros tecnológicos, universidades, centros de formación y asociaciones) repartidas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01890066-E90A-41A0-B449-CC3CA21CDB78}" type="slidenum">
              <a:rPr lang="es-ES" smtClean="0"/>
              <a:t>6</a:t>
            </a:fld>
            <a:endParaRPr lang="es-ES"/>
          </a:p>
        </p:txBody>
      </p:sp>
    </p:spTree>
    <p:extLst>
      <p:ext uri="{BB962C8B-B14F-4D97-AF65-F5344CB8AC3E}">
        <p14:creationId xmlns:p14="http://schemas.microsoft.com/office/powerpoint/2010/main" val="4071625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tabLst>
                <a:tab pos="609600" algn="l"/>
              </a:tabLs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En 2024 agrupa a cerca de 90 socios (empresas, centros tecnológicos, universidades, centros de formación y asociaciones) repartidas por toda España</a:t>
            </a:r>
          </a:p>
          <a:p>
            <a:pPr>
              <a:lnSpc>
                <a:spcPct val="107000"/>
              </a:lnSpc>
              <a:spcAft>
                <a:spcPts val="800"/>
              </a:spcAft>
              <a:tabLst>
                <a:tab pos="609600" algn="l"/>
              </a:tabLst>
            </a:pPr>
            <a:r>
              <a:rPr kumimoji="0" lang="es-ES" sz="12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Desde </a:t>
            </a:r>
            <a:r>
              <a:rPr kumimoji="0" lang="es-ES" sz="16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2024</a:t>
            </a:r>
            <a:r>
              <a:rPr kumimoji="0" lang="es-ES" sz="12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participamos a nivel europeo en la gestión del proyecto </a:t>
            </a:r>
            <a:r>
              <a:rPr lang="es-ES" sz="1600" b="1" dirty="0">
                <a:solidFill>
                  <a:srgbClr val="163D64"/>
                </a:solidFill>
                <a:effectLst>
                  <a:outerShdw blurRad="38100" dist="38100" dir="2700000" algn="tl">
                    <a:srgbClr val="000000">
                      <a:alpha val="43137"/>
                    </a:srgbClr>
                  </a:outerShdw>
                </a:effectLst>
                <a:latin typeface="Calibri Light" panose="020F0302020204030204"/>
                <a:ea typeface="ＭＳ Ｐゴシック" panose="020B0600070205080204" pitchFamily="34" charset="-128"/>
              </a:rPr>
              <a:t>ERASMUS de formación de FP de electrónica impresa </a:t>
            </a:r>
            <a:r>
              <a:rPr kumimoji="0" lang="es-ES" sz="12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junto a 5 países europeos y el centro de formación SALESIANOS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lnSpc>
                <a:spcPct val="107000"/>
              </a:lnSpc>
              <a:spcBef>
                <a:spcPts val="600"/>
              </a:spcBef>
              <a:spcAft>
                <a:spcPts val="600"/>
              </a:spcAft>
              <a:defRPr/>
            </a:pPr>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8644B-7E5A-4B4B-82FA-98B590683D3D}"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850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dirty="0">
                <a:latin typeface="Arial" panose="020B0604020202020204" pitchFamily="34" charset="0"/>
                <a:cs typeface="Arial" panose="020B0604020202020204" pitchFamily="34" charset="0"/>
                <a:sym typeface="Open Sans"/>
              </a:rPr>
              <a:t>La </a:t>
            </a:r>
            <a:r>
              <a:rPr lang="es-ES" sz="1000" dirty="0">
                <a:latin typeface="Arial" panose="020B0604020202020204" pitchFamily="34" charset="0"/>
                <a:cs typeface="Arial" panose="020B0604020202020204" pitchFamily="34" charset="0"/>
              </a:rPr>
              <a:t>electrónica impresa se basa en la impresión de capas finas de tintas funcionales con las que se pueden imprimir circuitos impresos, pistas conductoras, sensores y otros dispositivos mediante su combinación. Junto a esto, y gracias a su factor de forma, permite dotar de inteligencia prácticamente cualquier tipo de superficie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Para ello se utilizan tecnologías de impresión más tradicionales, analógicas o digitales o tecnologías de </a:t>
            </a:r>
            <a:r>
              <a:rPr kumimoji="0" lang="es-ES" altLang="es-ES" sz="1000" b="0" i="0" u="none" strike="noStrike" kern="1200" cap="none" spc="0" normalizeH="0" baseline="0" noProof="0" dirty="0" err="1">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deposicion</a:t>
            </a: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 mucho más avanzadas como </a:t>
            </a:r>
            <a:r>
              <a:rPr kumimoji="0" lang="es-ES" altLang="es-ES" sz="1000" b="0" i="0" u="none" strike="noStrike" kern="1200" cap="none" spc="0" normalizeH="0" baseline="0" noProof="0" dirty="0" err="1">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coating</a:t>
            </a: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s-ES" altLang="es-ES" sz="1000" b="0" i="0" u="none" strike="noStrike" kern="1200" cap="none" spc="0" normalizeH="0" baseline="0" noProof="0" dirty="0" err="1">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aersoles</a:t>
            </a: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s-ES" altLang="es-ES" sz="1000" b="0" i="0" u="none" strike="noStrike" kern="1200" cap="none" spc="0" normalizeH="0" baseline="0" noProof="0" dirty="0" err="1">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lift</a:t>
            </a: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 esprayados o 3D.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En vez de tintas decorativas o estéticas se utilizan tintas,  o pastas funcionales:  conductoras, resistivas, Dieléctricos, electro luminiscentes, luminiscentes, bioactivas, </a:t>
            </a:r>
            <a:r>
              <a:rPr kumimoji="0" lang="es-ES" altLang="es-ES" sz="1000" b="0" i="0" u="none" strike="noStrike" kern="1200" cap="none" spc="0" normalizeH="0" baseline="0" noProof="0" dirty="0" err="1">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termocrómicas</a:t>
            </a: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 nanotecnología, filamentos funcionales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Y se </a:t>
            </a:r>
            <a:r>
              <a:rPr kumimoji="0" lang="es-ES" altLang="es-ES" sz="1000" b="0" i="0" u="none" strike="noStrike" kern="1200" cap="none" spc="0" normalizeH="0" baseline="0" noProof="0" dirty="0" err="1">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realizá</a:t>
            </a: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 una </a:t>
            </a:r>
            <a:r>
              <a:rPr kumimoji="0" lang="es-ES" altLang="es-ES" sz="1000" b="0" i="0" u="none" strike="noStrike" kern="1200" cap="none" spc="0" normalizeH="0" baseline="0" noProof="0" dirty="0" err="1">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deposicion</a:t>
            </a: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 sobre Sustratos:  Film plástico (PET, PC..), Elastómero (TPU), Papel,, textil, vidrio, Metal, madera y un </a:t>
            </a:r>
            <a:r>
              <a:rPr kumimoji="0" lang="es-ES" altLang="es-ES" sz="1000" b="0" i="0" u="none" strike="noStrike" kern="1200" cap="none" spc="0" normalizeH="0" baseline="0" noProof="0" dirty="0" err="1">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PostProceso</a:t>
            </a: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 Montaje SMD, Termoformado, sobre Inyección de plástico, IMD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rPr>
              <a:t>A partir de estos procesos avanzados de fabricación, obtenemos productos de alto valor innovador con múltiples aplicaciones, a bajo coste, de forma masiva y con un menor impacto medioambiental.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s-ES" altLang="es-ES" sz="1000"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DF74D-26A9-4C6E-8D9A-D5DFEBC94C0F}" type="slidenum">
              <a:rPr kumimoji="0" lang="es-ES" alt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alt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25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a:latin typeface="+mj-lt"/>
              </a:rPr>
              <a:t>Estas son las líneas de trabajo que desarrollan nuestros socios abarcando desde la electrónica impresa, la impresión biofuncional y combinación de química y electrónica, las tecnologías de envasados inteligentes o activos al servicio de la industria y por otro lado tecnologías más avanzadas como la plastrónica o el in </a:t>
            </a:r>
            <a:r>
              <a:rPr lang="es-ES" sz="1200" err="1">
                <a:latin typeface="+mj-lt"/>
              </a:rPr>
              <a:t>mold</a:t>
            </a:r>
            <a:r>
              <a:rPr lang="es-ES" sz="1200">
                <a:latin typeface="+mj-lt"/>
              </a:rPr>
              <a:t> Electronics, la revolución de los plásticos inteligentes, los recubrimientos y deposiciones de materiales avanzados y nanotecnología, la impresión aditiva y aditiva funcional y la Bioimpresión el futuro de las tecnologías de impresión.</a:t>
            </a: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a:latin typeface="+mj-lt"/>
              </a:rPr>
              <a:t>No vamos a profundizar más en este desglose ya que a continuación tanto Jesús Palenzuela como el resto de presentaciones profundizarán muy bien sobre el uso de algunas de estas tecnologías.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90066-E90A-41A0-B449-CC3CA21CDB7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286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Si analizamos el universo del Functional Print, podemos ver que en España tenemos unos 88 asociados, pero en España podemos identificar unos 211 agentes que pueden tener vinculación con nuestra tecnología.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1200" kern="100" dirty="0">
                <a:effectLst/>
                <a:latin typeface="Aptos" panose="020B0004020202020204" pitchFamily="34" charset="0"/>
                <a:ea typeface="Aptos" panose="020B0004020202020204" pitchFamily="34" charset="0"/>
                <a:cs typeface="Times New Roman" panose="02020603050405020304" pitchFamily="18" charset="0"/>
              </a:rPr>
              <a:t>A nivel europeo, existen identificados como cadena de valor unos 6 </a:t>
            </a:r>
            <a:r>
              <a:rPr lang="es-ES" sz="1200" kern="100" dirty="0" err="1">
                <a:effectLst/>
                <a:latin typeface="Aptos" panose="020B0004020202020204" pitchFamily="34" charset="0"/>
                <a:ea typeface="Aptos" panose="020B0004020202020204" pitchFamily="34" charset="0"/>
                <a:cs typeface="Times New Roman" panose="02020603050405020304" pitchFamily="18" charset="0"/>
              </a:rPr>
              <a:t>Clusters</a:t>
            </a:r>
            <a:r>
              <a:rPr lang="es-ES" sz="1200" kern="100" dirty="0">
                <a:effectLst/>
                <a:latin typeface="Aptos" panose="020B0004020202020204" pitchFamily="34" charset="0"/>
                <a:ea typeface="Aptos" panose="020B0004020202020204" pitchFamily="34" charset="0"/>
                <a:cs typeface="Times New Roman" panose="02020603050405020304" pitchFamily="18" charset="0"/>
              </a:rPr>
              <a:t>: Finlandia, </a:t>
            </a:r>
            <a:r>
              <a:rPr lang="es-ES" sz="1200" kern="100" dirty="0" err="1">
                <a:effectLst/>
                <a:latin typeface="Aptos" panose="020B0004020202020204" pitchFamily="34" charset="0"/>
                <a:ea typeface="Aptos" panose="020B0004020202020204" pitchFamily="34" charset="0"/>
                <a:cs typeface="Times New Roman" panose="02020603050405020304" pitchFamily="18" charset="0"/>
              </a:rPr>
              <a:t>Saxonia</a:t>
            </a:r>
            <a:r>
              <a:rPr lang="es-ES" sz="1200" kern="100" dirty="0">
                <a:effectLst/>
                <a:latin typeface="Aptos" panose="020B0004020202020204" pitchFamily="34" charset="0"/>
                <a:ea typeface="Aptos" panose="020B0004020202020204" pitchFamily="34" charset="0"/>
                <a:cs typeface="Times New Roman" panose="02020603050405020304" pitchFamily="18" charset="0"/>
              </a:rPr>
              <a:t>, Holanda, Suecia, Francia y España, aunque hay desarrollos tecnológicos en casi todo Europa y podemos decir que España es el segundo mercado en volumen por detrás de Alemania y en paralelo con Finlandia y Francia.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lgn="just">
              <a:lnSpc>
                <a:spcPct val="107000"/>
              </a:lnSpc>
              <a:spcBef>
                <a:spcPts val="600"/>
              </a:spcBef>
              <a:spcAft>
                <a:spcPts val="600"/>
              </a:spcAft>
              <a:defRPr/>
            </a:pPr>
            <a:endParaRPr lang="es-ES" altLang="es-ES" sz="1200" b="1" dirty="0">
              <a:solidFill>
                <a:schemeClr val="accent1"/>
              </a:solidFill>
              <a:latin typeface="Aptos" panose="020B0004020202020204" pitchFamily="34" charset="0"/>
              <a:ea typeface="Lato" panose="020F0502020204030203" pitchFamily="34" charset="0"/>
              <a:cs typeface="Lato" panose="020F0502020204030203" pitchFamily="34" charset="0"/>
            </a:endParaRPr>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8644B-7E5A-4B4B-82FA-98B590683D3D}"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45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F6109F-B1A6-4AF6-92EF-E007FC4E761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980F6E8-2081-4F93-A51F-541862A247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E5BD1A-280F-4C93-B4D1-21939C47F8D1}"/>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4BC98DC5-27E7-475E-98DE-1A6F96D36B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60A4C93-3BF9-44C0-BF96-627A841C16EC}"/>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3463213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E6575-1E60-4CAE-BA81-061700E520D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50064F7-3F2C-4F64-B4E3-DB079FA8227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5593CA-A862-4751-BDB8-C59675065E36}"/>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43FFB8EA-68C8-4063-A832-AD6DA20A24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7F7BAE-2C1E-43D9-B19F-C181B5764E93}"/>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76674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5A78BA-89BA-4957-848D-FB6BCD32A5B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39B1319-6437-48DD-88D3-EFD253F6264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9FFC59-AD37-4239-B975-70FFA46CADE0}"/>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E153544A-DD70-41E0-B71D-143E76474DD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0CC5C9-7851-4E9B-946F-67E21114EBDA}"/>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3838018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65EE2817-19F8-4F60-AE79-26D524109B91}"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7989FCB-C4C8-42FF-9D99-36A06DEA377D}" type="slidenum">
              <a:rPr lang="es-ES" altLang="es-ES"/>
              <a:pPr>
                <a:defRPr/>
              </a:pPr>
              <a:t>‹Nº›</a:t>
            </a:fld>
            <a:endParaRPr lang="es-ES" altLang="es-ES"/>
          </a:p>
        </p:txBody>
      </p:sp>
    </p:spTree>
    <p:extLst>
      <p:ext uri="{BB962C8B-B14F-4D97-AF65-F5344CB8AC3E}">
        <p14:creationId xmlns:p14="http://schemas.microsoft.com/office/powerpoint/2010/main" val="2464306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7DF35D98-6E6C-4DA8-A825-A5DB70CF4041}"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AE4973DB-46D3-4EC7-9BA6-BA2458CC7AED}" type="slidenum">
              <a:rPr lang="es-ES" altLang="es-ES"/>
              <a:pPr>
                <a:defRPr/>
              </a:pPr>
              <a:t>‹Nº›</a:t>
            </a:fld>
            <a:endParaRPr lang="es-ES" altLang="es-ES"/>
          </a:p>
        </p:txBody>
      </p:sp>
    </p:spTree>
    <p:extLst>
      <p:ext uri="{BB962C8B-B14F-4D97-AF65-F5344CB8AC3E}">
        <p14:creationId xmlns:p14="http://schemas.microsoft.com/office/powerpoint/2010/main" val="371644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478E0D2-7CF2-42CD-B64E-AA11480EA736}"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5E02294-E971-4F68-B567-80EEFB041173}" type="slidenum">
              <a:rPr lang="es-ES" altLang="es-ES"/>
              <a:pPr>
                <a:defRPr/>
              </a:pPr>
              <a:t>‹Nº›</a:t>
            </a:fld>
            <a:endParaRPr lang="es-ES" altLang="es-ES"/>
          </a:p>
        </p:txBody>
      </p:sp>
    </p:spTree>
    <p:extLst>
      <p:ext uri="{BB962C8B-B14F-4D97-AF65-F5344CB8AC3E}">
        <p14:creationId xmlns:p14="http://schemas.microsoft.com/office/powerpoint/2010/main" val="111463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5D68813D-D174-4CC5-AD00-9B3AC642C195}" type="datetimeFigureOut">
              <a:rPr lang="es-ES" altLang="es-ES"/>
              <a:pPr>
                <a:defRPr/>
              </a:pPr>
              <a:t>26/11/2024</a:t>
            </a:fld>
            <a:endParaRPr lang="es-ES" altLang="es-ES"/>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6059062D-C321-49B7-AFCB-DB28DB001212}" type="slidenum">
              <a:rPr lang="es-ES" altLang="es-ES"/>
              <a:pPr>
                <a:defRPr/>
              </a:pPr>
              <a:t>‹Nº›</a:t>
            </a:fld>
            <a:endParaRPr lang="es-ES" altLang="es-ES"/>
          </a:p>
        </p:txBody>
      </p:sp>
    </p:spTree>
    <p:extLst>
      <p:ext uri="{BB962C8B-B14F-4D97-AF65-F5344CB8AC3E}">
        <p14:creationId xmlns:p14="http://schemas.microsoft.com/office/powerpoint/2010/main" val="1179369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8FAE39C0-5FE8-4DF1-BCFF-787770AD44C8}" type="datetimeFigureOut">
              <a:rPr lang="es-ES" altLang="es-ES"/>
              <a:pPr>
                <a:defRPr/>
              </a:pPr>
              <a:t>26/11/2024</a:t>
            </a:fld>
            <a:endParaRPr lang="es-ES" altLang="es-ES"/>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550C11D7-831D-478D-8147-E012D6F7317F}" type="slidenum">
              <a:rPr lang="es-ES" altLang="es-ES"/>
              <a:pPr>
                <a:defRPr/>
              </a:pPr>
              <a:t>‹Nº›</a:t>
            </a:fld>
            <a:endParaRPr lang="es-ES" altLang="es-ES"/>
          </a:p>
        </p:txBody>
      </p:sp>
    </p:spTree>
    <p:extLst>
      <p:ext uri="{BB962C8B-B14F-4D97-AF65-F5344CB8AC3E}">
        <p14:creationId xmlns:p14="http://schemas.microsoft.com/office/powerpoint/2010/main" val="111795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4EEA3669-A230-483E-8D1D-4465587C7855}" type="datetimeFigureOut">
              <a:rPr lang="es-ES" altLang="es-ES"/>
              <a:pPr>
                <a:defRPr/>
              </a:pPr>
              <a:t>26/11/2024</a:t>
            </a:fld>
            <a:endParaRPr lang="es-ES" altLang="es-ES"/>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E85BEC10-ADCD-46E3-B087-43B45A8558CB}" type="slidenum">
              <a:rPr lang="es-ES" altLang="es-ES"/>
              <a:pPr>
                <a:defRPr/>
              </a:pPr>
              <a:t>‹Nº›</a:t>
            </a:fld>
            <a:endParaRPr lang="es-ES" altLang="es-ES"/>
          </a:p>
        </p:txBody>
      </p:sp>
    </p:spTree>
    <p:extLst>
      <p:ext uri="{BB962C8B-B14F-4D97-AF65-F5344CB8AC3E}">
        <p14:creationId xmlns:p14="http://schemas.microsoft.com/office/powerpoint/2010/main" val="125743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9284261-D038-4989-9D14-9BE773210768}" type="datetimeFigureOut">
              <a:rPr lang="es-ES" altLang="es-ES"/>
              <a:pPr>
                <a:defRPr/>
              </a:pPr>
              <a:t>26/11/2024</a:t>
            </a:fld>
            <a:endParaRPr lang="es-ES" altLang="es-ES"/>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924BE88F-B4A7-492A-A43E-42433C8EE0AD}" type="slidenum">
              <a:rPr lang="es-ES" altLang="es-ES"/>
              <a:pPr>
                <a:defRPr/>
              </a:pPr>
              <a:t>‹Nº›</a:t>
            </a:fld>
            <a:endParaRPr lang="es-ES" altLang="es-ES"/>
          </a:p>
        </p:txBody>
      </p:sp>
    </p:spTree>
    <p:extLst>
      <p:ext uri="{BB962C8B-B14F-4D97-AF65-F5344CB8AC3E}">
        <p14:creationId xmlns:p14="http://schemas.microsoft.com/office/powerpoint/2010/main" val="329652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1E7B486-02E0-460E-99C4-2D1093AC108B}" type="datetimeFigureOut">
              <a:rPr lang="es-ES" altLang="es-ES"/>
              <a:pPr>
                <a:defRPr/>
              </a:pPr>
              <a:t>26/11/2024</a:t>
            </a:fld>
            <a:endParaRPr lang="es-ES" altLang="es-ES"/>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35D8FFF3-D089-4233-8E7D-AC80A4205F62}" type="slidenum">
              <a:rPr lang="es-ES" altLang="es-ES"/>
              <a:pPr>
                <a:defRPr/>
              </a:pPr>
              <a:t>‹Nº›</a:t>
            </a:fld>
            <a:endParaRPr lang="es-ES" altLang="es-ES"/>
          </a:p>
        </p:txBody>
      </p:sp>
    </p:spTree>
    <p:extLst>
      <p:ext uri="{BB962C8B-B14F-4D97-AF65-F5344CB8AC3E}">
        <p14:creationId xmlns:p14="http://schemas.microsoft.com/office/powerpoint/2010/main" val="306294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5B2D-44F7-4EF6-B583-73D012B635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F7A497-E5A0-4BBF-9ABE-63597C313F5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9F97D4-2FE6-48DA-BB63-0C4A3B7E4810}"/>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24F32582-79D9-4127-89A3-0465C34674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C527397-403A-4594-89A0-D3F0F0C5C727}"/>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21689178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D9C8135-D883-428B-8552-E6D38BB7933E}" type="datetimeFigureOut">
              <a:rPr lang="es-ES" altLang="es-ES"/>
              <a:pPr>
                <a:defRPr/>
              </a:pPr>
              <a:t>26/11/2024</a:t>
            </a:fld>
            <a:endParaRPr lang="es-ES" altLang="es-ES"/>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E4A306FD-4F89-4476-8ACE-57B65112D86F}" type="slidenum">
              <a:rPr lang="es-ES" altLang="es-ES"/>
              <a:pPr>
                <a:defRPr/>
              </a:pPr>
              <a:t>‹Nº›</a:t>
            </a:fld>
            <a:endParaRPr lang="es-ES" altLang="es-ES"/>
          </a:p>
        </p:txBody>
      </p:sp>
    </p:spTree>
    <p:extLst>
      <p:ext uri="{BB962C8B-B14F-4D97-AF65-F5344CB8AC3E}">
        <p14:creationId xmlns:p14="http://schemas.microsoft.com/office/powerpoint/2010/main" val="269430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0D3D6FF9-C8C9-44EE-AD62-A42394DC6D30}"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64888DE-C33D-4258-ADD1-974DB7596E33}" type="slidenum">
              <a:rPr lang="es-ES" altLang="es-ES"/>
              <a:pPr>
                <a:defRPr/>
              </a:pPr>
              <a:t>‹Nº›</a:t>
            </a:fld>
            <a:endParaRPr lang="es-ES" altLang="es-ES"/>
          </a:p>
        </p:txBody>
      </p:sp>
    </p:spTree>
    <p:extLst>
      <p:ext uri="{BB962C8B-B14F-4D97-AF65-F5344CB8AC3E}">
        <p14:creationId xmlns:p14="http://schemas.microsoft.com/office/powerpoint/2010/main" val="2227781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F2A6C576-BB45-465C-AA30-14D4D351039D}"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82E1B76-D2D6-4A7F-8109-2ABA2451038A}" type="slidenum">
              <a:rPr lang="es-ES" altLang="es-ES"/>
              <a:pPr>
                <a:defRPr/>
              </a:pPr>
              <a:t>‹Nº›</a:t>
            </a:fld>
            <a:endParaRPr lang="es-ES" altLang="es-ES"/>
          </a:p>
        </p:txBody>
      </p:sp>
    </p:spTree>
    <p:extLst>
      <p:ext uri="{BB962C8B-B14F-4D97-AF65-F5344CB8AC3E}">
        <p14:creationId xmlns:p14="http://schemas.microsoft.com/office/powerpoint/2010/main" val="3899362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F6109F-B1A6-4AF6-92EF-E007FC4E7616}"/>
              </a:ext>
            </a:extLst>
          </p:cNvPr>
          <p:cNvSpPr>
            <a:spLocks noGrp="1"/>
          </p:cNvSpPr>
          <p:nvPr>
            <p:ph type="ctrTitle"/>
          </p:nvPr>
        </p:nvSpPr>
        <p:spPr>
          <a:xfrm>
            <a:off x="1524000" y="1122363"/>
            <a:ext cx="9144000" cy="2387600"/>
          </a:xfrm>
        </p:spPr>
        <p:txBody>
          <a:bodyPr anchor="b"/>
          <a:lstStyle>
            <a:lvl1pPr algn="ctr">
              <a:defRPr sz="3375"/>
            </a:lvl1pPr>
          </a:lstStyle>
          <a:p>
            <a:r>
              <a:rPr lang="es-ES"/>
              <a:t>Haga clic para modificar el estilo de título del patrón</a:t>
            </a:r>
          </a:p>
        </p:txBody>
      </p:sp>
      <p:sp>
        <p:nvSpPr>
          <p:cNvPr id="3" name="Subtítulo 2">
            <a:extLst>
              <a:ext uri="{FF2B5EF4-FFF2-40B4-BE49-F238E27FC236}">
                <a16:creationId xmlns:a16="http://schemas.microsoft.com/office/drawing/2014/main" id="{1980F6E8-2081-4F93-A51F-541862A24792}"/>
              </a:ext>
            </a:extLst>
          </p:cNvPr>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E5BD1A-280F-4C93-B4D1-21939C47F8D1}"/>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4BC98DC5-27E7-475E-98DE-1A6F96D36B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60A4C93-3BF9-44C0-BF96-627A841C16EC}"/>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22127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65B2D-44F7-4EF6-B583-73D012B635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F7A497-E5A0-4BBF-9ABE-63597C313F5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9F97D4-2FE6-48DA-BB63-0C4A3B7E4810}"/>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24F32582-79D9-4127-89A3-0465C34674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C527397-403A-4594-89A0-D3F0F0C5C727}"/>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2922078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FBFF8A-84F6-4383-B45F-3CEB1E69FA48}"/>
              </a:ext>
            </a:extLst>
          </p:cNvPr>
          <p:cNvSpPr>
            <a:spLocks noGrp="1"/>
          </p:cNvSpPr>
          <p:nvPr>
            <p:ph type="title"/>
          </p:nvPr>
        </p:nvSpPr>
        <p:spPr>
          <a:xfrm>
            <a:off x="831851" y="1709742"/>
            <a:ext cx="10515600" cy="2852737"/>
          </a:xfrm>
        </p:spPr>
        <p:txBody>
          <a:bodyPr anchor="b"/>
          <a:lstStyle>
            <a:lvl1pPr>
              <a:defRPr sz="3375"/>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9FCAEB-BB64-4C59-89CF-CAB1937BEFE2}"/>
              </a:ext>
            </a:extLst>
          </p:cNvPr>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53670D8-4DA4-4AFD-9BB7-EFD2C43FBC8F}"/>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3429BF52-3C74-42D2-B534-71F3E4873B2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97BC2D-778C-4D7A-9239-DB077BE35DA9}"/>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3425257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6F4E77-B7B5-414D-A04E-B3EB3AEEA3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A0B9055-C600-493E-8774-131ABE0B83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E0F28B7-E1B2-4658-AA73-549CB9B504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81C0E0-6CD6-413A-828E-AF3DD4B158EC}"/>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6" name="Marcador de pie de página 5">
            <a:extLst>
              <a:ext uri="{FF2B5EF4-FFF2-40B4-BE49-F238E27FC236}">
                <a16:creationId xmlns:a16="http://schemas.microsoft.com/office/drawing/2014/main" id="{6E2622C5-260B-4459-8882-DA28B6F459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1C049D7-1BBA-4320-82FF-9EF8912B040A}"/>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1921185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74DC1-6E07-42F1-8E23-84FADE982C00}"/>
              </a:ext>
            </a:extLst>
          </p:cNvPr>
          <p:cNvSpPr>
            <a:spLocks noGrp="1"/>
          </p:cNvSpPr>
          <p:nvPr>
            <p:ph type="title"/>
          </p:nvPr>
        </p:nvSpPr>
        <p:spPr>
          <a:xfrm>
            <a:off x="839788" y="365129"/>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994CCA-52CC-4BF8-8E25-902E48A2FFDB}"/>
              </a:ext>
            </a:extLst>
          </p:cNvPr>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FFB37A2-7B7D-49F2-A2D7-45D86F544B51}"/>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BF7FD7-DA56-4202-878B-49CC3D877E7C}"/>
              </a:ext>
            </a:extLst>
          </p:cNvPr>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2A9B4F-0BF4-431D-AA3E-893E180CB0F9}"/>
              </a:ext>
            </a:extLst>
          </p:cNvPr>
          <p:cNvSpPr>
            <a:spLocks noGrp="1"/>
          </p:cNvSpPr>
          <p:nvPr>
            <p:ph sz="quarter" idx="4"/>
          </p:nvPr>
        </p:nvSpPr>
        <p:spPr>
          <a:xfrm>
            <a:off x="6172202"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7205881-5FF4-45B0-AACC-B5999C60E03C}"/>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8" name="Marcador de pie de página 7">
            <a:extLst>
              <a:ext uri="{FF2B5EF4-FFF2-40B4-BE49-F238E27FC236}">
                <a16:creationId xmlns:a16="http://schemas.microsoft.com/office/drawing/2014/main" id="{B61F75B7-9515-497A-ACF0-AE5961B1665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D17E04B-9729-43C8-8EC3-BE0B45A26C86}"/>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1757207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992D1-A86D-4639-ABFB-CAA6E2DD760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44A8A29-C620-4972-A684-3D5A6ED190C1}"/>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4" name="Marcador de pie de página 3">
            <a:extLst>
              <a:ext uri="{FF2B5EF4-FFF2-40B4-BE49-F238E27FC236}">
                <a16:creationId xmlns:a16="http://schemas.microsoft.com/office/drawing/2014/main" id="{0B310296-B056-46AA-A738-567E59F40A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4629969-AA15-454B-ADD2-340A19F59356}"/>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1088360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596E6BD-EB03-4A0F-9069-FFF6C369D6DB}"/>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3" name="Marcador de pie de página 2">
            <a:extLst>
              <a:ext uri="{FF2B5EF4-FFF2-40B4-BE49-F238E27FC236}">
                <a16:creationId xmlns:a16="http://schemas.microsoft.com/office/drawing/2014/main" id="{C91458D4-0157-49AE-8263-0D14A971DCB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D0F6E90-112D-40E5-8F35-F31D03734486}"/>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99010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FBFF8A-84F6-4383-B45F-3CEB1E69FA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19FCAEB-BB64-4C59-89CF-CAB1937BEF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53670D8-4DA4-4AFD-9BB7-EFD2C43FBC8F}"/>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3429BF52-3C74-42D2-B534-71F3E4873B2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97BC2D-778C-4D7A-9239-DB077BE35DA9}"/>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11369274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1A3C9-4169-4A0C-B7A8-684A44326E3D}"/>
              </a:ext>
            </a:extLst>
          </p:cNvPr>
          <p:cNvSpPr>
            <a:spLocks noGrp="1"/>
          </p:cNvSpPr>
          <p:nvPr>
            <p:ph type="title"/>
          </p:nvPr>
        </p:nvSpPr>
        <p:spPr>
          <a:xfrm>
            <a:off x="839788" y="457200"/>
            <a:ext cx="3932237" cy="1600200"/>
          </a:xfrm>
        </p:spPr>
        <p:txBody>
          <a:bodyPr anchor="b"/>
          <a:lstStyle>
            <a:lvl1pPr>
              <a:defRPr sz="18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0D60C53-FAF6-4CC2-8B41-6ED94D9404A8}"/>
              </a:ext>
            </a:extLst>
          </p:cNvPr>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FBE96F2-3210-4E5B-BEBB-8AFF3EBFBDEC}"/>
              </a:ext>
            </a:extLst>
          </p:cNvPr>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3D79BE-01C8-44ED-A4F9-2FD14EDB3328}"/>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6" name="Marcador de pie de página 5">
            <a:extLst>
              <a:ext uri="{FF2B5EF4-FFF2-40B4-BE49-F238E27FC236}">
                <a16:creationId xmlns:a16="http://schemas.microsoft.com/office/drawing/2014/main" id="{87DDFDFB-2D00-4722-9150-DADD8F3581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80AD8BC-9F73-475F-8ECE-ED9D569CFCE7}"/>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779704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FEB123-3214-41FA-9C88-F42A325F44FF}"/>
              </a:ext>
            </a:extLst>
          </p:cNvPr>
          <p:cNvSpPr>
            <a:spLocks noGrp="1"/>
          </p:cNvSpPr>
          <p:nvPr>
            <p:ph type="title"/>
          </p:nvPr>
        </p:nvSpPr>
        <p:spPr>
          <a:xfrm>
            <a:off x="839788" y="457200"/>
            <a:ext cx="3932237" cy="1600200"/>
          </a:xfrm>
        </p:spPr>
        <p:txBody>
          <a:bodyPr anchor="b"/>
          <a:lstStyle>
            <a:lvl1pPr>
              <a:defRPr sz="18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ADA2CB6-3108-42D5-B683-CD701CABBE95}"/>
              </a:ext>
            </a:extLst>
          </p:cNvPr>
          <p:cNvSpPr>
            <a:spLocks noGrp="1"/>
          </p:cNvSpPr>
          <p:nvPr>
            <p:ph type="pic" idx="1"/>
          </p:nvPr>
        </p:nvSpPr>
        <p:spPr>
          <a:xfrm>
            <a:off x="5183188" y="987429"/>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s-ES"/>
          </a:p>
        </p:txBody>
      </p:sp>
      <p:sp>
        <p:nvSpPr>
          <p:cNvPr id="4" name="Marcador de texto 3">
            <a:extLst>
              <a:ext uri="{FF2B5EF4-FFF2-40B4-BE49-F238E27FC236}">
                <a16:creationId xmlns:a16="http://schemas.microsoft.com/office/drawing/2014/main" id="{A5E53D73-E930-41C3-B65C-932843D5CCC2}"/>
              </a:ext>
            </a:extLst>
          </p:cNvPr>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A4FE00D-AE54-4E61-A1FF-814B38227971}"/>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6" name="Marcador de pie de página 5">
            <a:extLst>
              <a:ext uri="{FF2B5EF4-FFF2-40B4-BE49-F238E27FC236}">
                <a16:creationId xmlns:a16="http://schemas.microsoft.com/office/drawing/2014/main" id="{D4626F6F-686B-4688-9797-FD855C6A87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71C007F-D14E-4881-B99C-84338B8CEB7D}"/>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200392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2E6575-1E60-4CAE-BA81-061700E520D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50064F7-3F2C-4F64-B4E3-DB079FA8227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5593CA-A862-4751-BDB8-C59675065E36}"/>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43FFB8EA-68C8-4063-A832-AD6DA20A24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7F7BAE-2C1E-43D9-B19F-C181B5764E93}"/>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10468050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5A78BA-89BA-4957-848D-FB6BCD32A5B4}"/>
              </a:ext>
            </a:extLst>
          </p:cNvPr>
          <p:cNvSpPr>
            <a:spLocks noGrp="1"/>
          </p:cNvSpPr>
          <p:nvPr>
            <p:ph type="title" orient="vert"/>
          </p:nvPr>
        </p:nvSpPr>
        <p:spPr>
          <a:xfrm>
            <a:off x="8724902"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39B1319-6437-48DD-88D3-EFD253F6264A}"/>
              </a:ext>
            </a:extLst>
          </p:cNvPr>
          <p:cNvSpPr>
            <a:spLocks noGrp="1"/>
          </p:cNvSpPr>
          <p:nvPr>
            <p:ph type="body" orient="vert" idx="1"/>
          </p:nvPr>
        </p:nvSpPr>
        <p:spPr>
          <a:xfrm>
            <a:off x="838202"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9FFC59-AD37-4239-B975-70FFA46CADE0}"/>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E153544A-DD70-41E0-B71D-143E76474DD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0CC5C9-7851-4E9B-946F-67E21114EBDA}"/>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1785036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K 1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1407886"/>
            <a:ext cx="10278533" cy="4669065"/>
          </a:xfrm>
          <a:prstGeom prst="rect">
            <a:avLst/>
          </a:prstGeom>
        </p:spPr>
        <p:txBody>
          <a:bodyPr>
            <a:normAutofit/>
          </a:bodyPr>
          <a:lstStyle>
            <a:lvl1pPr algn="l">
              <a:defRPr/>
            </a:lvl1pPr>
            <a:lvl2pPr algn="l">
              <a:defRPr/>
            </a:lvl2pPr>
            <a:lvl3pPr algn="l">
              <a:defRPr/>
            </a:lvl3pPr>
            <a:lvl4pPr algn="l">
              <a:defRPr/>
            </a:lvl4pPr>
            <a:lvl5pPr algn="l">
              <a:defRPr/>
            </a:lvl5pPr>
          </a:lstStyle>
          <a:p>
            <a:pPr lvl="0"/>
            <a:r>
              <a:rPr lang="ca-ES" noProof="0"/>
              <a:t>Feu clic per editar els estils del text del patró</a:t>
            </a:r>
          </a:p>
          <a:p>
            <a:pPr lvl="1"/>
            <a:r>
              <a:rPr lang="ca-ES" noProof="0"/>
              <a:t>Segon nivell</a:t>
            </a:r>
          </a:p>
          <a:p>
            <a:pPr lvl="2"/>
            <a:r>
              <a:rPr lang="ca-ES" noProof="0"/>
              <a:t>Tercer nivell</a:t>
            </a:r>
          </a:p>
          <a:p>
            <a:pPr lvl="3"/>
            <a:r>
              <a:rPr lang="ca-ES" noProof="0"/>
              <a:t>Quart nivell</a:t>
            </a:r>
          </a:p>
          <a:p>
            <a:pPr lvl="4"/>
            <a:r>
              <a:rPr lang="ca-ES" noProof="0"/>
              <a:t>Cinquè nivell</a:t>
            </a:r>
          </a:p>
        </p:txBody>
      </p:sp>
      <p:sp>
        <p:nvSpPr>
          <p:cNvPr id="9" name="Título 8"/>
          <p:cNvSpPr>
            <a:spLocks noGrp="1"/>
          </p:cNvSpPr>
          <p:nvPr>
            <p:ph type="title"/>
          </p:nvPr>
        </p:nvSpPr>
        <p:spPr>
          <a:xfrm>
            <a:off x="609600" y="301117"/>
            <a:ext cx="10278533" cy="787400"/>
          </a:xfrm>
          <a:prstGeom prst="rect">
            <a:avLst/>
          </a:prstGeom>
        </p:spPr>
        <p:txBody>
          <a:bodyPr vert="horz"/>
          <a:lstStyle>
            <a:lvl1pPr algn="r">
              <a:defRPr sz="2100" b="1">
                <a:solidFill>
                  <a:srgbClr val="F19200"/>
                </a:solidFill>
              </a:defRPr>
            </a:lvl1pPr>
          </a:lstStyle>
          <a:p>
            <a:r>
              <a:rPr lang="ca-ES" noProof="0"/>
              <a:t>Feu clic aquí per editar l'estil</a:t>
            </a:r>
          </a:p>
        </p:txBody>
      </p:sp>
      <p:sp>
        <p:nvSpPr>
          <p:cNvPr id="2" name="1 Marcador de número de diapositiva"/>
          <p:cNvSpPr>
            <a:spLocks noGrp="1"/>
          </p:cNvSpPr>
          <p:nvPr>
            <p:ph type="sldNum" sz="quarter" idx="10"/>
          </p:nvPr>
        </p:nvSpPr>
        <p:spPr/>
        <p:txBody>
          <a:bodyPr/>
          <a:lstStyle/>
          <a:p>
            <a:fld id="{9DAB5857-CC69-49F0-A40B-7D5FB92376D7}" type="slidenum">
              <a:rPr lang="ca-ES" smtClean="0"/>
              <a:pPr/>
              <a:t>‹Nº›</a:t>
            </a:fld>
            <a:endParaRPr lang="ca-ES"/>
          </a:p>
        </p:txBody>
      </p:sp>
    </p:spTree>
    <p:extLst>
      <p:ext uri="{BB962C8B-B14F-4D97-AF65-F5344CB8AC3E}">
        <p14:creationId xmlns:p14="http://schemas.microsoft.com/office/powerpoint/2010/main" val="226886045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65EE2817-19F8-4F60-AE79-26D524109B91}"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7989FCB-C4C8-42FF-9D99-36A06DEA377D}" type="slidenum">
              <a:rPr lang="es-ES" altLang="es-ES"/>
              <a:pPr>
                <a:defRPr/>
              </a:pPr>
              <a:t>‹Nº›</a:t>
            </a:fld>
            <a:endParaRPr lang="es-ES" altLang="es-ES"/>
          </a:p>
        </p:txBody>
      </p:sp>
    </p:spTree>
    <p:extLst>
      <p:ext uri="{BB962C8B-B14F-4D97-AF65-F5344CB8AC3E}">
        <p14:creationId xmlns:p14="http://schemas.microsoft.com/office/powerpoint/2010/main" val="3710451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7DF35D98-6E6C-4DA8-A825-A5DB70CF4041}"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AE4973DB-46D3-4EC7-9BA6-BA2458CC7AED}" type="slidenum">
              <a:rPr lang="es-ES" altLang="es-ES"/>
              <a:pPr>
                <a:defRPr/>
              </a:pPr>
              <a:t>‹Nº›</a:t>
            </a:fld>
            <a:endParaRPr lang="es-ES" altLang="es-ES"/>
          </a:p>
        </p:txBody>
      </p:sp>
    </p:spTree>
    <p:extLst>
      <p:ext uri="{BB962C8B-B14F-4D97-AF65-F5344CB8AC3E}">
        <p14:creationId xmlns:p14="http://schemas.microsoft.com/office/powerpoint/2010/main" val="318913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3"/>
            <a:ext cx="10363200" cy="1362075"/>
          </a:xfrm>
        </p:spPr>
        <p:txBody>
          <a:bodyPr anchor="t"/>
          <a:lstStyle>
            <a:lvl1pPr algn="l">
              <a:defRPr sz="3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478E0D2-7CF2-42CD-B64E-AA11480EA736}"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05E02294-E971-4F68-B567-80EEFB041173}" type="slidenum">
              <a:rPr lang="es-ES" altLang="es-ES"/>
              <a:pPr>
                <a:defRPr/>
              </a:pPr>
              <a:t>‹Nº›</a:t>
            </a:fld>
            <a:endParaRPr lang="es-ES" altLang="es-ES"/>
          </a:p>
        </p:txBody>
      </p:sp>
    </p:spTree>
    <p:extLst>
      <p:ext uri="{BB962C8B-B14F-4D97-AF65-F5344CB8AC3E}">
        <p14:creationId xmlns:p14="http://schemas.microsoft.com/office/powerpoint/2010/main" val="2266861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5D68813D-D174-4CC5-AD00-9B3AC642C195}" type="datetimeFigureOut">
              <a:rPr lang="es-ES" altLang="es-ES"/>
              <a:pPr>
                <a:defRPr/>
              </a:pPr>
              <a:t>26/11/2024</a:t>
            </a:fld>
            <a:endParaRPr lang="es-ES" altLang="es-ES"/>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6059062D-C321-49B7-AFCB-DB28DB001212}" type="slidenum">
              <a:rPr lang="es-ES" altLang="es-ES"/>
              <a:pPr>
                <a:defRPr/>
              </a:pPr>
              <a:t>‹Nº›</a:t>
            </a:fld>
            <a:endParaRPr lang="es-ES" altLang="es-ES"/>
          </a:p>
        </p:txBody>
      </p:sp>
    </p:spTree>
    <p:extLst>
      <p:ext uri="{BB962C8B-B14F-4D97-AF65-F5344CB8AC3E}">
        <p14:creationId xmlns:p14="http://schemas.microsoft.com/office/powerpoint/2010/main" val="634945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5"/>
            <a:ext cx="5386917"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5"/>
            <a:ext cx="5389033" cy="639763"/>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8FAE39C0-5FE8-4DF1-BCFF-787770AD44C8}" type="datetimeFigureOut">
              <a:rPr lang="es-ES" altLang="es-ES"/>
              <a:pPr>
                <a:defRPr/>
              </a:pPr>
              <a:t>26/11/2024</a:t>
            </a:fld>
            <a:endParaRPr lang="es-ES" altLang="es-ES"/>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550C11D7-831D-478D-8147-E012D6F7317F}" type="slidenum">
              <a:rPr lang="es-ES" altLang="es-ES"/>
              <a:pPr>
                <a:defRPr/>
              </a:pPr>
              <a:t>‹Nº›</a:t>
            </a:fld>
            <a:endParaRPr lang="es-ES" altLang="es-ES"/>
          </a:p>
        </p:txBody>
      </p:sp>
    </p:spTree>
    <p:extLst>
      <p:ext uri="{BB962C8B-B14F-4D97-AF65-F5344CB8AC3E}">
        <p14:creationId xmlns:p14="http://schemas.microsoft.com/office/powerpoint/2010/main" val="9050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6F4E77-B7B5-414D-A04E-B3EB3AEEA3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A0B9055-C600-493E-8774-131ABE0B832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E0F28B7-E1B2-4658-AA73-549CB9B504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A81C0E0-6CD6-413A-828E-AF3DD4B158EC}"/>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6" name="Marcador de pie de página 5">
            <a:extLst>
              <a:ext uri="{FF2B5EF4-FFF2-40B4-BE49-F238E27FC236}">
                <a16:creationId xmlns:a16="http://schemas.microsoft.com/office/drawing/2014/main" id="{6E2622C5-260B-4459-8882-DA28B6F459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1C049D7-1BBA-4320-82FF-9EF8912B040A}"/>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3396108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4EEA3669-A230-483E-8D1D-4465587C7855}" type="datetimeFigureOut">
              <a:rPr lang="es-ES" altLang="es-ES"/>
              <a:pPr>
                <a:defRPr/>
              </a:pPr>
              <a:t>26/11/2024</a:t>
            </a:fld>
            <a:endParaRPr lang="es-ES" altLang="es-ES"/>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E85BEC10-ADCD-46E3-B087-43B45A8558CB}" type="slidenum">
              <a:rPr lang="es-ES" altLang="es-ES"/>
              <a:pPr>
                <a:defRPr/>
              </a:pPr>
              <a:t>‹Nº›</a:t>
            </a:fld>
            <a:endParaRPr lang="es-ES" altLang="es-ES"/>
          </a:p>
        </p:txBody>
      </p:sp>
    </p:spTree>
    <p:extLst>
      <p:ext uri="{BB962C8B-B14F-4D97-AF65-F5344CB8AC3E}">
        <p14:creationId xmlns:p14="http://schemas.microsoft.com/office/powerpoint/2010/main" val="1653813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9284261-D038-4989-9D14-9BE773210768}" type="datetimeFigureOut">
              <a:rPr lang="es-ES" altLang="es-ES"/>
              <a:pPr>
                <a:defRPr/>
              </a:pPr>
              <a:t>26/11/2024</a:t>
            </a:fld>
            <a:endParaRPr lang="es-ES" altLang="es-ES"/>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924BE88F-B4A7-492A-A43E-42433C8EE0AD}" type="slidenum">
              <a:rPr lang="es-ES" altLang="es-ES"/>
              <a:pPr>
                <a:defRPr/>
              </a:pPr>
              <a:t>‹Nº›</a:t>
            </a:fld>
            <a:endParaRPr lang="es-ES" altLang="es-ES"/>
          </a:p>
        </p:txBody>
      </p:sp>
    </p:spTree>
    <p:extLst>
      <p:ext uri="{BB962C8B-B14F-4D97-AF65-F5344CB8AC3E}">
        <p14:creationId xmlns:p14="http://schemas.microsoft.com/office/powerpoint/2010/main" val="2512806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1"/>
            <a:ext cx="4011084" cy="1162051"/>
          </a:xfrm>
        </p:spPr>
        <p:txBody>
          <a:bodyPr anchor="b"/>
          <a:lstStyle>
            <a:lvl1pPr algn="l">
              <a:defRPr sz="1500" b="1"/>
            </a:lvl1pPr>
          </a:lstStyle>
          <a:p>
            <a:r>
              <a:rPr lang="es-ES"/>
              <a:t>Haga clic para modificar el estilo de título del patrón</a:t>
            </a:r>
          </a:p>
        </p:txBody>
      </p:sp>
      <p:sp>
        <p:nvSpPr>
          <p:cNvPr id="3" name="2 Marcador de contenido"/>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1E7B486-02E0-460E-99C4-2D1093AC108B}" type="datetimeFigureOut">
              <a:rPr lang="es-ES" altLang="es-ES"/>
              <a:pPr>
                <a:defRPr/>
              </a:pPr>
              <a:t>26/11/2024</a:t>
            </a:fld>
            <a:endParaRPr lang="es-ES" altLang="es-ES"/>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35D8FFF3-D089-4233-8E7D-AC80A4205F62}" type="slidenum">
              <a:rPr lang="es-ES" altLang="es-ES"/>
              <a:pPr>
                <a:defRPr/>
              </a:pPr>
              <a:t>‹Nº›</a:t>
            </a:fld>
            <a:endParaRPr lang="es-ES" altLang="es-ES"/>
          </a:p>
        </p:txBody>
      </p:sp>
    </p:spTree>
    <p:extLst>
      <p:ext uri="{BB962C8B-B14F-4D97-AF65-F5344CB8AC3E}">
        <p14:creationId xmlns:p14="http://schemas.microsoft.com/office/powerpoint/2010/main" val="200695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2"/>
            <a:ext cx="7315200" cy="566739"/>
          </a:xfrm>
        </p:spPr>
        <p:txBody>
          <a:bodyPr anchor="b"/>
          <a:lstStyle>
            <a:lvl1pPr algn="l">
              <a:defRPr sz="15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s-ES" noProof="0"/>
          </a:p>
        </p:txBody>
      </p:sp>
      <p:sp>
        <p:nvSpPr>
          <p:cNvPr id="4" name="3 Marcador de texto"/>
          <p:cNvSpPr>
            <a:spLocks noGrp="1"/>
          </p:cNvSpPr>
          <p:nvPr>
            <p:ph type="body" sz="half" idx="2"/>
          </p:nvPr>
        </p:nvSpPr>
        <p:spPr>
          <a:xfrm>
            <a:off x="2389717" y="5367340"/>
            <a:ext cx="7315200" cy="8048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D9C8135-D883-428B-8552-E6D38BB7933E}" type="datetimeFigureOut">
              <a:rPr lang="es-ES" altLang="es-ES"/>
              <a:pPr>
                <a:defRPr/>
              </a:pPr>
              <a:t>26/11/2024</a:t>
            </a:fld>
            <a:endParaRPr lang="es-ES" altLang="es-ES"/>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E4A306FD-4F89-4476-8ACE-57B65112D86F}" type="slidenum">
              <a:rPr lang="es-ES" altLang="es-ES"/>
              <a:pPr>
                <a:defRPr/>
              </a:pPr>
              <a:t>‹Nº›</a:t>
            </a:fld>
            <a:endParaRPr lang="es-ES" altLang="es-ES"/>
          </a:p>
        </p:txBody>
      </p:sp>
    </p:spTree>
    <p:extLst>
      <p:ext uri="{BB962C8B-B14F-4D97-AF65-F5344CB8AC3E}">
        <p14:creationId xmlns:p14="http://schemas.microsoft.com/office/powerpoint/2010/main" val="3716436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0D3D6FF9-C8C9-44EE-AD62-A42394DC6D30}"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64888DE-C33D-4258-ADD1-974DB7596E33}" type="slidenum">
              <a:rPr lang="es-ES" altLang="es-ES"/>
              <a:pPr>
                <a:defRPr/>
              </a:pPr>
              <a:t>‹Nº›</a:t>
            </a:fld>
            <a:endParaRPr lang="es-ES" altLang="es-ES"/>
          </a:p>
        </p:txBody>
      </p:sp>
    </p:spTree>
    <p:extLst>
      <p:ext uri="{BB962C8B-B14F-4D97-AF65-F5344CB8AC3E}">
        <p14:creationId xmlns:p14="http://schemas.microsoft.com/office/powerpoint/2010/main" val="2707493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1"/>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1"/>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F2A6C576-BB45-465C-AA30-14D4D351039D}" type="datetimeFigureOut">
              <a:rPr lang="es-ES" altLang="es-ES"/>
              <a:pPr>
                <a:defRPr/>
              </a:pPr>
              <a:t>26/11/2024</a:t>
            </a:fld>
            <a:endParaRPr lang="es-ES" altLang="es-ES"/>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B82E1B76-D2D6-4A7F-8109-2ABA2451038A}" type="slidenum">
              <a:rPr lang="es-ES" altLang="es-ES"/>
              <a:pPr>
                <a:defRPr/>
              </a:pPr>
              <a:t>‹Nº›</a:t>
            </a:fld>
            <a:endParaRPr lang="es-ES" altLang="es-ES"/>
          </a:p>
        </p:txBody>
      </p:sp>
    </p:spTree>
    <p:extLst>
      <p:ext uri="{BB962C8B-B14F-4D97-AF65-F5344CB8AC3E}">
        <p14:creationId xmlns:p14="http://schemas.microsoft.com/office/powerpoint/2010/main" val="187281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K 1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1407886"/>
            <a:ext cx="10278533" cy="4669065"/>
          </a:xfrm>
          <a:prstGeom prst="rect">
            <a:avLst/>
          </a:prstGeom>
        </p:spPr>
        <p:txBody>
          <a:bodyPr>
            <a:normAutofit/>
          </a:bodyPr>
          <a:lstStyle>
            <a:lvl1pPr algn="l">
              <a:defRPr/>
            </a:lvl1pPr>
            <a:lvl2pPr algn="l">
              <a:defRPr/>
            </a:lvl2pPr>
            <a:lvl3pPr algn="l">
              <a:defRPr/>
            </a:lvl3pPr>
            <a:lvl4pPr algn="l">
              <a:defRPr/>
            </a:lvl4pPr>
            <a:lvl5pPr algn="l">
              <a:defRPr/>
            </a:lvl5pPr>
          </a:lstStyle>
          <a:p>
            <a:pPr lvl="0"/>
            <a:r>
              <a:rPr lang="ca-ES" noProof="0"/>
              <a:t>Feu clic per editar els estils del text del patró</a:t>
            </a:r>
          </a:p>
          <a:p>
            <a:pPr lvl="1"/>
            <a:r>
              <a:rPr lang="ca-ES" noProof="0"/>
              <a:t>Segon nivell</a:t>
            </a:r>
          </a:p>
          <a:p>
            <a:pPr lvl="2"/>
            <a:r>
              <a:rPr lang="ca-ES" noProof="0"/>
              <a:t>Tercer nivell</a:t>
            </a:r>
          </a:p>
          <a:p>
            <a:pPr lvl="3"/>
            <a:r>
              <a:rPr lang="ca-ES" noProof="0"/>
              <a:t>Quart nivell</a:t>
            </a:r>
          </a:p>
          <a:p>
            <a:pPr lvl="4"/>
            <a:r>
              <a:rPr lang="ca-ES" noProof="0"/>
              <a:t>Cinquè nivell</a:t>
            </a:r>
          </a:p>
        </p:txBody>
      </p:sp>
      <p:sp>
        <p:nvSpPr>
          <p:cNvPr id="9" name="Título 8"/>
          <p:cNvSpPr>
            <a:spLocks noGrp="1"/>
          </p:cNvSpPr>
          <p:nvPr>
            <p:ph type="title"/>
          </p:nvPr>
        </p:nvSpPr>
        <p:spPr>
          <a:xfrm>
            <a:off x="609600" y="301117"/>
            <a:ext cx="10278533" cy="787400"/>
          </a:xfrm>
          <a:prstGeom prst="rect">
            <a:avLst/>
          </a:prstGeom>
        </p:spPr>
        <p:txBody>
          <a:bodyPr vert="horz"/>
          <a:lstStyle>
            <a:lvl1pPr algn="r">
              <a:defRPr sz="2100" b="1">
                <a:solidFill>
                  <a:srgbClr val="F19200"/>
                </a:solidFill>
              </a:defRPr>
            </a:lvl1pPr>
          </a:lstStyle>
          <a:p>
            <a:r>
              <a:rPr lang="ca-ES" noProof="0"/>
              <a:t>Feu clic aquí per editar l'estil</a:t>
            </a:r>
          </a:p>
        </p:txBody>
      </p:sp>
      <p:sp>
        <p:nvSpPr>
          <p:cNvPr id="2" name="1 Marcador de número de diapositiva"/>
          <p:cNvSpPr>
            <a:spLocks noGrp="1"/>
          </p:cNvSpPr>
          <p:nvPr>
            <p:ph type="sldNum" sz="quarter" idx="10"/>
          </p:nvPr>
        </p:nvSpPr>
        <p:spPr/>
        <p:txBody>
          <a:bodyPr/>
          <a:lstStyle/>
          <a:p>
            <a:fld id="{9DAB5857-CC69-49F0-A40B-7D5FB92376D7}" type="slidenum">
              <a:rPr lang="ca-ES" smtClean="0"/>
              <a:pPr/>
              <a:t>‹Nº›</a:t>
            </a:fld>
            <a:endParaRPr lang="ca-ES"/>
          </a:p>
        </p:txBody>
      </p:sp>
    </p:spTree>
    <p:extLst>
      <p:ext uri="{BB962C8B-B14F-4D97-AF65-F5344CB8AC3E}">
        <p14:creationId xmlns:p14="http://schemas.microsoft.com/office/powerpoint/2010/main" val="141467097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7B584D-617D-C553-837E-DFB828210F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E9499E0-4C5B-B526-B3C5-6D5D89114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DEBF1B3-88E7-D258-ED87-5F1E64587DE0}"/>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5" name="Marcador de pie de página 4">
            <a:extLst>
              <a:ext uri="{FF2B5EF4-FFF2-40B4-BE49-F238E27FC236}">
                <a16:creationId xmlns:a16="http://schemas.microsoft.com/office/drawing/2014/main" id="{25CC140B-4665-BEE8-CEE1-726089E4C07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8A73A2-ACAF-4F90-6266-53CD9E463934}"/>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1359517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D5BA34-CCA7-4FA0-85D8-8888AF35EBB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2E22C7-61A4-0FD1-FF46-3F0F40D55DA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A378CD1-26FB-A215-F23B-172EBFEF779D}"/>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5" name="Marcador de pie de página 4">
            <a:extLst>
              <a:ext uri="{FF2B5EF4-FFF2-40B4-BE49-F238E27FC236}">
                <a16:creationId xmlns:a16="http://schemas.microsoft.com/office/drawing/2014/main" id="{7D9D4BB4-7F37-C5BC-8EBE-8B81AD8A54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5E71BCC-4875-05AD-41E2-6BFF06E11349}"/>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14386797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81763E-139C-EC38-0D33-C3A86B09421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13563F-5A8F-D342-7E8F-B549DC1DAAF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101DD2A-F4AF-F732-BEC4-4AE1878B1CF5}"/>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5" name="Marcador de pie de página 4">
            <a:extLst>
              <a:ext uri="{FF2B5EF4-FFF2-40B4-BE49-F238E27FC236}">
                <a16:creationId xmlns:a16="http://schemas.microsoft.com/office/drawing/2014/main" id="{FAD53EBE-2710-5AB8-EDF2-7AF79C8570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EE0680-6468-E4DA-E40B-DF831C9820D8}"/>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260162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74DC1-6E07-42F1-8E23-84FADE982C0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994CCA-52CC-4BF8-8E25-902E48A2FF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FFB37A2-7B7D-49F2-A2D7-45D86F544B5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BF7FD7-DA56-4202-878B-49CC3D877E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2A9B4F-0BF4-431D-AA3E-893E180CB0F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7205881-5FF4-45B0-AACC-B5999C60E03C}"/>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8" name="Marcador de pie de página 7">
            <a:extLst>
              <a:ext uri="{FF2B5EF4-FFF2-40B4-BE49-F238E27FC236}">
                <a16:creationId xmlns:a16="http://schemas.microsoft.com/office/drawing/2014/main" id="{B61F75B7-9515-497A-ACF0-AE5961B1665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D17E04B-9729-43C8-8EC3-BE0B45A26C86}"/>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37041532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7CFEB2-4007-7C7D-36FE-453C97CB5C4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B8A0002-6E1F-7CC6-34B4-3284B339FB2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71F5BC3-28CB-C9F5-DD61-02F7E01E942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4F8FF1E-7152-3660-5341-0081FF0B9650}"/>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6" name="Marcador de pie de página 5">
            <a:extLst>
              <a:ext uri="{FF2B5EF4-FFF2-40B4-BE49-F238E27FC236}">
                <a16:creationId xmlns:a16="http://schemas.microsoft.com/office/drawing/2014/main" id="{0C95289B-63D3-DB8B-DC04-F296ACEB5C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D916013-2EF4-A8F9-3A0A-B1EA4A5F2429}"/>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4139385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7A85AF-D0F9-3195-0CA4-D6C55B6CC33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2D35438-DCCD-A628-A815-0408F91844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62412D-751F-786E-835A-D1E9D153C0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ECA69A-8249-7E04-8EDD-11F7ACF92F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6745FB2-A7F8-C4F0-3ADE-B27A5D28BAB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76089C8-F3E8-3DEE-7206-98894BB64688}"/>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8" name="Marcador de pie de página 7">
            <a:extLst>
              <a:ext uri="{FF2B5EF4-FFF2-40B4-BE49-F238E27FC236}">
                <a16:creationId xmlns:a16="http://schemas.microsoft.com/office/drawing/2014/main" id="{E8A34848-B053-BEB7-35CC-F0D797B28F2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05773CD-5F91-7741-AB81-FD6630BB5D92}"/>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34968037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10A1F-87E8-F362-4F15-F6BDF7DB814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5952F57-F012-C399-E26A-C1D39B91CF01}"/>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4" name="Marcador de pie de página 3">
            <a:extLst>
              <a:ext uri="{FF2B5EF4-FFF2-40B4-BE49-F238E27FC236}">
                <a16:creationId xmlns:a16="http://schemas.microsoft.com/office/drawing/2014/main" id="{48DA8822-13AF-30AE-9FF2-B9B339739DA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6D9A434-601C-8DB0-39E6-33831375FA0C}"/>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3200423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B5F4E13-E5D7-DB92-E5FB-88466863F3C9}"/>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3" name="Marcador de pie de página 2">
            <a:extLst>
              <a:ext uri="{FF2B5EF4-FFF2-40B4-BE49-F238E27FC236}">
                <a16:creationId xmlns:a16="http://schemas.microsoft.com/office/drawing/2014/main" id="{68293BAF-03C9-11FF-7D90-AB9587FC0CA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88C2B91-A35A-CFEE-3ECC-9EB51EB48A88}"/>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1634787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87A3D-BE0B-ACA0-0D82-9BD16E0CD3B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F92FEE-29AA-360E-C3E8-5C2D1ABC47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BD1F322-11A0-4A1E-7EB1-38C6A08A11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7C80DED-BD52-A550-58B9-CCE7C75922AB}"/>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6" name="Marcador de pie de página 5">
            <a:extLst>
              <a:ext uri="{FF2B5EF4-FFF2-40B4-BE49-F238E27FC236}">
                <a16:creationId xmlns:a16="http://schemas.microsoft.com/office/drawing/2014/main" id="{B0B5AE3A-073D-C5AA-7360-EA561879FF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97EC7-C33E-FB57-8B9F-C50125F4D160}"/>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3066812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90071-A4AC-6694-5CAB-46F19BB68B6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DF58D57-0172-E98F-270D-8EEF1658CF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BCCAD9-E9CF-2D21-71C5-0E8AABD97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7C2C272-4AAE-4EB2-DCEE-74B8EC2604DC}"/>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6" name="Marcador de pie de página 5">
            <a:extLst>
              <a:ext uri="{FF2B5EF4-FFF2-40B4-BE49-F238E27FC236}">
                <a16:creationId xmlns:a16="http://schemas.microsoft.com/office/drawing/2014/main" id="{D5FE0407-C448-9D17-1D5D-036361F492C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2998933-859C-4977-F443-BC8FCF859EED}"/>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2143551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B6064A-42CC-E232-A4AE-D8A3E0EB6E6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47D6E08-576D-29EE-8284-4CBDBBEECC7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B5FC18-433D-F3A1-4D56-CF56A279B8AA}"/>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5" name="Marcador de pie de página 4">
            <a:extLst>
              <a:ext uri="{FF2B5EF4-FFF2-40B4-BE49-F238E27FC236}">
                <a16:creationId xmlns:a16="http://schemas.microsoft.com/office/drawing/2014/main" id="{67CD5A4B-D8A4-F70A-D94F-1DEBE208F5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364329C-102D-7DFE-7961-EE01AE98C6F4}"/>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126966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6419B2B-7F1F-42B3-6FF1-2EA56529C0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DCE8D70-C76E-4116-AE6B-07307DE8250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6452947-1231-E39E-30DE-16189BB64910}"/>
              </a:ext>
            </a:extLst>
          </p:cNvPr>
          <p:cNvSpPr>
            <a:spLocks noGrp="1"/>
          </p:cNvSpPr>
          <p:nvPr>
            <p:ph type="dt" sz="half" idx="10"/>
          </p:nvPr>
        </p:nvSpPr>
        <p:spPr/>
        <p:txBody>
          <a:bodyPr/>
          <a:lstStyle/>
          <a:p>
            <a:fld id="{2299274F-DE4E-464E-9084-C621F2B64D34}" type="datetimeFigureOut">
              <a:rPr lang="es-ES" smtClean="0"/>
              <a:t>26/11/2024</a:t>
            </a:fld>
            <a:endParaRPr lang="es-ES"/>
          </a:p>
        </p:txBody>
      </p:sp>
      <p:sp>
        <p:nvSpPr>
          <p:cNvPr id="5" name="Marcador de pie de página 4">
            <a:extLst>
              <a:ext uri="{FF2B5EF4-FFF2-40B4-BE49-F238E27FC236}">
                <a16:creationId xmlns:a16="http://schemas.microsoft.com/office/drawing/2014/main" id="{562C1E9D-60DA-F05C-EB52-F272A3D642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9CAE1B8-787D-5864-4A73-F4AD46E27635}"/>
              </a:ext>
            </a:extLst>
          </p:cNvPr>
          <p:cNvSpPr>
            <a:spLocks noGrp="1"/>
          </p:cNvSpPr>
          <p:nvPr>
            <p:ph type="sldNum" sz="quarter" idx="12"/>
          </p:nvPr>
        </p:nvSpPr>
        <p:spPr/>
        <p:txBody>
          <a:bodyPr/>
          <a:lstStyle/>
          <a:p>
            <a:fld id="{4A52467F-8113-4188-9C2D-D2835F883013}" type="slidenum">
              <a:rPr lang="es-ES" smtClean="0"/>
              <a:t>‹Nº›</a:t>
            </a:fld>
            <a:endParaRPr lang="es-ES"/>
          </a:p>
        </p:txBody>
      </p:sp>
    </p:spTree>
    <p:extLst>
      <p:ext uri="{BB962C8B-B14F-4D97-AF65-F5344CB8AC3E}">
        <p14:creationId xmlns:p14="http://schemas.microsoft.com/office/powerpoint/2010/main" val="181824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914400" y="1895116"/>
            <a:ext cx="10363200" cy="1123303"/>
          </a:xfrm>
        </p:spPr>
        <p:txBody>
          <a:bodyPr/>
          <a:lstStyle>
            <a:lvl1pPr algn="ctr">
              <a:defRPr sz="3600" b="1"/>
            </a:lvl1pPr>
          </a:lstStyle>
          <a:p>
            <a:r>
              <a:rPr lang="es-ES"/>
              <a:t>Haga clic para modificar el estilo de título del patrón</a:t>
            </a:r>
          </a:p>
        </p:txBody>
      </p:sp>
      <p:sp>
        <p:nvSpPr>
          <p:cNvPr id="120835" name="Rectangle 3"/>
          <p:cNvSpPr>
            <a:spLocks noGrp="1" noChangeArrowheads="1"/>
          </p:cNvSpPr>
          <p:nvPr>
            <p:ph type="subTitle" idx="1"/>
          </p:nvPr>
        </p:nvSpPr>
        <p:spPr>
          <a:xfrm>
            <a:off x="1930400" y="4873848"/>
            <a:ext cx="9347200" cy="1176322"/>
          </a:xfrm>
        </p:spPr>
        <p:txBody>
          <a:bodyPr/>
          <a:lstStyle>
            <a:lvl1pPr marL="0" indent="0" algn="r">
              <a:buFont typeface="Wingdings" pitchFamily="2" charset="2"/>
              <a:buNone/>
              <a:defRPr sz="1500"/>
            </a:lvl1pPr>
          </a:lstStyle>
          <a:p>
            <a:r>
              <a:rPr lang="es-ES"/>
              <a:t>Haga clic para modificar el estilo de subtítulo del patrón</a:t>
            </a:r>
          </a:p>
        </p:txBody>
      </p:sp>
      <p:sp>
        <p:nvSpPr>
          <p:cNvPr id="120839" name="AutoShape 7"/>
          <p:cNvSpPr>
            <a:spLocks noChangeArrowheads="1"/>
          </p:cNvSpPr>
          <p:nvPr/>
        </p:nvSpPr>
        <p:spPr bwMode="auto">
          <a:xfrm>
            <a:off x="914400" y="3175214"/>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rgbClr val="00B0F0"/>
          </a:solidFill>
          <a:ln w="9525">
            <a:solidFill>
              <a:srgbClr val="00B0F0"/>
            </a:solidFill>
            <a:round/>
            <a:headEnd/>
            <a:tailEnd/>
          </a:ln>
        </p:spPr>
        <p:txBody>
          <a:bodyPr/>
          <a:lstStyle/>
          <a:p>
            <a:endParaRPr lang="es-ES" sz="2400">
              <a:solidFill>
                <a:schemeClr val="tx1"/>
              </a:solidFill>
              <a:latin typeface="Times New Roman" pitchFamily="18" charset="0"/>
            </a:endParaRPr>
          </a:p>
        </p:txBody>
      </p:sp>
      <p:sp>
        <p:nvSpPr>
          <p:cNvPr id="7" name="6 Marcador de texto"/>
          <p:cNvSpPr>
            <a:spLocks noGrp="1"/>
          </p:cNvSpPr>
          <p:nvPr>
            <p:ph type="body" sz="quarter" idx="10" hasCustomPrompt="1"/>
          </p:nvPr>
        </p:nvSpPr>
        <p:spPr>
          <a:xfrm>
            <a:off x="1574307" y="3568919"/>
            <a:ext cx="9209103" cy="914400"/>
          </a:xfrm>
        </p:spPr>
        <p:txBody>
          <a:bodyPr anchor="ctr"/>
          <a:lstStyle>
            <a:lvl1pPr algn="ctr">
              <a:buNone/>
              <a:defRPr sz="2000" b="1">
                <a:solidFill>
                  <a:srgbClr val="003366"/>
                </a:solidFill>
                <a:latin typeface="+mj-lt"/>
              </a:defRPr>
            </a:lvl1pPr>
          </a:lstStyle>
          <a:p>
            <a:pPr lvl="0"/>
            <a:r>
              <a:rPr lang="es-ES"/>
              <a:t>Haga clic para modificar el estilo de texto del patrón (capítulo)</a:t>
            </a:r>
          </a:p>
        </p:txBody>
      </p:sp>
    </p:spTree>
    <p:extLst>
      <p:ext uri="{BB962C8B-B14F-4D97-AF65-F5344CB8AC3E}">
        <p14:creationId xmlns:p14="http://schemas.microsoft.com/office/powerpoint/2010/main" val="1038819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spTree>
      <p:nvGrpSpPr>
        <p:cNvPr id="1" name=""/>
        <p:cNvGrpSpPr/>
        <p:nvPr/>
      </p:nvGrpSpPr>
      <p:grpSpPr>
        <a:xfrm>
          <a:off x="0" y="0"/>
          <a:ext cx="0" cy="0"/>
          <a:chOff x="0" y="0"/>
          <a:chExt cx="0" cy="0"/>
        </a:xfrm>
      </p:grpSpPr>
      <p:sp>
        <p:nvSpPr>
          <p:cNvPr id="6" name="1 Marcador de fecha">
            <a:extLst>
              <a:ext uri="{FF2B5EF4-FFF2-40B4-BE49-F238E27FC236}">
                <a16:creationId xmlns:a16="http://schemas.microsoft.com/office/drawing/2014/main" id="{B7F773CB-5568-4A57-8C71-EE550ECEF7FA}"/>
              </a:ext>
            </a:extLst>
          </p:cNvPr>
          <p:cNvSpPr>
            <a:spLocks noGrp="1"/>
          </p:cNvSpPr>
          <p:nvPr>
            <p:ph type="dt" sz="half" idx="11"/>
          </p:nvPr>
        </p:nvSpPr>
        <p:spPr>
          <a:xfrm>
            <a:off x="814917" y="6453188"/>
            <a:ext cx="2641600" cy="260350"/>
          </a:xfrm>
        </p:spPr>
        <p:txBody>
          <a:bodyPr/>
          <a:lstStyle>
            <a:lvl1pPr>
              <a:defRPr/>
            </a:lvl1pPr>
          </a:lstStyle>
          <a:p>
            <a:endParaRPr lang="es-ES"/>
          </a:p>
        </p:txBody>
      </p:sp>
      <p:sp>
        <p:nvSpPr>
          <p:cNvPr id="8" name="2 Marcador de pie de página">
            <a:extLst>
              <a:ext uri="{FF2B5EF4-FFF2-40B4-BE49-F238E27FC236}">
                <a16:creationId xmlns:a16="http://schemas.microsoft.com/office/drawing/2014/main" id="{42664316-5EAA-4441-A652-9D4434529E44}"/>
              </a:ext>
            </a:extLst>
          </p:cNvPr>
          <p:cNvSpPr>
            <a:spLocks noGrp="1"/>
          </p:cNvSpPr>
          <p:nvPr>
            <p:ph type="ftr" sz="quarter" idx="12"/>
          </p:nvPr>
        </p:nvSpPr>
        <p:spPr>
          <a:xfrm>
            <a:off x="4165600" y="6453189"/>
            <a:ext cx="3860800" cy="268287"/>
          </a:xfrm>
        </p:spPr>
        <p:txBody>
          <a:bodyPr/>
          <a:lstStyle>
            <a:lvl1pPr>
              <a:defRPr/>
            </a:lvl1pPr>
          </a:lstStyle>
          <a:p>
            <a:r>
              <a:rPr lang="pt-BR"/>
              <a:t>RFID Chipless</a:t>
            </a:r>
            <a:endParaRPr lang="es-ES"/>
          </a:p>
        </p:txBody>
      </p:sp>
      <p:sp>
        <p:nvSpPr>
          <p:cNvPr id="9" name="3 Marcador de número de diapositiva">
            <a:extLst>
              <a:ext uri="{FF2B5EF4-FFF2-40B4-BE49-F238E27FC236}">
                <a16:creationId xmlns:a16="http://schemas.microsoft.com/office/drawing/2014/main" id="{82A9C0C3-588E-4709-AFD8-547685D1350B}"/>
              </a:ext>
            </a:extLst>
          </p:cNvPr>
          <p:cNvSpPr>
            <a:spLocks noGrp="1"/>
          </p:cNvSpPr>
          <p:nvPr>
            <p:ph type="sldNum" sz="quarter" idx="13"/>
          </p:nvPr>
        </p:nvSpPr>
        <p:spPr>
          <a:xfrm>
            <a:off x="8737600" y="6453189"/>
            <a:ext cx="2641600" cy="268287"/>
          </a:xfrm>
        </p:spPr>
        <p:txBody>
          <a:bodyPr/>
          <a:lstStyle>
            <a:lvl1pPr>
              <a:defRPr/>
            </a:lvl1pPr>
          </a:lstStyle>
          <a:p>
            <a:fld id="{FB2366D7-35B9-4202-B329-9689E8A8A8C9}" type="slidenum">
              <a:rPr lang="es-ES"/>
              <a:pPr/>
              <a:t>‹Nº›</a:t>
            </a:fld>
            <a:endParaRPr lang="es-ES"/>
          </a:p>
        </p:txBody>
      </p:sp>
      <p:pic>
        <p:nvPicPr>
          <p:cNvPr id="10" name="Imagen 9">
            <a:extLst>
              <a:ext uri="{FF2B5EF4-FFF2-40B4-BE49-F238E27FC236}">
                <a16:creationId xmlns:a16="http://schemas.microsoft.com/office/drawing/2014/main" id="{DA62D7BF-D3FF-451D-9C51-0C47B4EB48F8}"/>
              </a:ext>
            </a:extLst>
          </p:cNvPr>
          <p:cNvPicPr>
            <a:picLocks noChangeAspect="1"/>
          </p:cNvPicPr>
          <p:nvPr userDrawn="1"/>
        </p:nvPicPr>
        <p:blipFill>
          <a:blip r:embed="rId2"/>
          <a:stretch>
            <a:fillRect/>
          </a:stretch>
        </p:blipFill>
        <p:spPr>
          <a:xfrm>
            <a:off x="10529857" y="207168"/>
            <a:ext cx="1314764" cy="684214"/>
          </a:xfrm>
          <a:prstGeom prst="rect">
            <a:avLst/>
          </a:prstGeom>
        </p:spPr>
      </p:pic>
    </p:spTree>
    <p:extLst>
      <p:ext uri="{BB962C8B-B14F-4D97-AF65-F5344CB8AC3E}">
        <p14:creationId xmlns:p14="http://schemas.microsoft.com/office/powerpoint/2010/main" val="3672152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A992D1-A86D-4639-ABFB-CAA6E2DD760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44A8A29-C620-4972-A684-3D5A6ED190C1}"/>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4" name="Marcador de pie de página 3">
            <a:extLst>
              <a:ext uri="{FF2B5EF4-FFF2-40B4-BE49-F238E27FC236}">
                <a16:creationId xmlns:a16="http://schemas.microsoft.com/office/drawing/2014/main" id="{0B310296-B056-46AA-A738-567E59F40AE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4629969-AA15-454B-ADD2-340A19F59356}"/>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1220364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endParaRPr lang="es-ES"/>
          </a:p>
        </p:txBody>
      </p:sp>
      <p:sp>
        <p:nvSpPr>
          <p:cNvPr id="8" name="Marcador de pie de página 7"/>
          <p:cNvSpPr>
            <a:spLocks noGrp="1"/>
          </p:cNvSpPr>
          <p:nvPr>
            <p:ph type="ftr" sz="quarter" idx="11"/>
          </p:nvPr>
        </p:nvSpPr>
        <p:spPr/>
        <p:txBody>
          <a:bodyPr/>
          <a:lstStyle>
            <a:lvl1pPr>
              <a:defRPr/>
            </a:lvl1pPr>
          </a:lstStyle>
          <a:p>
            <a:r>
              <a:rPr lang="pt-BR"/>
              <a:t>RFID Chipless</a:t>
            </a:r>
            <a:endParaRPr lang="es-ES"/>
          </a:p>
        </p:txBody>
      </p:sp>
      <p:sp>
        <p:nvSpPr>
          <p:cNvPr id="9" name="Marcador de número de diapositiva 8"/>
          <p:cNvSpPr>
            <a:spLocks noGrp="1"/>
          </p:cNvSpPr>
          <p:nvPr>
            <p:ph type="sldNum" sz="quarter" idx="12"/>
          </p:nvPr>
        </p:nvSpPr>
        <p:spPr/>
        <p:txBody>
          <a:bodyPr/>
          <a:lstStyle/>
          <a:p>
            <a:fld id="{C9C6C420-1C68-4239-A2AB-3ACB227956B4}" type="slidenum">
              <a:rPr lang="es-ES" smtClean="0"/>
              <a:pPr/>
              <a:t>‹Nº›</a:t>
            </a:fld>
            <a:endParaRPr lang="es-ES"/>
          </a:p>
        </p:txBody>
      </p:sp>
    </p:spTree>
    <p:extLst>
      <p:ext uri="{BB962C8B-B14F-4D97-AF65-F5344CB8AC3E}">
        <p14:creationId xmlns:p14="http://schemas.microsoft.com/office/powerpoint/2010/main" val="34734262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r>
              <a:rPr lang="pt-BR"/>
              <a:t>RFID Chipless</a:t>
            </a:r>
            <a:endParaRPr lang="es-ES"/>
          </a:p>
        </p:txBody>
      </p:sp>
      <p:sp>
        <p:nvSpPr>
          <p:cNvPr id="6" name="5 Marcador de número de diapositiva"/>
          <p:cNvSpPr>
            <a:spLocks noGrp="1"/>
          </p:cNvSpPr>
          <p:nvPr>
            <p:ph type="sldNum" sz="quarter" idx="12"/>
          </p:nvPr>
        </p:nvSpPr>
        <p:spPr/>
        <p:txBody>
          <a:bodyPr/>
          <a:lstStyle>
            <a:lvl1pPr>
              <a:defRPr/>
            </a:lvl1pPr>
          </a:lstStyle>
          <a:p>
            <a:fld id="{8EC9D7A2-DAC0-4337-81A2-8621EC38A2FC}" type="slidenum">
              <a:rPr lang="es-ES"/>
              <a:pPr/>
              <a:t>‹Nº›</a:t>
            </a:fld>
            <a:endParaRPr lang="es-ES"/>
          </a:p>
        </p:txBody>
      </p:sp>
    </p:spTree>
    <p:extLst>
      <p:ext uri="{BB962C8B-B14F-4D97-AF65-F5344CB8AC3E}">
        <p14:creationId xmlns:p14="http://schemas.microsoft.com/office/powerpoint/2010/main" val="1185992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527051" y="1196975"/>
            <a:ext cx="5467349"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1" y="1196975"/>
            <a:ext cx="5467351"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r>
              <a:rPr lang="pt-BR"/>
              <a:t>RFID Chipless</a:t>
            </a:r>
            <a:endParaRPr lang="es-ES"/>
          </a:p>
        </p:txBody>
      </p:sp>
      <p:sp>
        <p:nvSpPr>
          <p:cNvPr id="7" name="6 Marcador de número de diapositiva"/>
          <p:cNvSpPr>
            <a:spLocks noGrp="1"/>
          </p:cNvSpPr>
          <p:nvPr>
            <p:ph type="sldNum" sz="quarter" idx="12"/>
          </p:nvPr>
        </p:nvSpPr>
        <p:spPr/>
        <p:txBody>
          <a:bodyPr/>
          <a:lstStyle>
            <a:lvl1pPr>
              <a:defRPr/>
            </a:lvl1pPr>
          </a:lstStyle>
          <a:p>
            <a:fld id="{AE3C8158-7BDF-40FC-ABA3-9C5FDA77E089}" type="slidenum">
              <a:rPr lang="es-ES"/>
              <a:pPr/>
              <a:t>‹Nº›</a:t>
            </a:fld>
            <a:endParaRPr lang="es-ES"/>
          </a:p>
        </p:txBody>
      </p:sp>
    </p:spTree>
    <p:extLst>
      <p:ext uri="{BB962C8B-B14F-4D97-AF65-F5344CB8AC3E}">
        <p14:creationId xmlns:p14="http://schemas.microsoft.com/office/powerpoint/2010/main" val="1080251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r>
              <a:rPr lang="pt-BR"/>
              <a:t>RFID Chipless</a:t>
            </a:r>
            <a:endParaRPr lang="es-ES"/>
          </a:p>
        </p:txBody>
      </p:sp>
      <p:sp>
        <p:nvSpPr>
          <p:cNvPr id="9" name="8 Marcador de número de diapositiva"/>
          <p:cNvSpPr>
            <a:spLocks noGrp="1"/>
          </p:cNvSpPr>
          <p:nvPr>
            <p:ph type="sldNum" sz="quarter" idx="12"/>
          </p:nvPr>
        </p:nvSpPr>
        <p:spPr/>
        <p:txBody>
          <a:bodyPr/>
          <a:lstStyle>
            <a:lvl1pPr>
              <a:defRPr/>
            </a:lvl1pPr>
          </a:lstStyle>
          <a:p>
            <a:fld id="{5D0235CD-506E-46CD-878B-BCCD7DCB5AB4}" type="slidenum">
              <a:rPr lang="es-ES"/>
              <a:pPr/>
              <a:t>‹Nº›</a:t>
            </a:fld>
            <a:endParaRPr lang="es-ES"/>
          </a:p>
        </p:txBody>
      </p:sp>
    </p:spTree>
    <p:extLst>
      <p:ext uri="{BB962C8B-B14F-4D97-AF65-F5344CB8AC3E}">
        <p14:creationId xmlns:p14="http://schemas.microsoft.com/office/powerpoint/2010/main" val="1689982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r>
              <a:rPr lang="pt-BR"/>
              <a:t>RFID Chipless</a:t>
            </a:r>
            <a:endParaRPr lang="es-ES"/>
          </a:p>
        </p:txBody>
      </p:sp>
      <p:sp>
        <p:nvSpPr>
          <p:cNvPr id="5" name="4 Marcador de número de diapositiva"/>
          <p:cNvSpPr>
            <a:spLocks noGrp="1"/>
          </p:cNvSpPr>
          <p:nvPr>
            <p:ph type="sldNum" sz="quarter" idx="12"/>
          </p:nvPr>
        </p:nvSpPr>
        <p:spPr/>
        <p:txBody>
          <a:bodyPr/>
          <a:lstStyle>
            <a:lvl1pPr>
              <a:defRPr/>
            </a:lvl1pPr>
          </a:lstStyle>
          <a:p>
            <a:fld id="{705C1979-707F-4230-936A-EC104F927625}" type="slidenum">
              <a:rPr lang="es-ES"/>
              <a:pPr/>
              <a:t>‹Nº›</a:t>
            </a:fld>
            <a:endParaRPr lang="es-ES"/>
          </a:p>
        </p:txBody>
      </p:sp>
    </p:spTree>
    <p:extLst>
      <p:ext uri="{BB962C8B-B14F-4D97-AF65-F5344CB8AC3E}">
        <p14:creationId xmlns:p14="http://schemas.microsoft.com/office/powerpoint/2010/main" val="2323145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r>
              <a:rPr lang="pt-BR"/>
              <a:t>RFID Chipless</a:t>
            </a:r>
            <a:endParaRPr lang="es-ES"/>
          </a:p>
        </p:txBody>
      </p:sp>
      <p:sp>
        <p:nvSpPr>
          <p:cNvPr id="4" name="3 Marcador de número de diapositiva"/>
          <p:cNvSpPr>
            <a:spLocks noGrp="1"/>
          </p:cNvSpPr>
          <p:nvPr>
            <p:ph type="sldNum" sz="quarter" idx="12"/>
          </p:nvPr>
        </p:nvSpPr>
        <p:spPr/>
        <p:txBody>
          <a:bodyPr/>
          <a:lstStyle>
            <a:lvl1pPr>
              <a:defRPr/>
            </a:lvl1pPr>
          </a:lstStyle>
          <a:p>
            <a:fld id="{FB2366D7-35B9-4202-B329-9689E8A8A8C9}" type="slidenum">
              <a:rPr lang="es-ES"/>
              <a:pPr/>
              <a:t>‹Nº›</a:t>
            </a:fld>
            <a:endParaRPr lang="es-ES"/>
          </a:p>
        </p:txBody>
      </p:sp>
    </p:spTree>
    <p:extLst>
      <p:ext uri="{BB962C8B-B14F-4D97-AF65-F5344CB8AC3E}">
        <p14:creationId xmlns:p14="http://schemas.microsoft.com/office/powerpoint/2010/main" val="1923159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r>
              <a:rPr lang="pt-BR"/>
              <a:t>RFID Chipless</a:t>
            </a:r>
            <a:endParaRPr lang="es-ES"/>
          </a:p>
        </p:txBody>
      </p:sp>
      <p:sp>
        <p:nvSpPr>
          <p:cNvPr id="7" name="6 Marcador de número de diapositiva"/>
          <p:cNvSpPr>
            <a:spLocks noGrp="1"/>
          </p:cNvSpPr>
          <p:nvPr>
            <p:ph type="sldNum" sz="quarter" idx="12"/>
          </p:nvPr>
        </p:nvSpPr>
        <p:spPr/>
        <p:txBody>
          <a:bodyPr/>
          <a:lstStyle>
            <a:lvl1pPr>
              <a:defRPr/>
            </a:lvl1pPr>
          </a:lstStyle>
          <a:p>
            <a:fld id="{C55D7308-A3DF-47AD-A01E-4A62BE0D9587}" type="slidenum">
              <a:rPr lang="es-ES"/>
              <a:pPr/>
              <a:t>‹Nº›</a:t>
            </a:fld>
            <a:endParaRPr lang="es-ES"/>
          </a:p>
        </p:txBody>
      </p:sp>
    </p:spTree>
    <p:extLst>
      <p:ext uri="{BB962C8B-B14F-4D97-AF65-F5344CB8AC3E}">
        <p14:creationId xmlns:p14="http://schemas.microsoft.com/office/powerpoint/2010/main" val="1296157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r>
              <a:rPr lang="pt-BR"/>
              <a:t>RFID Chipless</a:t>
            </a:r>
            <a:endParaRPr lang="es-ES"/>
          </a:p>
        </p:txBody>
      </p:sp>
      <p:sp>
        <p:nvSpPr>
          <p:cNvPr id="7" name="6 Marcador de número de diapositiva"/>
          <p:cNvSpPr>
            <a:spLocks noGrp="1"/>
          </p:cNvSpPr>
          <p:nvPr>
            <p:ph type="sldNum" sz="quarter" idx="12"/>
          </p:nvPr>
        </p:nvSpPr>
        <p:spPr/>
        <p:txBody>
          <a:bodyPr/>
          <a:lstStyle>
            <a:lvl1pPr>
              <a:defRPr/>
            </a:lvl1pPr>
          </a:lstStyle>
          <a:p>
            <a:fld id="{39DD5F83-BD97-49DF-B1DB-C35CE2C0961E}" type="slidenum">
              <a:rPr lang="es-ES"/>
              <a:pPr/>
              <a:t>‹Nº›</a:t>
            </a:fld>
            <a:endParaRPr lang="es-ES"/>
          </a:p>
        </p:txBody>
      </p:sp>
    </p:spTree>
    <p:extLst>
      <p:ext uri="{BB962C8B-B14F-4D97-AF65-F5344CB8AC3E}">
        <p14:creationId xmlns:p14="http://schemas.microsoft.com/office/powerpoint/2010/main" val="41379663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r>
              <a:rPr lang="pt-BR"/>
              <a:t>RFID Chipless</a:t>
            </a:r>
            <a:endParaRPr lang="es-ES"/>
          </a:p>
        </p:txBody>
      </p:sp>
      <p:sp>
        <p:nvSpPr>
          <p:cNvPr id="6" name="5 Marcador de número de diapositiva"/>
          <p:cNvSpPr>
            <a:spLocks noGrp="1"/>
          </p:cNvSpPr>
          <p:nvPr>
            <p:ph type="sldNum" sz="quarter" idx="12"/>
          </p:nvPr>
        </p:nvSpPr>
        <p:spPr/>
        <p:txBody>
          <a:bodyPr/>
          <a:lstStyle>
            <a:lvl1pPr>
              <a:defRPr/>
            </a:lvl1pPr>
          </a:lstStyle>
          <a:p>
            <a:fld id="{25243ED1-D686-4829-9F71-0611B5FE000A}" type="slidenum">
              <a:rPr lang="es-ES"/>
              <a:pPr/>
              <a:t>‹Nº›</a:t>
            </a:fld>
            <a:endParaRPr lang="es-ES"/>
          </a:p>
        </p:txBody>
      </p:sp>
    </p:spTree>
    <p:extLst>
      <p:ext uri="{BB962C8B-B14F-4D97-AF65-F5344CB8AC3E}">
        <p14:creationId xmlns:p14="http://schemas.microsoft.com/office/powerpoint/2010/main" val="21076418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81534" y="333375"/>
            <a:ext cx="2783417" cy="59753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527051" y="333375"/>
            <a:ext cx="8151283" cy="59753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r>
              <a:rPr lang="pt-BR"/>
              <a:t>RFID Chipless</a:t>
            </a:r>
            <a:endParaRPr lang="es-ES"/>
          </a:p>
        </p:txBody>
      </p:sp>
      <p:sp>
        <p:nvSpPr>
          <p:cNvPr id="6" name="5 Marcador de número de diapositiva"/>
          <p:cNvSpPr>
            <a:spLocks noGrp="1"/>
          </p:cNvSpPr>
          <p:nvPr>
            <p:ph type="sldNum" sz="quarter" idx="12"/>
          </p:nvPr>
        </p:nvSpPr>
        <p:spPr/>
        <p:txBody>
          <a:bodyPr/>
          <a:lstStyle>
            <a:lvl1pPr>
              <a:defRPr/>
            </a:lvl1pPr>
          </a:lstStyle>
          <a:p>
            <a:fld id="{231CCC34-08C6-4661-8681-80F63AFFB314}" type="slidenum">
              <a:rPr lang="es-ES"/>
              <a:pPr/>
              <a:t>‹Nº›</a:t>
            </a:fld>
            <a:endParaRPr lang="es-ES"/>
          </a:p>
        </p:txBody>
      </p:sp>
    </p:spTree>
    <p:extLst>
      <p:ext uri="{BB962C8B-B14F-4D97-AF65-F5344CB8AC3E}">
        <p14:creationId xmlns:p14="http://schemas.microsoft.com/office/powerpoint/2010/main" val="2894764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596E6BD-EB03-4A0F-9069-FFF6C369D6DB}"/>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3" name="Marcador de pie de página 2">
            <a:extLst>
              <a:ext uri="{FF2B5EF4-FFF2-40B4-BE49-F238E27FC236}">
                <a16:creationId xmlns:a16="http://schemas.microsoft.com/office/drawing/2014/main" id="{C91458D4-0157-49AE-8263-0D14A971DCB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D0F6E90-112D-40E5-8F35-F31D03734486}"/>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2274701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A1220AC1-B7CD-1509-4B18-C40CD01F5CF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ol 2">
            <a:extLst>
              <a:ext uri="{FF2B5EF4-FFF2-40B4-BE49-F238E27FC236}">
                <a16:creationId xmlns:a16="http://schemas.microsoft.com/office/drawing/2014/main" id="{DBA7457A-D8EE-BCEC-EF97-DD169501EA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Contenidor de data 3">
            <a:extLst>
              <a:ext uri="{FF2B5EF4-FFF2-40B4-BE49-F238E27FC236}">
                <a16:creationId xmlns:a16="http://schemas.microsoft.com/office/drawing/2014/main" id="{6B973584-253C-7AB0-219B-7F28E7B4504C}"/>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5" name="Contenidor de peu de pàgina 4">
            <a:extLst>
              <a:ext uri="{FF2B5EF4-FFF2-40B4-BE49-F238E27FC236}">
                <a16:creationId xmlns:a16="http://schemas.microsoft.com/office/drawing/2014/main" id="{DC1A1985-C003-7A4F-5822-10258C1D7F39}"/>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0BB74DAE-8DAE-EC2F-B71D-73BAE0066E6A}"/>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26953738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17BAB50-30E2-6E84-646C-37F39C3556FB}"/>
              </a:ext>
            </a:extLst>
          </p:cNvPr>
          <p:cNvSpPr>
            <a:spLocks noGrp="1"/>
          </p:cNvSpPr>
          <p:nvPr>
            <p:ph type="title"/>
          </p:nvPr>
        </p:nvSpPr>
        <p:spPr/>
        <p:txBody>
          <a:bodyPr/>
          <a:lstStyle/>
          <a:p>
            <a:r>
              <a:rPr lang="es-ES"/>
              <a:t>Haga clic para modificar el estilo de título del patrón</a:t>
            </a:r>
          </a:p>
        </p:txBody>
      </p:sp>
      <p:sp>
        <p:nvSpPr>
          <p:cNvPr id="3" name="Contenidor de contingut 2">
            <a:extLst>
              <a:ext uri="{FF2B5EF4-FFF2-40B4-BE49-F238E27FC236}">
                <a16:creationId xmlns:a16="http://schemas.microsoft.com/office/drawing/2014/main" id="{3F0BC398-5145-50E0-CF63-1C453B3AB8E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idor de data 3">
            <a:extLst>
              <a:ext uri="{FF2B5EF4-FFF2-40B4-BE49-F238E27FC236}">
                <a16:creationId xmlns:a16="http://schemas.microsoft.com/office/drawing/2014/main" id="{04827A60-C468-F8BC-6F16-25D24E14C690}"/>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5" name="Contenidor de peu de pàgina 4">
            <a:extLst>
              <a:ext uri="{FF2B5EF4-FFF2-40B4-BE49-F238E27FC236}">
                <a16:creationId xmlns:a16="http://schemas.microsoft.com/office/drawing/2014/main" id="{4A241A3E-E834-7B13-722F-86AE84DE52D5}"/>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DD15B71A-58A5-C17A-18E9-5CC27A44C269}"/>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36777694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0C3CE15-D7D8-9AF5-888E-30930C98B0F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Contenidor de text 2">
            <a:extLst>
              <a:ext uri="{FF2B5EF4-FFF2-40B4-BE49-F238E27FC236}">
                <a16:creationId xmlns:a16="http://schemas.microsoft.com/office/drawing/2014/main" id="{B7CB77D5-D65C-1356-8471-CD535AF8F9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Contenidor de data 3">
            <a:extLst>
              <a:ext uri="{FF2B5EF4-FFF2-40B4-BE49-F238E27FC236}">
                <a16:creationId xmlns:a16="http://schemas.microsoft.com/office/drawing/2014/main" id="{C819D9DA-3319-A998-A6C3-C91F5FBB228B}"/>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5" name="Contenidor de peu de pàgina 4">
            <a:extLst>
              <a:ext uri="{FF2B5EF4-FFF2-40B4-BE49-F238E27FC236}">
                <a16:creationId xmlns:a16="http://schemas.microsoft.com/office/drawing/2014/main" id="{EB898B30-0867-0F4C-5756-6B9C394566D2}"/>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13B1E6B4-8CA9-8F70-C899-5C46B225E325}"/>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3751742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1F7DBECD-8FFE-A332-91FC-854B6217D2DD}"/>
              </a:ext>
            </a:extLst>
          </p:cNvPr>
          <p:cNvSpPr>
            <a:spLocks noGrp="1"/>
          </p:cNvSpPr>
          <p:nvPr>
            <p:ph type="title"/>
          </p:nvPr>
        </p:nvSpPr>
        <p:spPr/>
        <p:txBody>
          <a:bodyPr/>
          <a:lstStyle/>
          <a:p>
            <a:r>
              <a:rPr lang="es-ES"/>
              <a:t>Haga clic para modificar el estilo de título del patrón</a:t>
            </a:r>
          </a:p>
        </p:txBody>
      </p:sp>
      <p:sp>
        <p:nvSpPr>
          <p:cNvPr id="3" name="Contenidor de contingut 2">
            <a:extLst>
              <a:ext uri="{FF2B5EF4-FFF2-40B4-BE49-F238E27FC236}">
                <a16:creationId xmlns:a16="http://schemas.microsoft.com/office/drawing/2014/main" id="{DEED27E2-8A16-1480-BF36-B43C7523424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idor de contingut 3">
            <a:extLst>
              <a:ext uri="{FF2B5EF4-FFF2-40B4-BE49-F238E27FC236}">
                <a16:creationId xmlns:a16="http://schemas.microsoft.com/office/drawing/2014/main" id="{B6EDC45F-C992-EE14-9C01-D0F3A216AA7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Contenidor de data 4">
            <a:extLst>
              <a:ext uri="{FF2B5EF4-FFF2-40B4-BE49-F238E27FC236}">
                <a16:creationId xmlns:a16="http://schemas.microsoft.com/office/drawing/2014/main" id="{61CF8E51-C864-75C5-4ADA-E38DA518A227}"/>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6" name="Contenidor de peu de pàgina 5">
            <a:extLst>
              <a:ext uri="{FF2B5EF4-FFF2-40B4-BE49-F238E27FC236}">
                <a16:creationId xmlns:a16="http://schemas.microsoft.com/office/drawing/2014/main" id="{916E841A-50D7-F00A-5505-0C2DB3EB0C4D}"/>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4F879FF3-4508-E72D-AA09-CFF8BFFACD08}"/>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715594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B8ACA23-9459-B23F-02C5-A6F55FFE124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Contenidor de text 2">
            <a:extLst>
              <a:ext uri="{FF2B5EF4-FFF2-40B4-BE49-F238E27FC236}">
                <a16:creationId xmlns:a16="http://schemas.microsoft.com/office/drawing/2014/main" id="{5B47FDB3-2621-DE63-442F-FABEADCAC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idor de contingut 3">
            <a:extLst>
              <a:ext uri="{FF2B5EF4-FFF2-40B4-BE49-F238E27FC236}">
                <a16:creationId xmlns:a16="http://schemas.microsoft.com/office/drawing/2014/main" id="{99B5E15C-3EB3-E0A2-3DDF-3332E4B34B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Contenidor de text 4">
            <a:extLst>
              <a:ext uri="{FF2B5EF4-FFF2-40B4-BE49-F238E27FC236}">
                <a16:creationId xmlns:a16="http://schemas.microsoft.com/office/drawing/2014/main" id="{812C3748-F830-3ACB-B44A-F290BD5A85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idor de contingut 5">
            <a:extLst>
              <a:ext uri="{FF2B5EF4-FFF2-40B4-BE49-F238E27FC236}">
                <a16:creationId xmlns:a16="http://schemas.microsoft.com/office/drawing/2014/main" id="{1D795901-A1C1-391E-0784-FFA11A1C932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Contenidor de data 6">
            <a:extLst>
              <a:ext uri="{FF2B5EF4-FFF2-40B4-BE49-F238E27FC236}">
                <a16:creationId xmlns:a16="http://schemas.microsoft.com/office/drawing/2014/main" id="{C43430EB-FF78-696D-F707-2F7B8791B8B4}"/>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8" name="Contenidor de peu de pàgina 7">
            <a:extLst>
              <a:ext uri="{FF2B5EF4-FFF2-40B4-BE49-F238E27FC236}">
                <a16:creationId xmlns:a16="http://schemas.microsoft.com/office/drawing/2014/main" id="{8DF26878-3F70-4ADF-E165-A037F25013B0}"/>
              </a:ext>
            </a:extLst>
          </p:cNvPr>
          <p:cNvSpPr>
            <a:spLocks noGrp="1"/>
          </p:cNvSpPr>
          <p:nvPr>
            <p:ph type="ftr" sz="quarter" idx="11"/>
          </p:nvPr>
        </p:nvSpPr>
        <p:spPr/>
        <p:txBody>
          <a:bodyPr/>
          <a:lstStyle/>
          <a:p>
            <a:endParaRPr lang="es-ES"/>
          </a:p>
        </p:txBody>
      </p:sp>
      <p:sp>
        <p:nvSpPr>
          <p:cNvPr id="9" name="Contenidor de número de diapositiva 8">
            <a:extLst>
              <a:ext uri="{FF2B5EF4-FFF2-40B4-BE49-F238E27FC236}">
                <a16:creationId xmlns:a16="http://schemas.microsoft.com/office/drawing/2014/main" id="{880668A8-2C0F-E576-1279-C96AF3E67A8B}"/>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26150117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5BF8197D-B55D-81C7-E450-36CD1CB63CE3}"/>
              </a:ext>
            </a:extLst>
          </p:cNvPr>
          <p:cNvSpPr>
            <a:spLocks noGrp="1"/>
          </p:cNvSpPr>
          <p:nvPr>
            <p:ph type="title"/>
          </p:nvPr>
        </p:nvSpPr>
        <p:spPr/>
        <p:txBody>
          <a:bodyPr/>
          <a:lstStyle/>
          <a:p>
            <a:r>
              <a:rPr lang="es-ES"/>
              <a:t>Haga clic para modificar el estilo de título del patrón</a:t>
            </a:r>
          </a:p>
        </p:txBody>
      </p:sp>
      <p:sp>
        <p:nvSpPr>
          <p:cNvPr id="3" name="Contenidor de data 2">
            <a:extLst>
              <a:ext uri="{FF2B5EF4-FFF2-40B4-BE49-F238E27FC236}">
                <a16:creationId xmlns:a16="http://schemas.microsoft.com/office/drawing/2014/main" id="{5E463332-EE4F-BDBA-2B0A-70B6F4D6D726}"/>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4" name="Contenidor de peu de pàgina 3">
            <a:extLst>
              <a:ext uri="{FF2B5EF4-FFF2-40B4-BE49-F238E27FC236}">
                <a16:creationId xmlns:a16="http://schemas.microsoft.com/office/drawing/2014/main" id="{CA59E0E2-6FFD-F14E-1AFC-B1E6C7ABD39D}"/>
              </a:ext>
            </a:extLst>
          </p:cNvPr>
          <p:cNvSpPr>
            <a:spLocks noGrp="1"/>
          </p:cNvSpPr>
          <p:nvPr>
            <p:ph type="ftr" sz="quarter" idx="11"/>
          </p:nvPr>
        </p:nvSpPr>
        <p:spPr/>
        <p:txBody>
          <a:bodyPr/>
          <a:lstStyle/>
          <a:p>
            <a:endParaRPr lang="es-ES"/>
          </a:p>
        </p:txBody>
      </p:sp>
      <p:sp>
        <p:nvSpPr>
          <p:cNvPr id="5" name="Contenidor de número de diapositiva 4">
            <a:extLst>
              <a:ext uri="{FF2B5EF4-FFF2-40B4-BE49-F238E27FC236}">
                <a16:creationId xmlns:a16="http://schemas.microsoft.com/office/drawing/2014/main" id="{274270BE-DCE9-4DBE-53D4-8B0A54A5C774}"/>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1638440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a:extLst>
              <a:ext uri="{FF2B5EF4-FFF2-40B4-BE49-F238E27FC236}">
                <a16:creationId xmlns:a16="http://schemas.microsoft.com/office/drawing/2014/main" id="{83F6008D-7A97-2A70-D377-D269A8A8298D}"/>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3" name="Contenidor de peu de pàgina 2">
            <a:extLst>
              <a:ext uri="{FF2B5EF4-FFF2-40B4-BE49-F238E27FC236}">
                <a16:creationId xmlns:a16="http://schemas.microsoft.com/office/drawing/2014/main" id="{62C802B9-E197-0E1E-4083-4812FF3DEB08}"/>
              </a:ext>
            </a:extLst>
          </p:cNvPr>
          <p:cNvSpPr>
            <a:spLocks noGrp="1"/>
          </p:cNvSpPr>
          <p:nvPr>
            <p:ph type="ftr" sz="quarter" idx="11"/>
          </p:nvPr>
        </p:nvSpPr>
        <p:spPr/>
        <p:txBody>
          <a:bodyPr/>
          <a:lstStyle/>
          <a:p>
            <a:endParaRPr lang="es-ES"/>
          </a:p>
        </p:txBody>
      </p:sp>
      <p:sp>
        <p:nvSpPr>
          <p:cNvPr id="4" name="Contenidor de número de diapositiva 3">
            <a:extLst>
              <a:ext uri="{FF2B5EF4-FFF2-40B4-BE49-F238E27FC236}">
                <a16:creationId xmlns:a16="http://schemas.microsoft.com/office/drawing/2014/main" id="{11900F4D-F544-4BB0-5AA2-D6AF8C18345C}"/>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949432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CF022BCA-C30F-7C54-30B6-5E749CD010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Contenidor de contingut 2">
            <a:extLst>
              <a:ext uri="{FF2B5EF4-FFF2-40B4-BE49-F238E27FC236}">
                <a16:creationId xmlns:a16="http://schemas.microsoft.com/office/drawing/2014/main" id="{68C47F25-F33D-1468-C816-FDA1B487A4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idor de text 3">
            <a:extLst>
              <a:ext uri="{FF2B5EF4-FFF2-40B4-BE49-F238E27FC236}">
                <a16:creationId xmlns:a16="http://schemas.microsoft.com/office/drawing/2014/main" id="{092DB716-D904-AFB9-F543-783536C1B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Contenidor de data 4">
            <a:extLst>
              <a:ext uri="{FF2B5EF4-FFF2-40B4-BE49-F238E27FC236}">
                <a16:creationId xmlns:a16="http://schemas.microsoft.com/office/drawing/2014/main" id="{653DD08D-A292-98FB-C02D-F4896B2FB17E}"/>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6" name="Contenidor de peu de pàgina 5">
            <a:extLst>
              <a:ext uri="{FF2B5EF4-FFF2-40B4-BE49-F238E27FC236}">
                <a16:creationId xmlns:a16="http://schemas.microsoft.com/office/drawing/2014/main" id="{FFE0E53B-4BC6-F473-71D7-815D952E9681}"/>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54C0944B-D1D2-57B8-5722-D2DA74F45052}"/>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34118947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7A89024-666B-CA3B-1EC1-1DBAB90447F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Contenidor d'imatge 2">
            <a:extLst>
              <a:ext uri="{FF2B5EF4-FFF2-40B4-BE49-F238E27FC236}">
                <a16:creationId xmlns:a16="http://schemas.microsoft.com/office/drawing/2014/main" id="{D1879959-CA5A-48F3-D5B6-66C4F1B633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Contenidor de text 3">
            <a:extLst>
              <a:ext uri="{FF2B5EF4-FFF2-40B4-BE49-F238E27FC236}">
                <a16:creationId xmlns:a16="http://schemas.microsoft.com/office/drawing/2014/main" id="{592E6578-7D71-67A8-518C-BADB1C826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Contenidor de data 4">
            <a:extLst>
              <a:ext uri="{FF2B5EF4-FFF2-40B4-BE49-F238E27FC236}">
                <a16:creationId xmlns:a16="http://schemas.microsoft.com/office/drawing/2014/main" id="{F0C66BFD-5479-8EE2-6F2A-4A22734726B9}"/>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6" name="Contenidor de peu de pàgina 5">
            <a:extLst>
              <a:ext uri="{FF2B5EF4-FFF2-40B4-BE49-F238E27FC236}">
                <a16:creationId xmlns:a16="http://schemas.microsoft.com/office/drawing/2014/main" id="{B69070C7-A038-C666-9C1C-3B8A9AAD4DED}"/>
              </a:ext>
            </a:extLst>
          </p:cNvPr>
          <p:cNvSpPr>
            <a:spLocks noGrp="1"/>
          </p:cNvSpPr>
          <p:nvPr>
            <p:ph type="ftr" sz="quarter" idx="11"/>
          </p:nvPr>
        </p:nvSpPr>
        <p:spPr/>
        <p:txBody>
          <a:bodyPr/>
          <a:lstStyle/>
          <a:p>
            <a:endParaRPr lang="es-ES"/>
          </a:p>
        </p:txBody>
      </p:sp>
      <p:sp>
        <p:nvSpPr>
          <p:cNvPr id="7" name="Contenidor de número de diapositiva 6">
            <a:extLst>
              <a:ext uri="{FF2B5EF4-FFF2-40B4-BE49-F238E27FC236}">
                <a16:creationId xmlns:a16="http://schemas.microsoft.com/office/drawing/2014/main" id="{F9392C19-BDA4-6DB7-0FCF-14C43335AB06}"/>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42743269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4FFC38A5-2B7E-C746-5336-3CA40AA849AC}"/>
              </a:ext>
            </a:extLst>
          </p:cNvPr>
          <p:cNvSpPr>
            <a:spLocks noGrp="1"/>
          </p:cNvSpPr>
          <p:nvPr>
            <p:ph type="title"/>
          </p:nvPr>
        </p:nvSpPr>
        <p:spPr/>
        <p:txBody>
          <a:bodyPr/>
          <a:lstStyle/>
          <a:p>
            <a:r>
              <a:rPr lang="es-ES"/>
              <a:t>Haga clic para modificar el estilo de título del patrón</a:t>
            </a:r>
          </a:p>
        </p:txBody>
      </p:sp>
      <p:sp>
        <p:nvSpPr>
          <p:cNvPr id="3" name="Contenidor de text vertical 2">
            <a:extLst>
              <a:ext uri="{FF2B5EF4-FFF2-40B4-BE49-F238E27FC236}">
                <a16:creationId xmlns:a16="http://schemas.microsoft.com/office/drawing/2014/main" id="{3007F845-193E-36A6-1BB5-85F9A371BED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idor de data 3">
            <a:extLst>
              <a:ext uri="{FF2B5EF4-FFF2-40B4-BE49-F238E27FC236}">
                <a16:creationId xmlns:a16="http://schemas.microsoft.com/office/drawing/2014/main" id="{82B52C80-A114-BBC0-1B2E-B56CFA9271DD}"/>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5" name="Contenidor de peu de pàgina 4">
            <a:extLst>
              <a:ext uri="{FF2B5EF4-FFF2-40B4-BE49-F238E27FC236}">
                <a16:creationId xmlns:a16="http://schemas.microsoft.com/office/drawing/2014/main" id="{4725A2C9-7F32-C514-8CDC-31476C1A634F}"/>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7231F930-D69A-16EA-78DB-997C2B6559B2}"/>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4010654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1A3C9-4169-4A0C-B7A8-684A44326E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0D60C53-FAF6-4CC2-8B41-6ED94D940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FBE96F2-3210-4E5B-BEBB-8AFF3EBFB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3D79BE-01C8-44ED-A4F9-2FD14EDB3328}"/>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6" name="Marcador de pie de página 5">
            <a:extLst>
              <a:ext uri="{FF2B5EF4-FFF2-40B4-BE49-F238E27FC236}">
                <a16:creationId xmlns:a16="http://schemas.microsoft.com/office/drawing/2014/main" id="{87DDFDFB-2D00-4722-9150-DADD8F3581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80AD8BC-9F73-475F-8ECE-ED9D569CFCE7}"/>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18252675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a:extLst>
              <a:ext uri="{FF2B5EF4-FFF2-40B4-BE49-F238E27FC236}">
                <a16:creationId xmlns:a16="http://schemas.microsoft.com/office/drawing/2014/main" id="{EB2EA427-F93B-C9D7-1F4F-01432C34004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Contenidor de text vertical 2">
            <a:extLst>
              <a:ext uri="{FF2B5EF4-FFF2-40B4-BE49-F238E27FC236}">
                <a16:creationId xmlns:a16="http://schemas.microsoft.com/office/drawing/2014/main" id="{3E44137F-C33A-85BC-4683-D9C08B02746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idor de data 3">
            <a:extLst>
              <a:ext uri="{FF2B5EF4-FFF2-40B4-BE49-F238E27FC236}">
                <a16:creationId xmlns:a16="http://schemas.microsoft.com/office/drawing/2014/main" id="{F4E73373-AAD5-5DEE-FB87-361E183078D1}"/>
              </a:ext>
            </a:extLst>
          </p:cNvPr>
          <p:cNvSpPr>
            <a:spLocks noGrp="1"/>
          </p:cNvSpPr>
          <p:nvPr>
            <p:ph type="dt" sz="half" idx="10"/>
          </p:nvPr>
        </p:nvSpPr>
        <p:spPr/>
        <p:txBody>
          <a:bodyPr/>
          <a:lstStyle/>
          <a:p>
            <a:fld id="{5785E6A1-FA06-4E7D-932B-D3940DC0CADD}" type="datetimeFigureOut">
              <a:rPr lang="es-ES" smtClean="0"/>
              <a:t>26/11/2024</a:t>
            </a:fld>
            <a:endParaRPr lang="es-ES"/>
          </a:p>
        </p:txBody>
      </p:sp>
      <p:sp>
        <p:nvSpPr>
          <p:cNvPr id="5" name="Contenidor de peu de pàgina 4">
            <a:extLst>
              <a:ext uri="{FF2B5EF4-FFF2-40B4-BE49-F238E27FC236}">
                <a16:creationId xmlns:a16="http://schemas.microsoft.com/office/drawing/2014/main" id="{E3F76408-0E98-CD97-266C-768A868F700A}"/>
              </a:ext>
            </a:extLst>
          </p:cNvPr>
          <p:cNvSpPr>
            <a:spLocks noGrp="1"/>
          </p:cNvSpPr>
          <p:nvPr>
            <p:ph type="ftr" sz="quarter" idx="11"/>
          </p:nvPr>
        </p:nvSpPr>
        <p:spPr/>
        <p:txBody>
          <a:bodyPr/>
          <a:lstStyle/>
          <a:p>
            <a:endParaRPr lang="es-ES"/>
          </a:p>
        </p:txBody>
      </p:sp>
      <p:sp>
        <p:nvSpPr>
          <p:cNvPr id="6" name="Contenidor de número de diapositiva 5">
            <a:extLst>
              <a:ext uri="{FF2B5EF4-FFF2-40B4-BE49-F238E27FC236}">
                <a16:creationId xmlns:a16="http://schemas.microsoft.com/office/drawing/2014/main" id="{695A32AB-A1A9-6504-0440-8C0E8BC891B2}"/>
              </a:ext>
            </a:extLst>
          </p:cNvPr>
          <p:cNvSpPr>
            <a:spLocks noGrp="1"/>
          </p:cNvSpPr>
          <p:nvPr>
            <p:ph type="sldNum" sz="quarter" idx="12"/>
          </p:nvPr>
        </p:nvSpPr>
        <p:spPr/>
        <p:txBody>
          <a:bodyPr/>
          <a:lstStyle/>
          <a:p>
            <a:fld id="{3A313E78-D6D3-41AD-9C78-525AA002CF64}" type="slidenum">
              <a:rPr lang="es-ES" smtClean="0"/>
              <a:t>‹Nº›</a:t>
            </a:fld>
            <a:endParaRPr lang="es-ES"/>
          </a:p>
        </p:txBody>
      </p:sp>
    </p:spTree>
    <p:extLst>
      <p:ext uri="{BB962C8B-B14F-4D97-AF65-F5344CB8AC3E}">
        <p14:creationId xmlns:p14="http://schemas.microsoft.com/office/powerpoint/2010/main" val="342615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FEB123-3214-41FA-9C88-F42A325F44F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ADA2CB6-3108-42D5-B683-CD701CABB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5E53D73-E930-41C3-B65C-932843D5CC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A4FE00D-AE54-4E61-A1FF-814B38227971}"/>
              </a:ext>
            </a:extLst>
          </p:cNvPr>
          <p:cNvSpPr>
            <a:spLocks noGrp="1"/>
          </p:cNvSpPr>
          <p:nvPr>
            <p:ph type="dt" sz="half" idx="10"/>
          </p:nvPr>
        </p:nvSpPr>
        <p:spPr/>
        <p:txBody>
          <a:bodyPr/>
          <a:lstStyle/>
          <a:p>
            <a:fld id="{CE27A0C2-F543-4CD2-BAC8-0A91ED25B6AB}" type="datetimeFigureOut">
              <a:rPr lang="es-ES" smtClean="0"/>
              <a:t>26/11/2024</a:t>
            </a:fld>
            <a:endParaRPr lang="es-ES"/>
          </a:p>
        </p:txBody>
      </p:sp>
      <p:sp>
        <p:nvSpPr>
          <p:cNvPr id="6" name="Marcador de pie de página 5">
            <a:extLst>
              <a:ext uri="{FF2B5EF4-FFF2-40B4-BE49-F238E27FC236}">
                <a16:creationId xmlns:a16="http://schemas.microsoft.com/office/drawing/2014/main" id="{D4626F6F-686B-4688-9797-FD855C6A87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71C007F-D14E-4881-B99C-84338B8CEB7D}"/>
              </a:ext>
            </a:extLst>
          </p:cNvPr>
          <p:cNvSpPr>
            <a:spLocks noGrp="1"/>
          </p:cNvSpPr>
          <p:nvPr>
            <p:ph type="sldNum" sz="quarter" idx="12"/>
          </p:nvPr>
        </p:nvSpPr>
        <p:spPr/>
        <p:txBody>
          <a:bodyPr/>
          <a:lstStyle/>
          <a:p>
            <a:fld id="{A68661CB-F66F-432E-B56F-A9B32FB173D8}" type="slidenum">
              <a:rPr lang="es-ES" smtClean="0"/>
              <a:t>‹Nº›</a:t>
            </a:fld>
            <a:endParaRPr lang="es-ES"/>
          </a:p>
        </p:txBody>
      </p:sp>
    </p:spTree>
    <p:extLst>
      <p:ext uri="{BB962C8B-B14F-4D97-AF65-F5344CB8AC3E}">
        <p14:creationId xmlns:p14="http://schemas.microsoft.com/office/powerpoint/2010/main" val="386877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14E0A5A-B046-4035-A59C-C8BFC30098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2A2C86C-CFBA-4557-9AF3-6193529A59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0EDE64-585E-4F48-A64E-EBFB6AEC5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C560E5A6-40AF-429E-A232-A731DC44C7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61CB32E-3B12-4F87-9EA8-9149E14A0B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661CB-F66F-432E-B56F-A9B32FB173D8}" type="slidenum">
              <a:rPr lang="es-ES" smtClean="0"/>
              <a:t>‹Nº›</a:t>
            </a:fld>
            <a:endParaRPr lang="es-ES"/>
          </a:p>
        </p:txBody>
      </p:sp>
    </p:spTree>
    <p:extLst>
      <p:ext uri="{BB962C8B-B14F-4D97-AF65-F5344CB8AC3E}">
        <p14:creationId xmlns:p14="http://schemas.microsoft.com/office/powerpoint/2010/main" val="2884894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defTabSz="914377" fontAlgn="base">
              <a:spcBef>
                <a:spcPct val="0"/>
              </a:spcBef>
              <a:spcAft>
                <a:spcPct val="0"/>
              </a:spcAft>
              <a:defRPr/>
            </a:pPr>
            <a:fld id="{19602AB3-829E-4F78-9853-8D4724F5047B}" type="datetimeFigureOut">
              <a:rPr lang="es-ES" altLang="es-ES" smtClean="0">
                <a:ea typeface="ＭＳ Ｐゴシック" panose="020B0600070205080204" pitchFamily="34" charset="-128"/>
              </a:rPr>
              <a:pPr defTabSz="914377" fontAlgn="base">
                <a:spcBef>
                  <a:spcPct val="0"/>
                </a:spcBef>
                <a:spcAft>
                  <a:spcPct val="0"/>
                </a:spcAft>
                <a:defRPr/>
              </a:pPr>
              <a:t>26/11/2024</a:t>
            </a:fld>
            <a:endParaRPr lang="es-ES" altLang="es-ES">
              <a:ea typeface="ＭＳ Ｐゴシック" panose="020B0600070205080204" pitchFamily="34" charset="-128"/>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377">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914377" fontAlgn="base">
              <a:spcBef>
                <a:spcPct val="0"/>
              </a:spcBef>
              <a:spcAft>
                <a:spcPct val="0"/>
              </a:spcAft>
              <a:defRPr/>
            </a:pPr>
            <a:fld id="{6211B95B-2E53-4B5D-9CAA-863928EEC262}" type="slidenum">
              <a:rPr lang="es-ES" altLang="es-ES" smtClean="0">
                <a:ea typeface="ＭＳ Ｐゴシック" panose="020B0600070205080204" pitchFamily="34" charset="-128"/>
              </a:rPr>
              <a:pPr defTabSz="914377" fontAlgn="base">
                <a:spcBef>
                  <a:spcPct val="0"/>
                </a:spcBef>
                <a:spcAft>
                  <a:spcPct val="0"/>
                </a:spcAft>
                <a:defRPr/>
              </a:pPr>
              <a:t>‹Nº›</a:t>
            </a:fld>
            <a:endParaRPr lang="es-ES" altLang="es-ES">
              <a:ea typeface="ＭＳ Ｐゴシック" panose="020B0600070205080204" pitchFamily="34" charset="-128"/>
            </a:endParaRPr>
          </a:p>
        </p:txBody>
      </p:sp>
    </p:spTree>
    <p:extLst>
      <p:ext uri="{BB962C8B-B14F-4D97-AF65-F5344CB8AC3E}">
        <p14:creationId xmlns:p14="http://schemas.microsoft.com/office/powerpoint/2010/main" val="3827031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defRPr>
      </a:lvl6pPr>
      <a:lvl7pPr marL="914377" algn="ctr" rtl="0" fontAlgn="base">
        <a:spcBef>
          <a:spcPct val="0"/>
        </a:spcBef>
        <a:spcAft>
          <a:spcPct val="0"/>
        </a:spcAft>
        <a:defRPr sz="4400">
          <a:solidFill>
            <a:schemeClr val="tx1"/>
          </a:solidFill>
          <a:latin typeface="Calibri" charset="0"/>
          <a:ea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14E0A5A-B046-4035-A59C-C8BFC30098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2A2C86C-CFBA-4557-9AF3-6193529A59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0EDE64-585E-4F48-A64E-EBFB6AEC589F}"/>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CE27A0C2-F543-4CD2-BAC8-0A91ED25B6AB}" type="datetimeFigureOut">
              <a:rPr lang="es-ES" smtClean="0"/>
              <a:t>26/11/2024</a:t>
            </a:fld>
            <a:endParaRPr lang="es-ES"/>
          </a:p>
        </p:txBody>
      </p:sp>
      <p:sp>
        <p:nvSpPr>
          <p:cNvPr id="5" name="Marcador de pie de página 4">
            <a:extLst>
              <a:ext uri="{FF2B5EF4-FFF2-40B4-BE49-F238E27FC236}">
                <a16:creationId xmlns:a16="http://schemas.microsoft.com/office/drawing/2014/main" id="{C560E5A6-40AF-429E-A232-A731DC44C71F}"/>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61CB32E-3B12-4F87-9EA8-9149E14A0B03}"/>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A68661CB-F66F-432E-B56F-A9B32FB173D8}" type="slidenum">
              <a:rPr lang="es-ES" smtClean="0"/>
              <a:t>‹Nº›</a:t>
            </a:fld>
            <a:endParaRPr lang="es-ES"/>
          </a:p>
        </p:txBody>
      </p:sp>
    </p:spTree>
    <p:extLst>
      <p:ext uri="{BB962C8B-B14F-4D97-AF65-F5344CB8AC3E}">
        <p14:creationId xmlns:p14="http://schemas.microsoft.com/office/powerpoint/2010/main" val="3047911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s-E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609600" y="6356353"/>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latin typeface="Calibri" pitchFamily="34" charset="0"/>
              </a:defRPr>
            </a:lvl1pPr>
          </a:lstStyle>
          <a:p>
            <a:pPr defTabSz="685783" fontAlgn="base">
              <a:spcBef>
                <a:spcPct val="0"/>
              </a:spcBef>
              <a:spcAft>
                <a:spcPct val="0"/>
              </a:spcAft>
              <a:defRPr/>
            </a:pPr>
            <a:fld id="{19602AB3-829E-4F78-9853-8D4724F5047B}" type="datetimeFigureOut">
              <a:rPr lang="es-ES" altLang="es-ES" smtClean="0">
                <a:ea typeface="ＭＳ Ｐゴシック" panose="020B0600070205080204" pitchFamily="34" charset="-128"/>
              </a:rPr>
              <a:pPr defTabSz="685783" fontAlgn="base">
                <a:spcBef>
                  <a:spcPct val="0"/>
                </a:spcBef>
                <a:spcAft>
                  <a:spcPct val="0"/>
                </a:spcAft>
                <a:defRPr/>
              </a:pPr>
              <a:t>26/11/2024</a:t>
            </a:fld>
            <a:endParaRPr lang="es-ES" altLang="es-ES">
              <a:ea typeface="ＭＳ Ｐゴシック" panose="020B0600070205080204" pitchFamily="34" charset="-128"/>
            </a:endParaRPr>
          </a:p>
        </p:txBody>
      </p:sp>
      <p:sp>
        <p:nvSpPr>
          <p:cNvPr id="5" name="4 Marcador de pie de página"/>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ea typeface="+mn-ea"/>
                <a:cs typeface="+mn-cs"/>
              </a:defRPr>
            </a:lvl1pPr>
          </a:lstStyle>
          <a:p>
            <a:pPr defTabSz="685783">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defTabSz="685783" fontAlgn="base">
              <a:spcBef>
                <a:spcPct val="0"/>
              </a:spcBef>
              <a:spcAft>
                <a:spcPct val="0"/>
              </a:spcAft>
              <a:defRPr/>
            </a:pPr>
            <a:fld id="{6211B95B-2E53-4B5D-9CAA-863928EEC262}" type="slidenum">
              <a:rPr lang="es-ES" altLang="es-ES" smtClean="0">
                <a:ea typeface="ＭＳ Ｐゴシック" panose="020B0600070205080204" pitchFamily="34" charset="-128"/>
              </a:rPr>
              <a:pPr defTabSz="685783" fontAlgn="base">
                <a:spcBef>
                  <a:spcPct val="0"/>
                </a:spcBef>
                <a:spcAft>
                  <a:spcPct val="0"/>
                </a:spcAft>
                <a:defRPr/>
              </a:pPr>
              <a:t>‹Nº›</a:t>
            </a:fld>
            <a:endParaRPr lang="es-ES" altLang="es-ES">
              <a:ea typeface="ＭＳ Ｐゴシック" panose="020B0600070205080204" pitchFamily="34" charset="-128"/>
            </a:endParaRPr>
          </a:p>
        </p:txBody>
      </p:sp>
    </p:spTree>
    <p:extLst>
      <p:ext uri="{BB962C8B-B14F-4D97-AF65-F5344CB8AC3E}">
        <p14:creationId xmlns:p14="http://schemas.microsoft.com/office/powerpoint/2010/main" val="141647302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33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3300">
          <a:solidFill>
            <a:schemeClr val="tx1"/>
          </a:solidFill>
          <a:latin typeface="Calibri" charset="0"/>
          <a:ea typeface="ＭＳ Ｐゴシック" charset="0"/>
          <a:cs typeface="ＭＳ Ｐゴシック" charset="0"/>
        </a:defRPr>
      </a:lvl5pPr>
      <a:lvl6pPr marL="342892" algn="ctr" rtl="0" fontAlgn="base">
        <a:spcBef>
          <a:spcPct val="0"/>
        </a:spcBef>
        <a:spcAft>
          <a:spcPct val="0"/>
        </a:spcAft>
        <a:defRPr sz="3300">
          <a:solidFill>
            <a:schemeClr val="tx1"/>
          </a:solidFill>
          <a:latin typeface="Calibri" charset="0"/>
          <a:ea typeface="ＭＳ Ｐゴシック" charset="0"/>
        </a:defRPr>
      </a:lvl6pPr>
      <a:lvl7pPr marL="685783" algn="ctr" rtl="0" fontAlgn="base">
        <a:spcBef>
          <a:spcPct val="0"/>
        </a:spcBef>
        <a:spcAft>
          <a:spcPct val="0"/>
        </a:spcAft>
        <a:defRPr sz="3300">
          <a:solidFill>
            <a:schemeClr val="tx1"/>
          </a:solidFill>
          <a:latin typeface="Calibri" charset="0"/>
          <a:ea typeface="ＭＳ Ｐゴシック" charset="0"/>
        </a:defRPr>
      </a:lvl7pPr>
      <a:lvl8pPr marL="1028675" algn="ctr" rtl="0" fontAlgn="base">
        <a:spcBef>
          <a:spcPct val="0"/>
        </a:spcBef>
        <a:spcAft>
          <a:spcPct val="0"/>
        </a:spcAft>
        <a:defRPr sz="3300">
          <a:solidFill>
            <a:schemeClr val="tx1"/>
          </a:solidFill>
          <a:latin typeface="Calibri" charset="0"/>
          <a:ea typeface="ＭＳ Ｐゴシック" charset="0"/>
        </a:defRPr>
      </a:lvl8pPr>
      <a:lvl9pPr marL="1371566" algn="ctr" rtl="0" fontAlgn="base">
        <a:spcBef>
          <a:spcPct val="0"/>
        </a:spcBef>
        <a:spcAft>
          <a:spcPct val="0"/>
        </a:spcAft>
        <a:defRPr sz="3300">
          <a:solidFill>
            <a:schemeClr val="tx1"/>
          </a:solidFill>
          <a:latin typeface="Calibri" charset="0"/>
          <a:ea typeface="ＭＳ Ｐゴシック" charset="0"/>
        </a:defRPr>
      </a:lvl9pPr>
    </p:titleStyle>
    <p:bodyStyle>
      <a:lvl1pPr marL="257168" indent="-25716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0"/>
        </a:defRPr>
      </a:lvl1pPr>
      <a:lvl2pPr marL="557199" indent="-214308"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ＭＳ Ｐゴシック" charset="0"/>
          <a:cs typeface="+mn-cs"/>
        </a:defRPr>
      </a:lvl2pPr>
      <a:lvl3pPr marL="857228" indent="-171446"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charset="0"/>
          <a:cs typeface="+mn-cs"/>
        </a:defRPr>
      </a:lvl3pPr>
      <a:lvl4pPr marL="1200120"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4pPr>
      <a:lvl5pPr marL="1543012" indent="-171446"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ＭＳ Ｐゴシック" charset="0"/>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FB3D68F-C711-CB71-F5CF-62AEC04C73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2412BE0-E1E9-69BB-A57C-937251E60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044C677-1D22-43B5-B630-752DAD4E69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99274F-DE4E-464E-9084-C621F2B64D34}" type="datetimeFigureOut">
              <a:rPr lang="es-ES" smtClean="0"/>
              <a:t>26/11/2024</a:t>
            </a:fld>
            <a:endParaRPr lang="es-ES"/>
          </a:p>
        </p:txBody>
      </p:sp>
      <p:sp>
        <p:nvSpPr>
          <p:cNvPr id="5" name="Marcador de pie de página 4">
            <a:extLst>
              <a:ext uri="{FF2B5EF4-FFF2-40B4-BE49-F238E27FC236}">
                <a16:creationId xmlns:a16="http://schemas.microsoft.com/office/drawing/2014/main" id="{4FD57CCF-BED9-40F1-521C-33F8780662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91219DA-09FE-829F-B8A8-4EBC2985D3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A52467F-8113-4188-9C2D-D2835F883013}" type="slidenum">
              <a:rPr lang="es-ES" smtClean="0"/>
              <a:t>‹Nº›</a:t>
            </a:fld>
            <a:endParaRPr lang="es-ES"/>
          </a:p>
        </p:txBody>
      </p:sp>
    </p:spTree>
    <p:extLst>
      <p:ext uri="{BB962C8B-B14F-4D97-AF65-F5344CB8AC3E}">
        <p14:creationId xmlns:p14="http://schemas.microsoft.com/office/powerpoint/2010/main" val="266012509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527051" y="333376"/>
            <a:ext cx="11137900" cy="6842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s-ES"/>
              <a:t>Haga clic para cambiar el estilo de título</a:t>
            </a:r>
          </a:p>
        </p:txBody>
      </p:sp>
      <p:sp>
        <p:nvSpPr>
          <p:cNvPr id="119811" name="Rectangle 3"/>
          <p:cNvSpPr>
            <a:spLocks noGrp="1" noChangeArrowheads="1"/>
          </p:cNvSpPr>
          <p:nvPr>
            <p:ph type="body" idx="1"/>
          </p:nvPr>
        </p:nvSpPr>
        <p:spPr bwMode="auto">
          <a:xfrm>
            <a:off x="527051" y="1196975"/>
            <a:ext cx="11137900" cy="5111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19812" name="AutoShape 4"/>
          <p:cNvSpPr>
            <a:spLocks noChangeArrowheads="1"/>
          </p:cNvSpPr>
          <p:nvPr/>
        </p:nvSpPr>
        <p:spPr bwMode="auto">
          <a:xfrm>
            <a:off x="719667" y="105251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rgbClr val="00B0F0"/>
          </a:solidFill>
          <a:ln w="9525">
            <a:solidFill>
              <a:srgbClr val="00B0F0"/>
            </a:solidFill>
            <a:round/>
            <a:headEnd/>
            <a:tailEnd/>
          </a:ln>
        </p:spPr>
        <p:txBody>
          <a:bodyPr/>
          <a:lstStyle/>
          <a:p>
            <a:endParaRPr lang="es-ES" sz="2400">
              <a:solidFill>
                <a:schemeClr val="tx1"/>
              </a:solidFill>
              <a:latin typeface="Times New Roman" pitchFamily="18" charset="0"/>
            </a:endParaRPr>
          </a:p>
        </p:txBody>
      </p:sp>
      <p:sp>
        <p:nvSpPr>
          <p:cNvPr id="119813" name="Line 5"/>
          <p:cNvSpPr>
            <a:spLocks noChangeShapeType="1"/>
          </p:cNvSpPr>
          <p:nvPr/>
        </p:nvSpPr>
        <p:spPr bwMode="auto">
          <a:xfrm flipV="1">
            <a:off x="814917" y="6237288"/>
            <a:ext cx="10566400" cy="0"/>
          </a:xfrm>
          <a:prstGeom prst="line">
            <a:avLst/>
          </a:prstGeom>
          <a:noFill/>
          <a:ln w="3175">
            <a:solidFill>
              <a:srgbClr val="00B0F0"/>
            </a:solidFill>
            <a:round/>
            <a:headEnd/>
            <a:tailEnd/>
          </a:ln>
          <a:effectLst/>
        </p:spPr>
        <p:txBody>
          <a:bodyPr/>
          <a:lstStyle/>
          <a:p>
            <a:endParaRPr lang="es-ES" sz="1800"/>
          </a:p>
        </p:txBody>
      </p:sp>
      <p:sp>
        <p:nvSpPr>
          <p:cNvPr id="119814" name="Rectangle 6"/>
          <p:cNvSpPr>
            <a:spLocks noGrp="1" noChangeArrowheads="1"/>
          </p:cNvSpPr>
          <p:nvPr>
            <p:ph type="dt" sz="half" idx="2"/>
          </p:nvPr>
        </p:nvSpPr>
        <p:spPr bwMode="auto">
          <a:xfrm>
            <a:off x="814917" y="6453188"/>
            <a:ext cx="26416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latin typeface="Verdana" pitchFamily="34" charset="0"/>
              </a:defRPr>
            </a:lvl1pPr>
          </a:lstStyle>
          <a:p>
            <a:endParaRPr lang="es-ES"/>
          </a:p>
        </p:txBody>
      </p:sp>
      <p:sp>
        <p:nvSpPr>
          <p:cNvPr id="119815" name="Rectangle 7"/>
          <p:cNvSpPr>
            <a:spLocks noGrp="1" noChangeArrowheads="1"/>
          </p:cNvSpPr>
          <p:nvPr>
            <p:ph type="ftr" sz="quarter" idx="3"/>
          </p:nvPr>
        </p:nvSpPr>
        <p:spPr bwMode="auto">
          <a:xfrm>
            <a:off x="4165600" y="6453189"/>
            <a:ext cx="38608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tx1"/>
                </a:solidFill>
                <a:latin typeface="Verdana" pitchFamily="34" charset="0"/>
              </a:defRPr>
            </a:lvl1pPr>
          </a:lstStyle>
          <a:p>
            <a:r>
              <a:rPr lang="pt-BR"/>
              <a:t>RFID Chipless</a:t>
            </a:r>
            <a:endParaRPr lang="es-ES"/>
          </a:p>
        </p:txBody>
      </p:sp>
      <p:sp>
        <p:nvSpPr>
          <p:cNvPr id="119816" name="Rectangle 8"/>
          <p:cNvSpPr>
            <a:spLocks noGrp="1" noChangeArrowheads="1"/>
          </p:cNvSpPr>
          <p:nvPr>
            <p:ph type="sldNum" sz="quarter" idx="4"/>
          </p:nvPr>
        </p:nvSpPr>
        <p:spPr bwMode="auto">
          <a:xfrm>
            <a:off x="8737600" y="6453189"/>
            <a:ext cx="26416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latin typeface="Verdana" pitchFamily="34" charset="0"/>
              </a:defRPr>
            </a:lvl1pPr>
          </a:lstStyle>
          <a:p>
            <a:fld id="{C9C6C420-1C68-4239-A2AB-3ACB227956B4}" type="slidenum">
              <a:rPr lang="es-ES"/>
              <a:pPr/>
              <a:t>‹Nº›</a:t>
            </a:fld>
            <a:endParaRPr lang="es-ES"/>
          </a:p>
        </p:txBody>
      </p:sp>
      <p:sp>
        <p:nvSpPr>
          <p:cNvPr id="11" name="10 Forma en L"/>
          <p:cNvSpPr/>
          <p:nvPr/>
        </p:nvSpPr>
        <p:spPr bwMode="auto">
          <a:xfrm>
            <a:off x="0" y="3124200"/>
            <a:ext cx="609600" cy="3403600"/>
          </a:xfrm>
          <a:prstGeom prst="corner">
            <a:avLst>
              <a:gd name="adj1" fmla="val 36047"/>
              <a:gd name="adj2" fmla="val 31944"/>
            </a:avLst>
          </a:prstGeom>
          <a:solidFill>
            <a:srgbClr val="00B0F0"/>
          </a:solidFill>
          <a:ln w="9525" cap="flat" cmpd="sng" algn="ctr">
            <a:noFill/>
            <a:prstDash val="solid"/>
            <a:round/>
            <a:headEnd type="none" w="med" len="med"/>
            <a:tailEnd type="none" w="med" len="med"/>
          </a:ln>
          <a:effectLst>
            <a:outerShdw blurRad="101600" dist="152400" dir="600000" sx="109000" sy="109000" algn="l" rotWithShape="0">
              <a:prstClr val="black">
                <a:alpha val="33000"/>
              </a:prstClr>
            </a:outerShdw>
          </a:effectLst>
        </p:spPr>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1200" b="0" i="0" u="none" strike="noStrike" cap="none" normalizeH="0" baseline="0">
              <a:ln>
                <a:noFill/>
              </a:ln>
              <a:solidFill>
                <a:schemeClr val="tx2"/>
              </a:solidFill>
              <a:effectLst/>
              <a:latin typeface="Tahoma" pitchFamily="34" charset="0"/>
              <a:cs typeface="Arial" charset="0"/>
            </a:endParaRPr>
          </a:p>
        </p:txBody>
      </p:sp>
      <p:pic>
        <p:nvPicPr>
          <p:cNvPr id="12" name="Imagen 11">
            <a:extLst>
              <a:ext uri="{FF2B5EF4-FFF2-40B4-BE49-F238E27FC236}">
                <a16:creationId xmlns:a16="http://schemas.microsoft.com/office/drawing/2014/main" id="{CB020A90-963D-4317-96A0-95F418324C75}"/>
              </a:ext>
            </a:extLst>
          </p:cNvPr>
          <p:cNvPicPr>
            <a:picLocks noChangeAspect="1"/>
          </p:cNvPicPr>
          <p:nvPr userDrawn="1"/>
        </p:nvPicPr>
        <p:blipFill>
          <a:blip r:embed="rId14"/>
          <a:stretch>
            <a:fillRect/>
          </a:stretch>
        </p:blipFill>
        <p:spPr>
          <a:xfrm>
            <a:off x="10529857" y="207168"/>
            <a:ext cx="1314764" cy="684214"/>
          </a:xfrm>
          <a:prstGeom prst="rect">
            <a:avLst/>
          </a:prstGeom>
        </p:spPr>
      </p:pic>
    </p:spTree>
    <p:extLst>
      <p:ext uri="{BB962C8B-B14F-4D97-AF65-F5344CB8AC3E}">
        <p14:creationId xmlns:p14="http://schemas.microsoft.com/office/powerpoint/2010/main" val="346576005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hf sldNum="0" hdr="0" dt="0"/>
  <p:txStyles>
    <p:titleStyle>
      <a:lvl1pPr algn="l" rtl="0" eaLnBrk="1" fontAlgn="base" hangingPunct="1">
        <a:spcBef>
          <a:spcPct val="0"/>
        </a:spcBef>
        <a:spcAft>
          <a:spcPct val="0"/>
        </a:spcAft>
        <a:defRPr sz="2800" b="1">
          <a:solidFill>
            <a:schemeClr val="hlink"/>
          </a:solidFill>
          <a:latin typeface="+mj-lt"/>
          <a:ea typeface="+mj-ea"/>
          <a:cs typeface="+mj-cs"/>
        </a:defRPr>
      </a:lvl1pPr>
      <a:lvl2pPr algn="l" rtl="0" eaLnBrk="1" fontAlgn="base" hangingPunct="1">
        <a:spcBef>
          <a:spcPct val="0"/>
        </a:spcBef>
        <a:spcAft>
          <a:spcPct val="0"/>
        </a:spcAft>
        <a:defRPr sz="2800" b="1">
          <a:solidFill>
            <a:schemeClr val="hlink"/>
          </a:solidFill>
          <a:latin typeface="Arial" charset="0"/>
        </a:defRPr>
      </a:lvl2pPr>
      <a:lvl3pPr algn="l" rtl="0" eaLnBrk="1" fontAlgn="base" hangingPunct="1">
        <a:spcBef>
          <a:spcPct val="0"/>
        </a:spcBef>
        <a:spcAft>
          <a:spcPct val="0"/>
        </a:spcAft>
        <a:defRPr sz="2800" b="1">
          <a:solidFill>
            <a:schemeClr val="hlink"/>
          </a:solidFill>
          <a:latin typeface="Arial" charset="0"/>
        </a:defRPr>
      </a:lvl3pPr>
      <a:lvl4pPr algn="l" rtl="0" eaLnBrk="1" fontAlgn="base" hangingPunct="1">
        <a:spcBef>
          <a:spcPct val="0"/>
        </a:spcBef>
        <a:spcAft>
          <a:spcPct val="0"/>
        </a:spcAft>
        <a:defRPr sz="2800" b="1">
          <a:solidFill>
            <a:schemeClr val="hlink"/>
          </a:solidFill>
          <a:latin typeface="Arial" charset="0"/>
        </a:defRPr>
      </a:lvl4pPr>
      <a:lvl5pPr algn="l" rtl="0" eaLnBrk="1" fontAlgn="base" hangingPunct="1">
        <a:spcBef>
          <a:spcPct val="0"/>
        </a:spcBef>
        <a:spcAft>
          <a:spcPct val="0"/>
        </a:spcAft>
        <a:defRPr sz="2800" b="1">
          <a:solidFill>
            <a:schemeClr val="hlink"/>
          </a:solidFill>
          <a:latin typeface="Arial" charset="0"/>
        </a:defRPr>
      </a:lvl5pPr>
      <a:lvl6pPr marL="457200" algn="l" rtl="0" eaLnBrk="1" fontAlgn="base" hangingPunct="1">
        <a:spcBef>
          <a:spcPct val="0"/>
        </a:spcBef>
        <a:spcAft>
          <a:spcPct val="0"/>
        </a:spcAft>
        <a:defRPr sz="2800" b="1">
          <a:solidFill>
            <a:schemeClr val="hlink"/>
          </a:solidFill>
          <a:latin typeface="Arial" charset="0"/>
        </a:defRPr>
      </a:lvl6pPr>
      <a:lvl7pPr marL="914400" algn="l" rtl="0" eaLnBrk="1" fontAlgn="base" hangingPunct="1">
        <a:spcBef>
          <a:spcPct val="0"/>
        </a:spcBef>
        <a:spcAft>
          <a:spcPct val="0"/>
        </a:spcAft>
        <a:defRPr sz="2800" b="1">
          <a:solidFill>
            <a:schemeClr val="hlink"/>
          </a:solidFill>
          <a:latin typeface="Arial" charset="0"/>
        </a:defRPr>
      </a:lvl7pPr>
      <a:lvl8pPr marL="1371600" algn="l" rtl="0" eaLnBrk="1" fontAlgn="base" hangingPunct="1">
        <a:spcBef>
          <a:spcPct val="0"/>
        </a:spcBef>
        <a:spcAft>
          <a:spcPct val="0"/>
        </a:spcAft>
        <a:defRPr sz="2800" b="1">
          <a:solidFill>
            <a:schemeClr val="hlink"/>
          </a:solidFill>
          <a:latin typeface="Arial" charset="0"/>
        </a:defRPr>
      </a:lvl8pPr>
      <a:lvl9pPr marL="1828800" algn="l" rtl="0" eaLnBrk="1" fontAlgn="base" hangingPunct="1">
        <a:spcBef>
          <a:spcPct val="0"/>
        </a:spcBef>
        <a:spcAft>
          <a:spcPct val="0"/>
        </a:spcAft>
        <a:defRPr sz="2800" b="1">
          <a:solidFill>
            <a:schemeClr val="hlink"/>
          </a:solidFill>
          <a:latin typeface="Arial" charset="0"/>
        </a:defRPr>
      </a:lvl9pPr>
    </p:titleStyle>
    <p:bodyStyle>
      <a:lvl1pPr marL="469900" indent="-469900" algn="l" rtl="0" eaLnBrk="1" fontAlgn="base" hangingPunct="1">
        <a:spcBef>
          <a:spcPct val="20000"/>
        </a:spcBef>
        <a:spcAft>
          <a:spcPct val="0"/>
        </a:spcAft>
        <a:buClr>
          <a:schemeClr val="accent2"/>
        </a:buClr>
        <a:buFont typeface="Wingdings" pitchFamily="2" charset="2"/>
        <a:buChar char="o"/>
        <a:defRPr sz="1600">
          <a:solidFill>
            <a:schemeClr val="folHlink"/>
          </a:solidFill>
          <a:latin typeface="+mn-lt"/>
          <a:ea typeface="+mn-ea"/>
          <a:cs typeface="+mn-cs"/>
        </a:defRPr>
      </a:lvl1pPr>
      <a:lvl2pPr marL="908050" indent="-436563" algn="l" rtl="0" eaLnBrk="1" fontAlgn="base" hangingPunct="1">
        <a:spcBef>
          <a:spcPct val="20000"/>
        </a:spcBef>
        <a:spcAft>
          <a:spcPct val="0"/>
        </a:spcAft>
        <a:buClr>
          <a:schemeClr val="accent2"/>
        </a:buClr>
        <a:buFont typeface="Wingdings" pitchFamily="2" charset="2"/>
        <a:buChar char="n"/>
        <a:defRPr sz="1500">
          <a:solidFill>
            <a:schemeClr val="folHlink"/>
          </a:solidFill>
          <a:latin typeface="+mn-lt"/>
        </a:defRPr>
      </a:lvl2pPr>
      <a:lvl3pPr marL="1304925" indent="-395288" algn="l" rtl="0" eaLnBrk="1" fontAlgn="base" hangingPunct="1">
        <a:spcBef>
          <a:spcPct val="20000"/>
        </a:spcBef>
        <a:spcAft>
          <a:spcPct val="0"/>
        </a:spcAft>
        <a:buClr>
          <a:schemeClr val="accent2"/>
        </a:buClr>
        <a:buFont typeface="Wingdings" pitchFamily="2" charset="2"/>
        <a:buChar char="o"/>
        <a:defRPr sz="1400">
          <a:solidFill>
            <a:schemeClr val="folHlink"/>
          </a:solidFill>
          <a:latin typeface="+mn-lt"/>
        </a:defRPr>
      </a:lvl3pPr>
      <a:lvl4pPr marL="1693863" indent="-387350" algn="l" rtl="0" eaLnBrk="1" fontAlgn="base" hangingPunct="1">
        <a:spcBef>
          <a:spcPct val="20000"/>
        </a:spcBef>
        <a:spcAft>
          <a:spcPct val="0"/>
        </a:spcAft>
        <a:buClr>
          <a:schemeClr val="accent2"/>
        </a:buClr>
        <a:buFont typeface="Wingdings" pitchFamily="2" charset="2"/>
        <a:buChar char="n"/>
        <a:defRPr sz="1200">
          <a:solidFill>
            <a:schemeClr val="folHlink"/>
          </a:solidFill>
          <a:latin typeface="+mn-lt"/>
        </a:defRPr>
      </a:lvl4pPr>
      <a:lvl5pPr marL="2093913" indent="-398463" algn="l" rtl="0" eaLnBrk="1" fontAlgn="base" hangingPunct="1">
        <a:spcBef>
          <a:spcPct val="25000"/>
        </a:spcBef>
        <a:spcAft>
          <a:spcPct val="0"/>
        </a:spcAft>
        <a:buClr>
          <a:schemeClr val="accent2"/>
        </a:buClr>
        <a:buFont typeface="Wingdings" pitchFamily="2" charset="2"/>
        <a:buChar char="§"/>
        <a:defRPr sz="1200">
          <a:solidFill>
            <a:schemeClr val="folHlink"/>
          </a:solidFill>
          <a:latin typeface="+mn-lt"/>
        </a:defRPr>
      </a:lvl5pPr>
      <a:lvl6pPr marL="2551113" indent="-398463" algn="l" rtl="0" eaLnBrk="1" fontAlgn="base" hangingPunct="1">
        <a:spcBef>
          <a:spcPct val="25000"/>
        </a:spcBef>
        <a:spcAft>
          <a:spcPct val="0"/>
        </a:spcAft>
        <a:buClr>
          <a:schemeClr val="accent2"/>
        </a:buClr>
        <a:buFont typeface="Wingdings" pitchFamily="2" charset="2"/>
        <a:buChar char="§"/>
        <a:defRPr sz="1200">
          <a:solidFill>
            <a:schemeClr val="folHlink"/>
          </a:solidFill>
          <a:latin typeface="+mn-lt"/>
        </a:defRPr>
      </a:lvl6pPr>
      <a:lvl7pPr marL="3008313" indent="-398463" algn="l" rtl="0" eaLnBrk="1" fontAlgn="base" hangingPunct="1">
        <a:spcBef>
          <a:spcPct val="25000"/>
        </a:spcBef>
        <a:spcAft>
          <a:spcPct val="0"/>
        </a:spcAft>
        <a:buClr>
          <a:schemeClr val="accent2"/>
        </a:buClr>
        <a:buFont typeface="Wingdings" pitchFamily="2" charset="2"/>
        <a:buChar char="§"/>
        <a:defRPr sz="1200">
          <a:solidFill>
            <a:schemeClr val="folHlink"/>
          </a:solidFill>
          <a:latin typeface="+mn-lt"/>
        </a:defRPr>
      </a:lvl7pPr>
      <a:lvl8pPr marL="3465513" indent="-398463" algn="l" rtl="0" eaLnBrk="1" fontAlgn="base" hangingPunct="1">
        <a:spcBef>
          <a:spcPct val="25000"/>
        </a:spcBef>
        <a:spcAft>
          <a:spcPct val="0"/>
        </a:spcAft>
        <a:buClr>
          <a:schemeClr val="accent2"/>
        </a:buClr>
        <a:buFont typeface="Wingdings" pitchFamily="2" charset="2"/>
        <a:buChar char="§"/>
        <a:defRPr sz="1200">
          <a:solidFill>
            <a:schemeClr val="folHlink"/>
          </a:solidFill>
          <a:latin typeface="+mn-lt"/>
        </a:defRPr>
      </a:lvl8pPr>
      <a:lvl9pPr marL="3922713" indent="-398463" algn="l" rtl="0" eaLnBrk="1" fontAlgn="base" hangingPunct="1">
        <a:spcBef>
          <a:spcPct val="25000"/>
        </a:spcBef>
        <a:spcAft>
          <a:spcPct val="0"/>
        </a:spcAft>
        <a:buClr>
          <a:schemeClr val="accent2"/>
        </a:buClr>
        <a:buFont typeface="Wingdings" pitchFamily="2" charset="2"/>
        <a:buChar char="§"/>
        <a:defRPr sz="1200">
          <a:solidFill>
            <a:schemeClr val="folHlink"/>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títol 1">
            <a:extLst>
              <a:ext uri="{FF2B5EF4-FFF2-40B4-BE49-F238E27FC236}">
                <a16:creationId xmlns:a16="http://schemas.microsoft.com/office/drawing/2014/main" id="{558D12CD-71E4-E841-D50B-B658E0E18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a-ES"/>
              <a:t>Feu clic aquí per editar l'estil</a:t>
            </a:r>
            <a:endParaRPr lang="es-ES"/>
          </a:p>
        </p:txBody>
      </p:sp>
      <p:sp>
        <p:nvSpPr>
          <p:cNvPr id="3" name="Contenidor de text 2">
            <a:extLst>
              <a:ext uri="{FF2B5EF4-FFF2-40B4-BE49-F238E27FC236}">
                <a16:creationId xmlns:a16="http://schemas.microsoft.com/office/drawing/2014/main" id="{3455C77B-CAD0-1A34-A123-A9F00C846C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s-ES"/>
          </a:p>
        </p:txBody>
      </p:sp>
      <p:sp>
        <p:nvSpPr>
          <p:cNvPr id="4" name="Contenidor de data 3">
            <a:extLst>
              <a:ext uri="{FF2B5EF4-FFF2-40B4-BE49-F238E27FC236}">
                <a16:creationId xmlns:a16="http://schemas.microsoft.com/office/drawing/2014/main" id="{9CDFF5F3-9B02-7490-ECC5-85194363F2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E6A1-FA06-4E7D-932B-D3940DC0CADD}" type="datetimeFigureOut">
              <a:rPr lang="es-ES" smtClean="0"/>
              <a:t>26/11/2024</a:t>
            </a:fld>
            <a:endParaRPr lang="es-ES"/>
          </a:p>
        </p:txBody>
      </p:sp>
      <p:sp>
        <p:nvSpPr>
          <p:cNvPr id="5" name="Contenidor de peu de pàgina 4">
            <a:extLst>
              <a:ext uri="{FF2B5EF4-FFF2-40B4-BE49-F238E27FC236}">
                <a16:creationId xmlns:a16="http://schemas.microsoft.com/office/drawing/2014/main" id="{3A4FD31E-B84F-0FA1-89E5-20207B4AD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Contenidor de número de diapositiva 5">
            <a:extLst>
              <a:ext uri="{FF2B5EF4-FFF2-40B4-BE49-F238E27FC236}">
                <a16:creationId xmlns:a16="http://schemas.microsoft.com/office/drawing/2014/main" id="{F65F0CB7-6A92-4703-DF95-497EC23FC9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313E78-D6D3-41AD-9C78-525AA002CF64}" type="slidenum">
              <a:rPr lang="es-ES" smtClean="0"/>
              <a:t>‹Nº›</a:t>
            </a:fld>
            <a:endParaRPr lang="es-ES"/>
          </a:p>
        </p:txBody>
      </p:sp>
    </p:spTree>
    <p:extLst>
      <p:ext uri="{BB962C8B-B14F-4D97-AF65-F5344CB8AC3E}">
        <p14:creationId xmlns:p14="http://schemas.microsoft.com/office/powerpoint/2010/main" val="171776361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36.jpeg"/><Relationship Id="rId12" Type="http://schemas.openxmlformats.org/officeDocument/2006/relationships/image" Target="../media/image41.png"/><Relationship Id="rId17" Type="http://schemas.openxmlformats.org/officeDocument/2006/relationships/image" Target="../media/image46.emf"/><Relationship Id="rId2" Type="http://schemas.openxmlformats.org/officeDocument/2006/relationships/notesSlide" Target="../notesSlides/notesSlide8.xml"/><Relationship Id="rId16" Type="http://schemas.openxmlformats.org/officeDocument/2006/relationships/image" Target="../media/image45.emf"/><Relationship Id="rId20"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5" Type="http://schemas.openxmlformats.org/officeDocument/2006/relationships/image" Target="../media/image44.emf"/><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emf"/></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80.png"/><Relationship Id="rId39" Type="http://schemas.openxmlformats.org/officeDocument/2006/relationships/image" Target="../media/image93.png"/><Relationship Id="rId21" Type="http://schemas.openxmlformats.org/officeDocument/2006/relationships/image" Target="../media/image75.png"/><Relationship Id="rId34" Type="http://schemas.openxmlformats.org/officeDocument/2006/relationships/image" Target="../media/image88.jpeg"/><Relationship Id="rId42" Type="http://schemas.openxmlformats.org/officeDocument/2006/relationships/image" Target="../media/image96.png"/><Relationship Id="rId47" Type="http://schemas.openxmlformats.org/officeDocument/2006/relationships/image" Target="../media/image101.jpeg"/><Relationship Id="rId50" Type="http://schemas.openxmlformats.org/officeDocument/2006/relationships/image" Target="../media/image104.png"/><Relationship Id="rId55" Type="http://schemas.openxmlformats.org/officeDocument/2006/relationships/image" Target="../media/image109.jpeg"/><Relationship Id="rId7" Type="http://schemas.openxmlformats.org/officeDocument/2006/relationships/image" Target="../media/image61.jpeg"/><Relationship Id="rId2" Type="http://schemas.openxmlformats.org/officeDocument/2006/relationships/notesSlide" Target="../notesSlides/notesSlide11.xml"/><Relationship Id="rId16" Type="http://schemas.openxmlformats.org/officeDocument/2006/relationships/image" Target="../media/image70.png"/><Relationship Id="rId29" Type="http://schemas.openxmlformats.org/officeDocument/2006/relationships/image" Target="../media/image83.jpeg"/><Relationship Id="rId11" Type="http://schemas.openxmlformats.org/officeDocument/2006/relationships/image" Target="../media/image65.png"/><Relationship Id="rId24" Type="http://schemas.openxmlformats.org/officeDocument/2006/relationships/image" Target="../media/image78.jpeg"/><Relationship Id="rId32" Type="http://schemas.openxmlformats.org/officeDocument/2006/relationships/image" Target="../media/image86.png"/><Relationship Id="rId37" Type="http://schemas.openxmlformats.org/officeDocument/2006/relationships/image" Target="../media/image91.jpeg"/><Relationship Id="rId40" Type="http://schemas.openxmlformats.org/officeDocument/2006/relationships/image" Target="../media/image94.jpeg"/><Relationship Id="rId45" Type="http://schemas.openxmlformats.org/officeDocument/2006/relationships/image" Target="../media/image99.jpeg"/><Relationship Id="rId53" Type="http://schemas.openxmlformats.org/officeDocument/2006/relationships/image" Target="../media/image107.png"/><Relationship Id="rId58" Type="http://schemas.openxmlformats.org/officeDocument/2006/relationships/image" Target="../media/image112.png"/><Relationship Id="rId5" Type="http://schemas.openxmlformats.org/officeDocument/2006/relationships/image" Target="../media/image59.jpeg"/><Relationship Id="rId19" Type="http://schemas.openxmlformats.org/officeDocument/2006/relationships/image" Target="../media/image73.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jpeg"/><Relationship Id="rId22" Type="http://schemas.openxmlformats.org/officeDocument/2006/relationships/image" Target="../media/image76.png"/><Relationship Id="rId27" Type="http://schemas.openxmlformats.org/officeDocument/2006/relationships/image" Target="../media/image81.png"/><Relationship Id="rId30" Type="http://schemas.openxmlformats.org/officeDocument/2006/relationships/image" Target="../media/image84.png"/><Relationship Id="rId35" Type="http://schemas.openxmlformats.org/officeDocument/2006/relationships/image" Target="../media/image89.png"/><Relationship Id="rId43" Type="http://schemas.openxmlformats.org/officeDocument/2006/relationships/image" Target="../media/image97.png"/><Relationship Id="rId48" Type="http://schemas.openxmlformats.org/officeDocument/2006/relationships/image" Target="../media/image102.png"/><Relationship Id="rId56" Type="http://schemas.openxmlformats.org/officeDocument/2006/relationships/image" Target="../media/image110.png"/><Relationship Id="rId8" Type="http://schemas.openxmlformats.org/officeDocument/2006/relationships/image" Target="../media/image62.png"/><Relationship Id="rId51" Type="http://schemas.openxmlformats.org/officeDocument/2006/relationships/image" Target="../media/image105.png"/><Relationship Id="rId3" Type="http://schemas.openxmlformats.org/officeDocument/2006/relationships/image" Target="../media/image57.png"/><Relationship Id="rId12" Type="http://schemas.openxmlformats.org/officeDocument/2006/relationships/image" Target="../media/image66.jpeg"/><Relationship Id="rId17" Type="http://schemas.openxmlformats.org/officeDocument/2006/relationships/image" Target="../media/image71.png"/><Relationship Id="rId25" Type="http://schemas.openxmlformats.org/officeDocument/2006/relationships/image" Target="../media/image79.jpeg"/><Relationship Id="rId33" Type="http://schemas.openxmlformats.org/officeDocument/2006/relationships/image" Target="../media/image87.png"/><Relationship Id="rId38" Type="http://schemas.openxmlformats.org/officeDocument/2006/relationships/image" Target="../media/image92.png"/><Relationship Id="rId46" Type="http://schemas.openxmlformats.org/officeDocument/2006/relationships/image" Target="../media/image100.png"/><Relationship Id="rId59" Type="http://schemas.openxmlformats.org/officeDocument/2006/relationships/image" Target="../media/image113.png"/><Relationship Id="rId20" Type="http://schemas.openxmlformats.org/officeDocument/2006/relationships/image" Target="../media/image74.png"/><Relationship Id="rId41" Type="http://schemas.openxmlformats.org/officeDocument/2006/relationships/image" Target="../media/image95.png"/><Relationship Id="rId54" Type="http://schemas.openxmlformats.org/officeDocument/2006/relationships/image" Target="../media/image108.png"/><Relationship Id="rId1" Type="http://schemas.openxmlformats.org/officeDocument/2006/relationships/slideLayout" Target="../slideLayouts/slideLayout24.xml"/><Relationship Id="rId6" Type="http://schemas.openxmlformats.org/officeDocument/2006/relationships/image" Target="../media/image60.pn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2.jpeg"/><Relationship Id="rId36" Type="http://schemas.openxmlformats.org/officeDocument/2006/relationships/image" Target="../media/image90.png"/><Relationship Id="rId49" Type="http://schemas.openxmlformats.org/officeDocument/2006/relationships/image" Target="../media/image103.png"/><Relationship Id="rId57" Type="http://schemas.openxmlformats.org/officeDocument/2006/relationships/image" Target="../media/image111.png"/><Relationship Id="rId10" Type="http://schemas.openxmlformats.org/officeDocument/2006/relationships/image" Target="../media/image64.png"/><Relationship Id="rId31" Type="http://schemas.openxmlformats.org/officeDocument/2006/relationships/image" Target="../media/image85.png"/><Relationship Id="rId44" Type="http://schemas.openxmlformats.org/officeDocument/2006/relationships/image" Target="../media/image98.jpeg"/><Relationship Id="rId52" Type="http://schemas.openxmlformats.org/officeDocument/2006/relationships/image" Target="../media/image106.jpeg"/><Relationship Id="rId60" Type="http://schemas.openxmlformats.org/officeDocument/2006/relationships/image" Target="../media/image114.png"/></Relationships>
</file>

<file path=ppt/slides/_rels/slide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https://pixabay.com/en/rocket-launch-rocket-take-off-nasa-6772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s>
</file>

<file path=ppt/slides/_rels/slide1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8.png"/><Relationship Id="rId7"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19.svg"/><Relationship Id="rId9"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3.t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2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5.png"/><Relationship Id="rId4" Type="http://schemas.openxmlformats.org/officeDocument/2006/relationships/image" Target="../media/image133.tif"/></Relationships>
</file>

<file path=ppt/slides/_rels/slide2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emf"/><Relationship Id="rId7"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24.xml.rels><?xml version="1.0" encoding="UTF-8" standalone="yes"?>
<Relationships xmlns="http://schemas.openxmlformats.org/package/2006/relationships"><Relationship Id="rId3" Type="http://schemas.openxmlformats.org/officeDocument/2006/relationships/image" Target="../media/image146.jpg"/><Relationship Id="rId7" Type="http://schemas.openxmlformats.org/officeDocument/2006/relationships/image" Target="../media/image1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jpg"/><Relationship Id="rId4" Type="http://schemas.openxmlformats.org/officeDocument/2006/relationships/image" Target="../media/image147.jpg"/></Relationships>
</file>

<file path=ppt/slides/_rels/slide25.xml.rels><?xml version="1.0" encoding="UTF-8" standalone="yes"?>
<Relationships xmlns="http://schemas.openxmlformats.org/package/2006/relationships"><Relationship Id="rId8" Type="http://schemas.openxmlformats.org/officeDocument/2006/relationships/image" Target="../media/image153.jpg"/><Relationship Id="rId3" Type="http://schemas.openxmlformats.org/officeDocument/2006/relationships/slide" Target="slide26.xml"/><Relationship Id="rId7" Type="http://schemas.openxmlformats.org/officeDocument/2006/relationships/image" Target="../media/image152.jpeg"/><Relationship Id="rId12" Type="http://schemas.openxmlformats.org/officeDocument/2006/relationships/image" Target="../media/image15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156.jpe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jpeg"/></Relationships>
</file>

<file path=ppt/slides/_rels/slide26.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0.png"/><Relationship Id="rId4" Type="http://schemas.openxmlformats.org/officeDocument/2006/relationships/image" Target="../media/image149.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8" Type="http://schemas.openxmlformats.org/officeDocument/2006/relationships/hyperlink" Target="https://www.pngall.com/euro-symbol-png/" TargetMode="External"/><Relationship Id="rId13" Type="http://schemas.openxmlformats.org/officeDocument/2006/relationships/image" Target="../media/image165.jpeg"/><Relationship Id="rId3" Type="http://schemas.openxmlformats.org/officeDocument/2006/relationships/image" Target="../media/image159.jpeg"/><Relationship Id="rId7" Type="http://schemas.openxmlformats.org/officeDocument/2006/relationships/image" Target="../media/image162.png"/><Relationship Id="rId12" Type="http://schemas.openxmlformats.org/officeDocument/2006/relationships/hyperlink" Target="https://www.pngall.com/asia-png/download/53606" TargetMode="External"/><Relationship Id="rId17" Type="http://schemas.openxmlformats.org/officeDocument/2006/relationships/hyperlink" Target="https://pixabay.com/es/illustrations/reciclaje-personajes-residuos-1341372/" TargetMode="External"/><Relationship Id="rId2" Type="http://schemas.openxmlformats.org/officeDocument/2006/relationships/notesSlide" Target="../notesSlides/notesSlide25.xml"/><Relationship Id="rId16" Type="http://schemas.openxmlformats.org/officeDocument/2006/relationships/image" Target="../media/image167.png"/><Relationship Id="rId1" Type="http://schemas.openxmlformats.org/officeDocument/2006/relationships/slideLayout" Target="../slideLayouts/slideLayout1.xml"/><Relationship Id="rId6" Type="http://schemas.openxmlformats.org/officeDocument/2006/relationships/hyperlink" Target="https://www.pngall.com/knowledge-png/" TargetMode="External"/><Relationship Id="rId11" Type="http://schemas.openxmlformats.org/officeDocument/2006/relationships/image" Target="../media/image164.png"/><Relationship Id="rId5" Type="http://schemas.openxmlformats.org/officeDocument/2006/relationships/image" Target="../media/image161.png"/><Relationship Id="rId15" Type="http://schemas.openxmlformats.org/officeDocument/2006/relationships/image" Target="../media/image166.jpeg"/><Relationship Id="rId10" Type="http://schemas.openxmlformats.org/officeDocument/2006/relationships/hyperlink" Target="https://primerasnoticias.com/2016/07/proyecto-the-traveling-jovenes-desempleados-malaga-forman-artes-graficas/serigrafia/" TargetMode="External"/><Relationship Id="rId4" Type="http://schemas.openxmlformats.org/officeDocument/2006/relationships/image" Target="../media/image160.jpeg"/><Relationship Id="rId9" Type="http://schemas.openxmlformats.org/officeDocument/2006/relationships/image" Target="../media/image163.jpeg"/><Relationship Id="rId14" Type="http://schemas.openxmlformats.org/officeDocument/2006/relationships/hyperlink" Target="https://www.ingenieriaquimicareviews.com/2020/10/fabricacion-jabon-proceso-industrial.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68.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9.png"/><Relationship Id="rId7" Type="http://schemas.openxmlformats.org/officeDocument/2006/relationships/hyperlink" Target="http://blogs.tecnalia.com/inspiring-blog/2017/09/12/vehiculo-conectado-automatizado-modelo-cambio-nuestra-sociedad/"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72.jpeg"/><Relationship Id="rId5" Type="http://schemas.openxmlformats.org/officeDocument/2006/relationships/image" Target="../media/image171.png"/><Relationship Id="rId4" Type="http://schemas.openxmlformats.org/officeDocument/2006/relationships/image" Target="../media/image170.png"/></Relationships>
</file>

<file path=ppt/slides/_rels/slide3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hyperlink" Target="https://leec.commons.gc.cuny.edu/2019/04/15/food-packaging/" TargetMode="External"/><Relationship Id="rId4" Type="http://schemas.openxmlformats.org/officeDocument/2006/relationships/image" Target="../media/image175.jpeg"/></Relationships>
</file>

<file path=ppt/slides/_rels/slide32.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6.jpeg"/><Relationship Id="rId7" Type="http://schemas.openxmlformats.org/officeDocument/2006/relationships/image" Target="../media/image17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77.jpeg"/><Relationship Id="rId9" Type="http://schemas.openxmlformats.org/officeDocument/2006/relationships/image" Target="../media/image180.png"/></Relationships>
</file>

<file path=ppt/slides/_rels/slide33.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74.png"/><Relationship Id="rId7" Type="http://schemas.openxmlformats.org/officeDocument/2006/relationships/image" Target="../media/image18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83.jpeg"/><Relationship Id="rId5" Type="http://schemas.openxmlformats.org/officeDocument/2006/relationships/image" Target="../media/image182.png"/><Relationship Id="rId4" Type="http://schemas.openxmlformats.org/officeDocument/2006/relationships/image" Target="../media/image181.jpeg"/></Relationships>
</file>

<file path=ppt/slides/_rels/slide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86.jp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88.jpeg"/><Relationship Id="rId4" Type="http://schemas.openxmlformats.org/officeDocument/2006/relationships/image" Target="../media/image187.emf"/></Relationships>
</file>

<file path=ppt/slides/_rels/slide3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89.png"/></Relationships>
</file>

<file path=ppt/slides/_rels/slide3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91.png"/></Relationships>
</file>

<file path=ppt/slides/_rels/slide38.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chart" Target="../charts/chart1.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image" Target="../media/image188.jpe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image" Target="../media/image187.emf"/><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oleObject" Target="../embeddings/oleObject2.bin"/><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notesSlide" Target="../notesSlides/notesSlide34.xml"/><Relationship Id="rId8" Type="http://schemas.openxmlformats.org/officeDocument/2006/relationships/tags" Target="../tags/tag9.xml"/></Relationships>
</file>

<file path=ppt/slides/_rels/slide39.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2.png"/><Relationship Id="rId7" Type="http://schemas.openxmlformats.org/officeDocument/2006/relationships/image" Target="../media/image195.jpe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194.jpeg"/><Relationship Id="rId5" Type="http://schemas.openxmlformats.org/officeDocument/2006/relationships/image" Target="../media/image193.jpeg"/><Relationship Id="rId10" Type="http://schemas.openxmlformats.org/officeDocument/2006/relationships/image" Target="../media/image198.png"/><Relationship Id="rId4" Type="http://schemas.microsoft.com/office/2007/relationships/hdphoto" Target="../media/hdphoto3.wdp"/><Relationship Id="rId9" Type="http://schemas.openxmlformats.org/officeDocument/2006/relationships/image" Target="../media/image19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functionalprint.com/" TargetMode="External"/><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0.png"/><Relationship Id="rId5" Type="http://schemas.openxmlformats.org/officeDocument/2006/relationships/hyperlink" Target="mailto:sbarasoain@functionalprint.com" TargetMode="External"/><Relationship Id="rId10" Type="http://schemas.openxmlformats.org/officeDocument/2006/relationships/image" Target="../media/image7.jpeg"/><Relationship Id="rId4" Type="http://schemas.openxmlformats.org/officeDocument/2006/relationships/hyperlink" Target="http://www.3neo.org/" TargetMode="External"/><Relationship Id="rId9" Type="http://schemas.openxmlformats.org/officeDocument/2006/relationships/image" Target="../media/image19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20.jpeg"/><Relationship Id="rId4" Type="http://schemas.openxmlformats.org/officeDocument/2006/relationships/image" Target="../media/image12.jpeg"/><Relationship Id="rId9" Type="http://schemas.openxmlformats.org/officeDocument/2006/relationships/image" Target="../media/image19.jp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6.jpeg"/><Relationship Id="rId5" Type="http://schemas.openxmlformats.org/officeDocument/2006/relationships/image" Target="../media/image22.png"/><Relationship Id="rId10" Type="http://schemas.openxmlformats.org/officeDocument/2006/relationships/image" Target="../media/image25.jpeg"/><Relationship Id="rId4" Type="http://schemas.microsoft.com/office/2007/relationships/hdphoto" Target="../media/hdphoto1.wdp"/><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uadroTexto 28">
            <a:extLst>
              <a:ext uri="{FF2B5EF4-FFF2-40B4-BE49-F238E27FC236}">
                <a16:creationId xmlns:a16="http://schemas.microsoft.com/office/drawing/2014/main" id="{5D77B081-A78B-249D-6E10-769AD37865AA}"/>
              </a:ext>
            </a:extLst>
          </p:cNvPr>
          <p:cNvSpPr txBox="1"/>
          <p:nvPr/>
        </p:nvSpPr>
        <p:spPr>
          <a:xfrm>
            <a:off x="2862262" y="1861234"/>
            <a:ext cx="64674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D3B6F"/>
                </a:solidFill>
                <a:effectLst/>
                <a:uLnTx/>
                <a:uFillTx/>
                <a:latin typeface="Biome" panose="020B0503030204020804" pitchFamily="34" charset="0"/>
                <a:ea typeface="+mn-ea"/>
                <a:cs typeface="Biome" panose="020B0503030204020804" pitchFamily="34" charset="0"/>
              </a:rPr>
              <a:t>Functional Print Cluster: diez años de transformación e innovación junto a la industria gráfica y de impresión</a:t>
            </a:r>
          </a:p>
        </p:txBody>
      </p:sp>
      <p:pic>
        <p:nvPicPr>
          <p:cNvPr id="2" name="Imagen 1" descr="Imagen que contiene Diagrama&#10;&#10;Descripción generada automáticamente">
            <a:extLst>
              <a:ext uri="{FF2B5EF4-FFF2-40B4-BE49-F238E27FC236}">
                <a16:creationId xmlns:a16="http://schemas.microsoft.com/office/drawing/2014/main" id="{E056E747-9FD3-0281-B76B-8148ACA0D746}"/>
              </a:ext>
            </a:extLst>
          </p:cNvPr>
          <p:cNvPicPr>
            <a:picLocks noChangeAspect="1"/>
          </p:cNvPicPr>
          <p:nvPr/>
        </p:nvPicPr>
        <p:blipFill rotWithShape="1">
          <a:blip r:embed="rId2">
            <a:extLst>
              <a:ext uri="{28A0092B-C50C-407E-A947-70E740481C1C}">
                <a14:useLocalDpi xmlns:a14="http://schemas.microsoft.com/office/drawing/2010/main" val="0"/>
              </a:ext>
            </a:extLst>
          </a:blip>
          <a:srcRect b="22286"/>
          <a:stretch/>
        </p:blipFill>
        <p:spPr>
          <a:xfrm>
            <a:off x="4671575" y="3602702"/>
            <a:ext cx="1039396" cy="1036805"/>
          </a:xfrm>
          <a:prstGeom prst="rect">
            <a:avLst/>
          </a:prstGeom>
        </p:spPr>
      </p:pic>
      <p:cxnSp>
        <p:nvCxnSpPr>
          <p:cNvPr id="15" name="Conector recto 14">
            <a:extLst>
              <a:ext uri="{FF2B5EF4-FFF2-40B4-BE49-F238E27FC236}">
                <a16:creationId xmlns:a16="http://schemas.microsoft.com/office/drawing/2014/main" id="{2D78E9A5-799B-FF22-8728-8700A887F183}"/>
              </a:ext>
            </a:extLst>
          </p:cNvPr>
          <p:cNvCxnSpPr/>
          <p:nvPr/>
        </p:nvCxnSpPr>
        <p:spPr>
          <a:xfrm>
            <a:off x="6121052" y="3667476"/>
            <a:ext cx="0" cy="907256"/>
          </a:xfrm>
          <a:prstGeom prst="line">
            <a:avLst/>
          </a:prstGeom>
          <a:ln w="12700"/>
        </p:spPr>
        <p:style>
          <a:lnRef idx="2">
            <a:schemeClr val="dk1"/>
          </a:lnRef>
          <a:fillRef idx="0">
            <a:schemeClr val="dk1"/>
          </a:fillRef>
          <a:effectRef idx="1">
            <a:schemeClr val="dk1"/>
          </a:effectRef>
          <a:fontRef idx="minor">
            <a:schemeClr val="tx1"/>
          </a:fontRef>
        </p:style>
      </p:cxnSp>
      <p:pic>
        <p:nvPicPr>
          <p:cNvPr id="3" name="Imagen 2" descr="Texto&#10;&#10;Descripción generada automáticamente con confianza media">
            <a:extLst>
              <a:ext uri="{FF2B5EF4-FFF2-40B4-BE49-F238E27FC236}">
                <a16:creationId xmlns:a16="http://schemas.microsoft.com/office/drawing/2014/main" id="{1941D9E2-9193-9129-6A9D-F3075C9ECB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135" y="3918096"/>
            <a:ext cx="1111007" cy="406018"/>
          </a:xfrm>
          <a:prstGeom prst="rect">
            <a:avLst/>
          </a:prstGeom>
        </p:spPr>
      </p:pic>
    </p:spTree>
    <p:extLst>
      <p:ext uri="{BB962C8B-B14F-4D97-AF65-F5344CB8AC3E}">
        <p14:creationId xmlns:p14="http://schemas.microsoft.com/office/powerpoint/2010/main" val="2661030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6255EBF9-92EE-5AED-92EB-14D0ECFE3478}"/>
              </a:ext>
            </a:extLst>
          </p:cNvPr>
          <p:cNvPicPr>
            <a:picLocks noChangeAspect="1"/>
          </p:cNvPicPr>
          <p:nvPr/>
        </p:nvPicPr>
        <p:blipFill>
          <a:blip r:embed="rId3"/>
          <a:stretch>
            <a:fillRect/>
          </a:stretch>
        </p:blipFill>
        <p:spPr>
          <a:xfrm>
            <a:off x="4330417" y="-143034"/>
            <a:ext cx="5068391" cy="2857433"/>
          </a:xfrm>
          <a:prstGeom prst="rect">
            <a:avLst/>
          </a:prstGeom>
        </p:spPr>
      </p:pic>
      <p:pic>
        <p:nvPicPr>
          <p:cNvPr id="1026" name="Picture 2">
            <a:extLst>
              <a:ext uri="{FF2B5EF4-FFF2-40B4-BE49-F238E27FC236}">
                <a16:creationId xmlns:a16="http://schemas.microsoft.com/office/drawing/2014/main" id="{CADEBB2E-5175-2736-1459-7EA001D33FBD}"/>
              </a:ext>
            </a:extLst>
          </p:cNvPr>
          <p:cNvPicPr>
            <a:picLocks noChangeAspect="1" noChangeArrowheads="1"/>
          </p:cNvPicPr>
          <p:nvPr/>
        </p:nvPicPr>
        <p:blipFill rotWithShape="1">
          <a:blip r:embed="rId4">
            <a:alphaModFix amt="18000"/>
            <a:extLst>
              <a:ext uri="{28A0092B-C50C-407E-A947-70E740481C1C}">
                <a14:useLocalDpi xmlns:a14="http://schemas.microsoft.com/office/drawing/2010/main" val="0"/>
              </a:ext>
            </a:extLst>
          </a:blip>
          <a:srcRect t="8582" b="12007"/>
          <a:stretch/>
        </p:blipFill>
        <p:spPr bwMode="auto">
          <a:xfrm>
            <a:off x="10758911" y="6049581"/>
            <a:ext cx="1437188" cy="808418"/>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0CEC1488-EEF4-5BD6-5EE5-3B2E210887C6}"/>
              </a:ext>
            </a:extLst>
          </p:cNvPr>
          <p:cNvSpPr txBox="1"/>
          <p:nvPr/>
        </p:nvSpPr>
        <p:spPr>
          <a:xfrm>
            <a:off x="-247782" y="1336870"/>
            <a:ext cx="5832648" cy="707886"/>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80ADCD"/>
                </a:solidFill>
                <a:effectLst/>
                <a:uLnTx/>
                <a:uFillTx/>
                <a:latin typeface="Calibri" panose="020F0502020204030204"/>
                <a:ea typeface="+mn-ea"/>
                <a:cs typeface="+mn-cs"/>
              </a:rPr>
              <a:t>Impresión funcional
</a:t>
            </a:r>
          </a:p>
        </p:txBody>
      </p:sp>
      <p:sp>
        <p:nvSpPr>
          <p:cNvPr id="8" name="CuadroTexto 7">
            <a:extLst>
              <a:ext uri="{FF2B5EF4-FFF2-40B4-BE49-F238E27FC236}">
                <a16:creationId xmlns:a16="http://schemas.microsoft.com/office/drawing/2014/main" id="{CF347DF2-3BD2-BC80-CAC7-ED9B046B57B6}"/>
              </a:ext>
            </a:extLst>
          </p:cNvPr>
          <p:cNvSpPr txBox="1"/>
          <p:nvPr/>
        </p:nvSpPr>
        <p:spPr>
          <a:xfrm>
            <a:off x="7171574" y="1360025"/>
            <a:ext cx="3088974" cy="40011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80ADCD"/>
                </a:solidFill>
                <a:effectLst/>
                <a:uLnTx/>
                <a:uFillTx/>
                <a:latin typeface="Calibri"/>
                <a:ea typeface="+mn-ea"/>
                <a:cs typeface="+mn-cs"/>
              </a:rPr>
              <a:t>IME, Recubrimientos, 3D</a:t>
            </a:r>
          </a:p>
        </p:txBody>
      </p:sp>
      <p:sp>
        <p:nvSpPr>
          <p:cNvPr id="9" name="Abrir llave 8">
            <a:extLst>
              <a:ext uri="{FF2B5EF4-FFF2-40B4-BE49-F238E27FC236}">
                <a16:creationId xmlns:a16="http://schemas.microsoft.com/office/drawing/2014/main" id="{0939A9F4-9842-59A0-030C-344DCB73ABBE}"/>
              </a:ext>
            </a:extLst>
          </p:cNvPr>
          <p:cNvSpPr/>
          <p:nvPr/>
        </p:nvSpPr>
        <p:spPr>
          <a:xfrm rot="5400000">
            <a:off x="2463748" y="-169054"/>
            <a:ext cx="525190" cy="5006763"/>
          </a:xfrm>
          <a:prstGeom prst="leftBrace">
            <a:avLst>
              <a:gd name="adj1" fmla="val 43419"/>
              <a:gd name="adj2" fmla="val 50000"/>
            </a:avLst>
          </a:prstGeom>
          <a:ln w="19050">
            <a:solidFill>
              <a:srgbClr val="80ADC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80ADCD"/>
              </a:solidFill>
              <a:effectLst/>
              <a:uLnTx/>
              <a:uFillTx/>
              <a:latin typeface="Calibri"/>
              <a:ea typeface="+mn-ea"/>
              <a:cs typeface="+mn-cs"/>
            </a:endParaRPr>
          </a:p>
        </p:txBody>
      </p:sp>
      <p:pic>
        <p:nvPicPr>
          <p:cNvPr id="11" name="Imagen 10">
            <a:extLst>
              <a:ext uri="{FF2B5EF4-FFF2-40B4-BE49-F238E27FC236}">
                <a16:creationId xmlns:a16="http://schemas.microsoft.com/office/drawing/2014/main" id="{E7BF517C-71E3-640B-0ECE-80CD43EA43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407" y="5961528"/>
            <a:ext cx="1244482" cy="839610"/>
          </a:xfrm>
          <a:prstGeom prst="rect">
            <a:avLst/>
          </a:prstGeom>
        </p:spPr>
      </p:pic>
      <p:pic>
        <p:nvPicPr>
          <p:cNvPr id="13" name="Imagen 12">
            <a:extLst>
              <a:ext uri="{FF2B5EF4-FFF2-40B4-BE49-F238E27FC236}">
                <a16:creationId xmlns:a16="http://schemas.microsoft.com/office/drawing/2014/main" id="{8555E975-1AA6-A3EC-A1F5-46594E77453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8469"/>
          <a:stretch/>
        </p:blipFill>
        <p:spPr>
          <a:xfrm>
            <a:off x="2620067" y="5094966"/>
            <a:ext cx="520298" cy="1360743"/>
          </a:xfrm>
          <a:prstGeom prst="rect">
            <a:avLst/>
          </a:prstGeom>
        </p:spPr>
      </p:pic>
      <p:pic>
        <p:nvPicPr>
          <p:cNvPr id="14" name="Imagen 13">
            <a:extLst>
              <a:ext uri="{FF2B5EF4-FFF2-40B4-BE49-F238E27FC236}">
                <a16:creationId xmlns:a16="http://schemas.microsoft.com/office/drawing/2014/main" id="{3B976138-10D9-9281-44EF-3834DA4942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7934"/>
          <a:stretch/>
        </p:blipFill>
        <p:spPr>
          <a:xfrm>
            <a:off x="2061869" y="5105619"/>
            <a:ext cx="520298" cy="1338020"/>
          </a:xfrm>
          <a:prstGeom prst="rect">
            <a:avLst/>
          </a:prstGeom>
        </p:spPr>
      </p:pic>
      <p:pic>
        <p:nvPicPr>
          <p:cNvPr id="15" name="Picture 2">
            <a:extLst>
              <a:ext uri="{FF2B5EF4-FFF2-40B4-BE49-F238E27FC236}">
                <a16:creationId xmlns:a16="http://schemas.microsoft.com/office/drawing/2014/main" id="{60DED15F-255D-5793-5065-CFB8879BD4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5012" y="4606610"/>
            <a:ext cx="1267771" cy="8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9">
            <a:extLst>
              <a:ext uri="{FF2B5EF4-FFF2-40B4-BE49-F238E27FC236}">
                <a16:creationId xmlns:a16="http://schemas.microsoft.com/office/drawing/2014/main" id="{118D8D3A-0557-E649-77A9-E4822F2B9418}"/>
              </a:ext>
            </a:extLst>
          </p:cNvPr>
          <p:cNvSpPr txBox="1">
            <a:spLocks noChangeArrowheads="1"/>
          </p:cNvSpPr>
          <p:nvPr/>
        </p:nvSpPr>
        <p:spPr bwMode="auto">
          <a:xfrm>
            <a:off x="2067066" y="3764541"/>
            <a:ext cx="1672555" cy="30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1333" b="1" i="0" u="none" strike="noStrike" kern="1200" cap="none" spc="0" normalizeH="0" baseline="0" noProof="0">
                <a:ln>
                  <a:noFill/>
                </a:ln>
                <a:solidFill>
                  <a:srgbClr val="377DB7"/>
                </a:solidFill>
                <a:effectLst/>
                <a:uLnTx/>
                <a:uFillTx/>
                <a:latin typeface="Helvetica" panose="020B0604020202020204" pitchFamily="34" charset="0"/>
                <a:ea typeface="ＭＳ Ｐゴシック" panose="020B0600070205080204" pitchFamily="34" charset="-128"/>
                <a:cs typeface="+mn-cs"/>
              </a:rPr>
              <a:t>BIOFUNCIONAL
</a:t>
            </a:r>
          </a:p>
        </p:txBody>
      </p:sp>
      <p:sp>
        <p:nvSpPr>
          <p:cNvPr id="17" name="CuadroTexto 10">
            <a:extLst>
              <a:ext uri="{FF2B5EF4-FFF2-40B4-BE49-F238E27FC236}">
                <a16:creationId xmlns:a16="http://schemas.microsoft.com/office/drawing/2014/main" id="{D8E08C66-2010-0B3E-06E0-0A1701301EC2}"/>
              </a:ext>
            </a:extLst>
          </p:cNvPr>
          <p:cNvSpPr txBox="1">
            <a:spLocks noChangeArrowheads="1"/>
          </p:cNvSpPr>
          <p:nvPr/>
        </p:nvSpPr>
        <p:spPr bwMode="auto">
          <a:xfrm>
            <a:off x="3739621" y="3757611"/>
            <a:ext cx="1492085" cy="44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1333" b="1" i="0" u="none" strike="noStrike" kern="1200" cap="none" spc="0" normalizeH="0" baseline="0" noProof="0">
                <a:ln>
                  <a:noFill/>
                </a:ln>
                <a:solidFill>
                  <a:srgbClr val="377DB7"/>
                </a:solidFill>
                <a:effectLst/>
                <a:uLnTx/>
                <a:uFillTx/>
                <a:latin typeface="Helvetica" panose="020B0604020202020204" pitchFamily="34" charset="0"/>
                <a:ea typeface="ＭＳ Ｐゴシック" panose="020B0600070205080204" pitchFamily="34" charset="-128"/>
                <a:cs typeface="+mn-cs"/>
              </a:rPr>
              <a:t>PACKAGING</a:t>
            </a:r>
          </a:p>
        </p:txBody>
      </p:sp>
      <p:sp>
        <p:nvSpPr>
          <p:cNvPr id="18" name="CuadroTexto 10">
            <a:extLst>
              <a:ext uri="{FF2B5EF4-FFF2-40B4-BE49-F238E27FC236}">
                <a16:creationId xmlns:a16="http://schemas.microsoft.com/office/drawing/2014/main" id="{08461D2F-228D-01D5-DBEE-244D2C5A8104}"/>
              </a:ext>
            </a:extLst>
          </p:cNvPr>
          <p:cNvSpPr txBox="1">
            <a:spLocks noChangeArrowheads="1"/>
          </p:cNvSpPr>
          <p:nvPr/>
        </p:nvSpPr>
        <p:spPr bwMode="auto">
          <a:xfrm>
            <a:off x="439507" y="3649754"/>
            <a:ext cx="1779427" cy="44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1333" b="1" i="0" u="none" strike="noStrike" kern="1200" cap="none" spc="0" normalizeH="0" baseline="0" noProof="0">
                <a:ln>
                  <a:noFill/>
                </a:ln>
                <a:solidFill>
                  <a:srgbClr val="377DB7"/>
                </a:solidFill>
                <a:effectLst/>
                <a:uLnTx/>
                <a:uFillTx/>
                <a:latin typeface="Helvetica" panose="020B0604020202020204" pitchFamily="34" charset="0"/>
                <a:ea typeface="ＭＳ Ｐゴシック" panose="020B0600070205080204" pitchFamily="34" charset="-128"/>
                <a:cs typeface="+mn-cs"/>
              </a:rPr>
              <a:t>PRINTED ELECTRONICS
</a:t>
            </a:r>
          </a:p>
        </p:txBody>
      </p:sp>
      <p:pic>
        <p:nvPicPr>
          <p:cNvPr id="20" name="Imagen 19">
            <a:extLst>
              <a:ext uri="{FF2B5EF4-FFF2-40B4-BE49-F238E27FC236}">
                <a16:creationId xmlns:a16="http://schemas.microsoft.com/office/drawing/2014/main" id="{B0D0797A-B8F7-E0C4-B501-28AD2968AB59}"/>
              </a:ext>
            </a:extLst>
          </p:cNvPr>
          <p:cNvPicPr>
            <a:picLocks noChangeAspect="1"/>
          </p:cNvPicPr>
          <p:nvPr/>
        </p:nvPicPr>
        <p:blipFill rotWithShape="1">
          <a:blip r:embed="rId9"/>
          <a:srcRect t="13538"/>
          <a:stretch/>
        </p:blipFill>
        <p:spPr>
          <a:xfrm>
            <a:off x="3193100" y="5198092"/>
            <a:ext cx="2397127" cy="1360742"/>
          </a:xfrm>
          <a:prstGeom prst="rect">
            <a:avLst/>
          </a:prstGeom>
        </p:spPr>
      </p:pic>
      <p:sp>
        <p:nvSpPr>
          <p:cNvPr id="21" name="CuadroTexto 10">
            <a:extLst>
              <a:ext uri="{FF2B5EF4-FFF2-40B4-BE49-F238E27FC236}">
                <a16:creationId xmlns:a16="http://schemas.microsoft.com/office/drawing/2014/main" id="{BFACD6D1-C182-C25D-678D-4099EC64BB25}"/>
              </a:ext>
            </a:extLst>
          </p:cNvPr>
          <p:cNvSpPr txBox="1">
            <a:spLocks noChangeArrowheads="1"/>
          </p:cNvSpPr>
          <p:nvPr/>
        </p:nvSpPr>
        <p:spPr bwMode="auto">
          <a:xfrm>
            <a:off x="9266826" y="3633445"/>
            <a:ext cx="1492085" cy="44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1333" b="1" i="0" u="none" strike="noStrike" kern="1200" cap="none" spc="0" normalizeH="0" baseline="0" noProof="0">
                <a:ln>
                  <a:noFill/>
                </a:ln>
                <a:solidFill>
                  <a:srgbClr val="377DB7"/>
                </a:solidFill>
                <a:effectLst/>
                <a:uLnTx/>
                <a:uFillTx/>
                <a:latin typeface="Helvetica" panose="020B0604020202020204" pitchFamily="34" charset="0"/>
                <a:ea typeface="ＭＳ Ｐゴシック" panose="020B0600070205080204" pitchFamily="34" charset="-128"/>
                <a:cs typeface="+mn-cs"/>
              </a:rPr>
              <a:t>ADITIVA FUNCIONAL</a:t>
            </a:r>
          </a:p>
        </p:txBody>
      </p:sp>
      <p:sp>
        <p:nvSpPr>
          <p:cNvPr id="22" name="CuadroTexto 10">
            <a:extLst>
              <a:ext uri="{FF2B5EF4-FFF2-40B4-BE49-F238E27FC236}">
                <a16:creationId xmlns:a16="http://schemas.microsoft.com/office/drawing/2014/main" id="{B95388DF-0A67-FF24-4303-C3697B7681DA}"/>
              </a:ext>
            </a:extLst>
          </p:cNvPr>
          <p:cNvSpPr txBox="1">
            <a:spLocks noChangeArrowheads="1"/>
          </p:cNvSpPr>
          <p:nvPr/>
        </p:nvSpPr>
        <p:spPr bwMode="auto">
          <a:xfrm>
            <a:off x="5815222" y="3712039"/>
            <a:ext cx="1598500" cy="37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1333" b="1" i="0" u="none" strike="noStrike" kern="1200" cap="none" spc="0" normalizeH="0" baseline="0" noProof="0">
                <a:ln>
                  <a:noFill/>
                </a:ln>
                <a:solidFill>
                  <a:srgbClr val="377DB7"/>
                </a:solidFill>
                <a:effectLst/>
                <a:uLnTx/>
                <a:uFillTx/>
                <a:latin typeface="Helvetica" panose="020B0604020202020204" pitchFamily="34" charset="0"/>
                <a:ea typeface="ＭＳ Ｐゴシック" panose="020B0600070205080204" pitchFamily="34" charset="-128"/>
                <a:cs typeface="+mn-cs"/>
              </a:rPr>
              <a:t>IME/PLASTRONICA	</a:t>
            </a:r>
          </a:p>
        </p:txBody>
      </p:sp>
      <p:sp>
        <p:nvSpPr>
          <p:cNvPr id="23" name="CuadroTexto 10">
            <a:extLst>
              <a:ext uri="{FF2B5EF4-FFF2-40B4-BE49-F238E27FC236}">
                <a16:creationId xmlns:a16="http://schemas.microsoft.com/office/drawing/2014/main" id="{2A0DACB6-A492-848F-38C7-6AF102C3E47B}"/>
              </a:ext>
            </a:extLst>
          </p:cNvPr>
          <p:cNvSpPr txBox="1">
            <a:spLocks noChangeArrowheads="1"/>
          </p:cNvSpPr>
          <p:nvPr/>
        </p:nvSpPr>
        <p:spPr bwMode="auto">
          <a:xfrm>
            <a:off x="7517930" y="3697790"/>
            <a:ext cx="1644688" cy="44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1333" b="1" i="0" u="none" strike="noStrike" kern="1200" cap="none" spc="0" normalizeH="0" baseline="0" noProof="0">
                <a:ln>
                  <a:noFill/>
                </a:ln>
                <a:solidFill>
                  <a:srgbClr val="377DB7"/>
                </a:solidFill>
                <a:effectLst/>
                <a:uLnTx/>
                <a:uFillTx/>
                <a:latin typeface="Helvetica" panose="020B0604020202020204" pitchFamily="34" charset="0"/>
                <a:ea typeface="ＭＳ Ｐゴシック" panose="020B0600070205080204" pitchFamily="34" charset="-128"/>
                <a:cs typeface="+mn-cs"/>
              </a:rPr>
              <a:t>RECUBRIMIENTOS</a:t>
            </a:r>
          </a:p>
        </p:txBody>
      </p:sp>
      <p:sp>
        <p:nvSpPr>
          <p:cNvPr id="24" name="CuadroTexto 10">
            <a:extLst>
              <a:ext uri="{FF2B5EF4-FFF2-40B4-BE49-F238E27FC236}">
                <a16:creationId xmlns:a16="http://schemas.microsoft.com/office/drawing/2014/main" id="{AFAE8248-5558-4394-2E1F-E5C519226EB0}"/>
              </a:ext>
            </a:extLst>
          </p:cNvPr>
          <p:cNvSpPr txBox="1">
            <a:spLocks noChangeArrowheads="1"/>
          </p:cNvSpPr>
          <p:nvPr/>
        </p:nvSpPr>
        <p:spPr bwMode="auto">
          <a:xfrm>
            <a:off x="10426205" y="3649754"/>
            <a:ext cx="1370379" cy="37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s-ES" altLang="es-ES" sz="1333" b="1" i="0" u="none" strike="noStrike" kern="1200" cap="none" spc="0" normalizeH="0" baseline="0" noProof="0">
                <a:ln>
                  <a:noFill/>
                </a:ln>
                <a:solidFill>
                  <a:srgbClr val="377DB7"/>
                </a:solidFill>
                <a:effectLst/>
                <a:uLnTx/>
                <a:uFillTx/>
                <a:latin typeface="Helvetica" panose="020B0604020202020204" pitchFamily="34" charset="0"/>
                <a:ea typeface="ＭＳ Ｐゴシック" panose="020B0600070205080204" pitchFamily="34" charset="-128"/>
                <a:cs typeface="+mn-cs"/>
              </a:rPr>
              <a:t>BIOIMPRESIÓN</a:t>
            </a:r>
            <a:r>
              <a:rPr kumimoji="0" lang="es-ES" altLang="es-ES" sz="1333" b="0" i="0" u="none" strike="noStrike" kern="1200" cap="none" spc="0" normalizeH="0" baseline="0" noProof="0">
                <a:ln>
                  <a:noFill/>
                </a:ln>
                <a:solidFill>
                  <a:srgbClr val="377DB7"/>
                </a:solidFill>
                <a:effectLst/>
                <a:uLnTx/>
                <a:uFillTx/>
                <a:latin typeface="Helvetica" panose="020B0604020202020204" pitchFamily="34" charset="0"/>
                <a:ea typeface="ＭＳ Ｐゴシック" panose="020B0600070205080204" pitchFamily="34" charset="-128"/>
                <a:cs typeface="+mn-cs"/>
              </a:rPr>
              <a:t>
</a:t>
            </a:r>
          </a:p>
        </p:txBody>
      </p:sp>
      <p:pic>
        <p:nvPicPr>
          <p:cNvPr id="25" name="Imagen 24">
            <a:extLst>
              <a:ext uri="{FF2B5EF4-FFF2-40B4-BE49-F238E27FC236}">
                <a16:creationId xmlns:a16="http://schemas.microsoft.com/office/drawing/2014/main" id="{0DFDD414-D6F3-DBB8-8E35-5C228DFA73B5}"/>
              </a:ext>
            </a:extLst>
          </p:cNvPr>
          <p:cNvPicPr>
            <a:picLocks noChangeAspect="1"/>
          </p:cNvPicPr>
          <p:nvPr/>
        </p:nvPicPr>
        <p:blipFill>
          <a:blip r:embed="rId10"/>
          <a:stretch>
            <a:fillRect/>
          </a:stretch>
        </p:blipFill>
        <p:spPr>
          <a:xfrm>
            <a:off x="5560346" y="4611693"/>
            <a:ext cx="1847834" cy="1180887"/>
          </a:xfrm>
          <a:prstGeom prst="rect">
            <a:avLst/>
          </a:prstGeom>
        </p:spPr>
      </p:pic>
      <p:pic>
        <p:nvPicPr>
          <p:cNvPr id="26" name="Imagen 25">
            <a:extLst>
              <a:ext uri="{FF2B5EF4-FFF2-40B4-BE49-F238E27FC236}">
                <a16:creationId xmlns:a16="http://schemas.microsoft.com/office/drawing/2014/main" id="{8B301F92-323C-052F-8DDA-3E747F4E52FA}"/>
              </a:ext>
            </a:extLst>
          </p:cNvPr>
          <p:cNvPicPr>
            <a:picLocks noChangeAspect="1"/>
          </p:cNvPicPr>
          <p:nvPr/>
        </p:nvPicPr>
        <p:blipFill>
          <a:blip r:embed="rId11"/>
          <a:stretch>
            <a:fillRect/>
          </a:stretch>
        </p:blipFill>
        <p:spPr>
          <a:xfrm>
            <a:off x="7517930" y="4995961"/>
            <a:ext cx="1198131" cy="845933"/>
          </a:xfrm>
          <a:prstGeom prst="rect">
            <a:avLst/>
          </a:prstGeom>
        </p:spPr>
      </p:pic>
      <p:pic>
        <p:nvPicPr>
          <p:cNvPr id="27" name="Imagen 26">
            <a:extLst>
              <a:ext uri="{FF2B5EF4-FFF2-40B4-BE49-F238E27FC236}">
                <a16:creationId xmlns:a16="http://schemas.microsoft.com/office/drawing/2014/main" id="{2155034B-221B-524F-2A87-E0F06FB3BA7C}"/>
              </a:ext>
            </a:extLst>
          </p:cNvPr>
          <p:cNvPicPr>
            <a:picLocks noChangeAspect="1"/>
          </p:cNvPicPr>
          <p:nvPr/>
        </p:nvPicPr>
        <p:blipFill>
          <a:blip r:embed="rId12"/>
          <a:stretch>
            <a:fillRect/>
          </a:stretch>
        </p:blipFill>
        <p:spPr>
          <a:xfrm>
            <a:off x="10421714" y="4618360"/>
            <a:ext cx="1578595" cy="1642908"/>
          </a:xfrm>
          <a:prstGeom prst="rect">
            <a:avLst/>
          </a:prstGeom>
        </p:spPr>
      </p:pic>
      <p:pic>
        <p:nvPicPr>
          <p:cNvPr id="28" name="Imagen 27">
            <a:extLst>
              <a:ext uri="{FF2B5EF4-FFF2-40B4-BE49-F238E27FC236}">
                <a16:creationId xmlns:a16="http://schemas.microsoft.com/office/drawing/2014/main" id="{7CF02A55-B925-1CE8-02DD-7BEA19939091}"/>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857991" y="213878"/>
            <a:ext cx="1849848" cy="697219"/>
          </a:xfrm>
          <a:prstGeom prst="rect">
            <a:avLst/>
          </a:prstGeom>
        </p:spPr>
      </p:pic>
      <p:sp>
        <p:nvSpPr>
          <p:cNvPr id="30" name="Diagrama de flujo: conector 29">
            <a:extLst>
              <a:ext uri="{FF2B5EF4-FFF2-40B4-BE49-F238E27FC236}">
                <a16:creationId xmlns:a16="http://schemas.microsoft.com/office/drawing/2014/main" id="{6DE24745-51F5-FB72-E3CD-66B61C939E69}"/>
              </a:ext>
            </a:extLst>
          </p:cNvPr>
          <p:cNvSpPr/>
          <p:nvPr/>
        </p:nvSpPr>
        <p:spPr>
          <a:xfrm>
            <a:off x="6874541" y="2547952"/>
            <a:ext cx="822272" cy="822272"/>
          </a:xfrm>
          <a:prstGeom prst="flowChartConnector">
            <a:avLst/>
          </a:prstGeom>
          <a:solidFill>
            <a:srgbClr val="377DB7"/>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377DB7"/>
              </a:solidFill>
              <a:effectLst/>
              <a:uLnTx/>
              <a:uFillTx/>
              <a:latin typeface="Calibri" panose="020F0502020204030204"/>
              <a:ea typeface="+mn-ea"/>
              <a:cs typeface="+mn-cs"/>
            </a:endParaRPr>
          </a:p>
        </p:txBody>
      </p:sp>
      <p:pic>
        <p:nvPicPr>
          <p:cNvPr id="29" name="Imagen 28">
            <a:extLst>
              <a:ext uri="{FF2B5EF4-FFF2-40B4-BE49-F238E27FC236}">
                <a16:creationId xmlns:a16="http://schemas.microsoft.com/office/drawing/2014/main" id="{E652B61E-4E64-AE8E-7201-81BC79BE8FCC}"/>
              </a:ext>
            </a:extLst>
          </p:cNvPr>
          <p:cNvPicPr>
            <a:picLocks noChangeAspect="1"/>
          </p:cNvPicPr>
          <p:nvPr/>
        </p:nvPicPr>
        <p:blipFill>
          <a:blip r:embed="rId14">
            <a:duotone>
              <a:prstClr val="black"/>
              <a:schemeClr val="tx2">
                <a:tint val="45000"/>
                <a:satMod val="400000"/>
              </a:schemeClr>
            </a:duotone>
          </a:blip>
          <a:stretch>
            <a:fillRect/>
          </a:stretch>
        </p:blipFill>
        <p:spPr>
          <a:xfrm>
            <a:off x="6864613" y="2571754"/>
            <a:ext cx="822272" cy="822272"/>
          </a:xfrm>
          <a:prstGeom prst="rect">
            <a:avLst/>
          </a:prstGeom>
          <a:noFill/>
          <a:ln>
            <a:noFill/>
          </a:ln>
        </p:spPr>
      </p:pic>
      <p:sp>
        <p:nvSpPr>
          <p:cNvPr id="32" name="Diagrama de flujo: conector 31">
            <a:extLst>
              <a:ext uri="{FF2B5EF4-FFF2-40B4-BE49-F238E27FC236}">
                <a16:creationId xmlns:a16="http://schemas.microsoft.com/office/drawing/2014/main" id="{751BB575-002C-285F-F14E-64CA908E9E0A}"/>
              </a:ext>
            </a:extLst>
          </p:cNvPr>
          <p:cNvSpPr/>
          <p:nvPr/>
        </p:nvSpPr>
        <p:spPr>
          <a:xfrm>
            <a:off x="3881151" y="2681090"/>
            <a:ext cx="822272" cy="822272"/>
          </a:xfrm>
          <a:prstGeom prst="flowChartConnector">
            <a:avLst/>
          </a:prstGeom>
          <a:solidFill>
            <a:srgbClr val="377DB7"/>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377DB7"/>
              </a:solidFill>
              <a:effectLst/>
              <a:uLnTx/>
              <a:uFillTx/>
              <a:latin typeface="Calibri" panose="020F0502020204030204"/>
              <a:ea typeface="+mn-ea"/>
              <a:cs typeface="+mn-cs"/>
            </a:endParaRPr>
          </a:p>
        </p:txBody>
      </p:sp>
      <p:pic>
        <p:nvPicPr>
          <p:cNvPr id="33" name="Imagen 9">
            <a:extLst>
              <a:ext uri="{FF2B5EF4-FFF2-40B4-BE49-F238E27FC236}">
                <a16:creationId xmlns:a16="http://schemas.microsoft.com/office/drawing/2014/main" id="{1A2108B2-BCCA-D5D2-FF13-A9CE454EE6F8}"/>
              </a:ext>
            </a:extLst>
          </p:cNvPr>
          <p:cNvPicPr>
            <a:picLocks noChangeAspect="1"/>
          </p:cNvPicPr>
          <p:nvPr/>
        </p:nvPicPr>
        <p:blipFill>
          <a:blip r:embed="rId1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891270" y="2699459"/>
            <a:ext cx="812645" cy="81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Diagrama de flujo: conector 35">
            <a:extLst>
              <a:ext uri="{FF2B5EF4-FFF2-40B4-BE49-F238E27FC236}">
                <a16:creationId xmlns:a16="http://schemas.microsoft.com/office/drawing/2014/main" id="{A472FF18-3F80-98F0-B1E5-82B803C4ED33}"/>
              </a:ext>
            </a:extLst>
          </p:cNvPr>
          <p:cNvSpPr/>
          <p:nvPr/>
        </p:nvSpPr>
        <p:spPr>
          <a:xfrm>
            <a:off x="2300573" y="2684442"/>
            <a:ext cx="822272" cy="822272"/>
          </a:xfrm>
          <a:prstGeom prst="flowChartConnector">
            <a:avLst/>
          </a:prstGeom>
          <a:solidFill>
            <a:srgbClr val="377DB7"/>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377DB7"/>
              </a:solidFill>
              <a:effectLst/>
              <a:uLnTx/>
              <a:uFillTx/>
              <a:latin typeface="Calibri" panose="020F0502020204030204"/>
              <a:ea typeface="+mn-ea"/>
              <a:cs typeface="+mn-cs"/>
            </a:endParaRPr>
          </a:p>
        </p:txBody>
      </p:sp>
      <p:pic>
        <p:nvPicPr>
          <p:cNvPr id="37" name="Imagen 14">
            <a:extLst>
              <a:ext uri="{FF2B5EF4-FFF2-40B4-BE49-F238E27FC236}">
                <a16:creationId xmlns:a16="http://schemas.microsoft.com/office/drawing/2014/main" id="{33A74302-0050-94F9-967E-F41180EA0602}"/>
              </a:ext>
            </a:extLst>
          </p:cNvPr>
          <p:cNvPicPr>
            <a:picLocks noChangeAspect="1"/>
          </p:cNvPicPr>
          <p:nvPr/>
        </p:nvPicPr>
        <p:blipFill>
          <a:blip r:embed="rId1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2300573" y="2671799"/>
            <a:ext cx="822272" cy="82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Diagrama de flujo: conector 37">
            <a:extLst>
              <a:ext uri="{FF2B5EF4-FFF2-40B4-BE49-F238E27FC236}">
                <a16:creationId xmlns:a16="http://schemas.microsoft.com/office/drawing/2014/main" id="{89D5178C-835E-266E-ED87-9F360E44D647}"/>
              </a:ext>
            </a:extLst>
          </p:cNvPr>
          <p:cNvSpPr/>
          <p:nvPr/>
        </p:nvSpPr>
        <p:spPr>
          <a:xfrm>
            <a:off x="753490" y="2650652"/>
            <a:ext cx="822272" cy="822272"/>
          </a:xfrm>
          <a:prstGeom prst="flowChartConnector">
            <a:avLst/>
          </a:prstGeom>
          <a:solidFill>
            <a:srgbClr val="377DB7"/>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377DB7"/>
              </a:solidFill>
              <a:effectLst/>
              <a:uLnTx/>
              <a:uFillTx/>
              <a:latin typeface="Calibri" panose="020F0502020204030204"/>
              <a:ea typeface="+mn-ea"/>
              <a:cs typeface="+mn-cs"/>
            </a:endParaRPr>
          </a:p>
        </p:txBody>
      </p:sp>
      <p:pic>
        <p:nvPicPr>
          <p:cNvPr id="39" name="Imagen 16">
            <a:extLst>
              <a:ext uri="{FF2B5EF4-FFF2-40B4-BE49-F238E27FC236}">
                <a16:creationId xmlns:a16="http://schemas.microsoft.com/office/drawing/2014/main" id="{A1A4E6FC-AD22-298C-EF0B-77B74FD81565}"/>
              </a:ext>
            </a:extLst>
          </p:cNvPr>
          <p:cNvPicPr>
            <a:picLocks noChangeAspect="1"/>
          </p:cNvPicPr>
          <p:nvPr/>
        </p:nvPicPr>
        <p:blipFill>
          <a:blip r:embed="rId1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5219" y="2650876"/>
            <a:ext cx="800471" cy="8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brir llave 39">
            <a:extLst>
              <a:ext uri="{FF2B5EF4-FFF2-40B4-BE49-F238E27FC236}">
                <a16:creationId xmlns:a16="http://schemas.microsoft.com/office/drawing/2014/main" id="{B15D4959-5B1B-398C-E16E-6204DF63E6BB}"/>
              </a:ext>
            </a:extLst>
          </p:cNvPr>
          <p:cNvSpPr/>
          <p:nvPr/>
        </p:nvSpPr>
        <p:spPr>
          <a:xfrm rot="5400000">
            <a:off x="8294706" y="-166214"/>
            <a:ext cx="525190" cy="5006763"/>
          </a:xfrm>
          <a:prstGeom prst="leftBrace">
            <a:avLst>
              <a:gd name="adj1" fmla="val 43419"/>
              <a:gd name="adj2" fmla="val 50000"/>
            </a:avLst>
          </a:prstGeom>
          <a:ln w="19050">
            <a:solidFill>
              <a:srgbClr val="80ADCD"/>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377DB7"/>
              </a:solidFill>
              <a:effectLst/>
              <a:uLnTx/>
              <a:uFillTx/>
              <a:latin typeface="Calibri"/>
              <a:ea typeface="+mn-ea"/>
              <a:cs typeface="+mn-cs"/>
            </a:endParaRPr>
          </a:p>
        </p:txBody>
      </p:sp>
      <p:sp>
        <p:nvSpPr>
          <p:cNvPr id="43" name="Diagrama de flujo: conector 42">
            <a:extLst>
              <a:ext uri="{FF2B5EF4-FFF2-40B4-BE49-F238E27FC236}">
                <a16:creationId xmlns:a16="http://schemas.microsoft.com/office/drawing/2014/main" id="{55701152-2BED-E3AD-116B-D16017C262DC}"/>
              </a:ext>
            </a:extLst>
          </p:cNvPr>
          <p:cNvSpPr/>
          <p:nvPr/>
        </p:nvSpPr>
        <p:spPr>
          <a:xfrm>
            <a:off x="9628897" y="2577045"/>
            <a:ext cx="822272" cy="822272"/>
          </a:xfrm>
          <a:prstGeom prst="flowChartConnector">
            <a:avLst/>
          </a:prstGeom>
          <a:solidFill>
            <a:srgbClr val="377DB7"/>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377DB7"/>
              </a:solidFill>
              <a:effectLst/>
              <a:uLnTx/>
              <a:uFillTx/>
              <a:latin typeface="Calibri" panose="020F0502020204030204"/>
              <a:ea typeface="+mn-ea"/>
              <a:cs typeface="+mn-cs"/>
            </a:endParaRPr>
          </a:p>
        </p:txBody>
      </p:sp>
      <p:pic>
        <p:nvPicPr>
          <p:cNvPr id="44" name="Imagen 43" descr="Icono&#10;&#10;Descripción generada automáticamente">
            <a:extLst>
              <a:ext uri="{FF2B5EF4-FFF2-40B4-BE49-F238E27FC236}">
                <a16:creationId xmlns:a16="http://schemas.microsoft.com/office/drawing/2014/main" id="{03D36A6C-8A08-0CFF-6560-FFB164D4ECE2}"/>
              </a:ext>
            </a:extLst>
          </p:cNvPr>
          <p:cNvPicPr>
            <a:picLocks noChangeAspect="1"/>
          </p:cNvPicPr>
          <p:nvPr/>
        </p:nvPicPr>
        <p:blipFill>
          <a:blip r:embed="rId18">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568415" y="2515156"/>
            <a:ext cx="935467" cy="935467"/>
          </a:xfrm>
          <a:prstGeom prst="rect">
            <a:avLst/>
          </a:prstGeom>
          <a:noFill/>
          <a:ln>
            <a:noFill/>
          </a:ln>
        </p:spPr>
      </p:pic>
      <p:sp>
        <p:nvSpPr>
          <p:cNvPr id="45" name="CuadroTexto 44">
            <a:extLst>
              <a:ext uri="{FF2B5EF4-FFF2-40B4-BE49-F238E27FC236}">
                <a16:creationId xmlns:a16="http://schemas.microsoft.com/office/drawing/2014/main" id="{A1058592-794E-DF62-9069-931F093493A3}"/>
              </a:ext>
            </a:extLst>
          </p:cNvPr>
          <p:cNvSpPr txBox="1"/>
          <p:nvPr/>
        </p:nvSpPr>
        <p:spPr>
          <a:xfrm>
            <a:off x="7881947" y="2872437"/>
            <a:ext cx="20614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377DB7"/>
                </a:solidFill>
                <a:effectLst/>
                <a:uLnTx/>
                <a:uFillTx/>
                <a:latin typeface="Calibri" panose="020F0502020204030204"/>
                <a:ea typeface="+mn-ea"/>
                <a:cs typeface="+mn-cs"/>
              </a:rPr>
              <a:t>FABRICACIÓN ADITIVA
</a:t>
            </a:r>
          </a:p>
        </p:txBody>
      </p:sp>
      <p:pic>
        <p:nvPicPr>
          <p:cNvPr id="2" name="Imagen 1">
            <a:extLst>
              <a:ext uri="{FF2B5EF4-FFF2-40B4-BE49-F238E27FC236}">
                <a16:creationId xmlns:a16="http://schemas.microsoft.com/office/drawing/2014/main" id="{AFD11232-7B16-83AE-772B-5FB757A576B7}"/>
              </a:ext>
            </a:extLst>
          </p:cNvPr>
          <p:cNvPicPr>
            <a:picLocks noChangeAspect="1"/>
          </p:cNvPicPr>
          <p:nvPr/>
        </p:nvPicPr>
        <p:blipFill>
          <a:blip r:embed="rId19"/>
          <a:stretch>
            <a:fillRect/>
          </a:stretch>
        </p:blipFill>
        <p:spPr>
          <a:xfrm>
            <a:off x="290943" y="4842149"/>
            <a:ext cx="1402486" cy="999745"/>
          </a:xfrm>
          <a:prstGeom prst="rect">
            <a:avLst/>
          </a:prstGeom>
        </p:spPr>
      </p:pic>
      <p:sp>
        <p:nvSpPr>
          <p:cNvPr id="3" name="CuadroTexto 2">
            <a:extLst>
              <a:ext uri="{FF2B5EF4-FFF2-40B4-BE49-F238E27FC236}">
                <a16:creationId xmlns:a16="http://schemas.microsoft.com/office/drawing/2014/main" id="{B62E5414-56F8-0461-A9C6-E6679F857D56}"/>
              </a:ext>
            </a:extLst>
          </p:cNvPr>
          <p:cNvSpPr txBox="1"/>
          <p:nvPr/>
        </p:nvSpPr>
        <p:spPr>
          <a:xfrm>
            <a:off x="260918" y="4103485"/>
            <a:ext cx="15442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Calibri" panose="020F0502020204030204"/>
              </a:rPr>
              <a:t>THE SENSING, FLEXIBLE, INTEGRATED, EMBEDDED AND EFFICIENT </a:t>
            </a:r>
          </a:p>
        </p:txBody>
      </p:sp>
      <p:sp>
        <p:nvSpPr>
          <p:cNvPr id="4" name="CuadroTexto 3">
            <a:extLst>
              <a:ext uri="{FF2B5EF4-FFF2-40B4-BE49-F238E27FC236}">
                <a16:creationId xmlns:a16="http://schemas.microsoft.com/office/drawing/2014/main" id="{430C6815-08DA-AD35-46F4-BA8D8CCCCE94}"/>
              </a:ext>
            </a:extLst>
          </p:cNvPr>
          <p:cNvSpPr txBox="1"/>
          <p:nvPr/>
        </p:nvSpPr>
        <p:spPr>
          <a:xfrm>
            <a:off x="2061868" y="4029172"/>
            <a:ext cx="1476283"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effectLst/>
                <a:uLnTx/>
                <a:uFillTx/>
                <a:latin typeface="Calibri" panose="020F0502020204030204"/>
                <a:ea typeface="+mn-ea"/>
                <a:cs typeface="+mn-cs"/>
              </a:rPr>
              <a:t>COMBINACIÓN DE QUÍMICA, NANOTECNOLOGÍA Y CIENCIA AL SERVICIO DE DIAGNOSTICOS AVANZADOS</a:t>
            </a:r>
          </a:p>
        </p:txBody>
      </p:sp>
      <p:sp>
        <p:nvSpPr>
          <p:cNvPr id="5" name="CuadroTexto 4">
            <a:extLst>
              <a:ext uri="{FF2B5EF4-FFF2-40B4-BE49-F238E27FC236}">
                <a16:creationId xmlns:a16="http://schemas.microsoft.com/office/drawing/2014/main" id="{DCD1C63E-3C93-303D-CF3E-9D16AFD48273}"/>
              </a:ext>
            </a:extLst>
          </p:cNvPr>
          <p:cNvSpPr txBox="1"/>
          <p:nvPr/>
        </p:nvSpPr>
        <p:spPr>
          <a:xfrm>
            <a:off x="3658345" y="4026033"/>
            <a:ext cx="146663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effectLst/>
                <a:uLnTx/>
                <a:uFillTx/>
                <a:latin typeface="Calibri" panose="020F0502020204030204"/>
                <a:ea typeface="+mn-ea"/>
                <a:cs typeface="+mn-cs"/>
              </a:rPr>
              <a:t>TECNOLOGÍAS DE ENVASADOS INTELIGENTES O ACTIVOS AL SERVICIO DE LA INDUSTRIA Y LA LOGISTICA</a:t>
            </a:r>
          </a:p>
        </p:txBody>
      </p:sp>
      <p:sp>
        <p:nvSpPr>
          <p:cNvPr id="6" name="CuadroTexto 5">
            <a:extLst>
              <a:ext uri="{FF2B5EF4-FFF2-40B4-BE49-F238E27FC236}">
                <a16:creationId xmlns:a16="http://schemas.microsoft.com/office/drawing/2014/main" id="{9228937D-FEC0-BDC6-0209-C5F7C8B4017F}"/>
              </a:ext>
            </a:extLst>
          </p:cNvPr>
          <p:cNvSpPr txBox="1"/>
          <p:nvPr/>
        </p:nvSpPr>
        <p:spPr>
          <a:xfrm>
            <a:off x="5745050" y="3933961"/>
            <a:ext cx="13330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effectLst/>
                <a:uLnTx/>
                <a:uFillTx/>
                <a:latin typeface="Calibri" panose="020F0502020204030204"/>
                <a:ea typeface="+mn-ea"/>
                <a:cs typeface="+mn-cs"/>
              </a:rPr>
              <a:t>THE REVOLUTION OF SMART PLASTICS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srgbClr val="377DB7"/>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924510FD-FED5-2477-B17B-FB913C319F43}"/>
              </a:ext>
            </a:extLst>
          </p:cNvPr>
          <p:cNvSpPr txBox="1"/>
          <p:nvPr/>
        </p:nvSpPr>
        <p:spPr>
          <a:xfrm>
            <a:off x="7454107" y="3879696"/>
            <a:ext cx="1333090"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effectLst/>
                <a:uLnTx/>
                <a:uFillTx/>
                <a:latin typeface="Calibri" panose="020F0502020204030204"/>
                <a:ea typeface="+mn-ea"/>
                <a:cs typeface="+mn-cs"/>
              </a:rPr>
              <a:t>MATERIALES AVANZADOS Y NANOTECNOLOGÍA AL SERVICIO DE LA CIENCIA Y LA SOCIEDAD</a:t>
            </a:r>
          </a:p>
        </p:txBody>
      </p:sp>
      <p:sp>
        <p:nvSpPr>
          <p:cNvPr id="12" name="CuadroTexto 11">
            <a:extLst>
              <a:ext uri="{FF2B5EF4-FFF2-40B4-BE49-F238E27FC236}">
                <a16:creationId xmlns:a16="http://schemas.microsoft.com/office/drawing/2014/main" id="{5EBFE0BA-3AB2-71F9-DB9C-9CDCF695C331}"/>
              </a:ext>
            </a:extLst>
          </p:cNvPr>
          <p:cNvSpPr txBox="1"/>
          <p:nvPr/>
        </p:nvSpPr>
        <p:spPr>
          <a:xfrm>
            <a:off x="9088624" y="4072493"/>
            <a:ext cx="1333090"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effectLst/>
                <a:uLnTx/>
                <a:uFillTx/>
                <a:latin typeface="Calibri" panose="020F0502020204030204"/>
                <a:ea typeface="+mn-ea"/>
                <a:cs typeface="+mn-cs"/>
              </a:rPr>
              <a:t>MÁS ALLÁ DE LA IMPRESIÓN 3D</a:t>
            </a:r>
          </a:p>
        </p:txBody>
      </p:sp>
      <p:sp>
        <p:nvSpPr>
          <p:cNvPr id="31" name="CuadroTexto 30">
            <a:extLst>
              <a:ext uri="{FF2B5EF4-FFF2-40B4-BE49-F238E27FC236}">
                <a16:creationId xmlns:a16="http://schemas.microsoft.com/office/drawing/2014/main" id="{F4883AFF-F9D2-6628-2E89-5CF28CCB0E25}"/>
              </a:ext>
            </a:extLst>
          </p:cNvPr>
          <p:cNvSpPr txBox="1"/>
          <p:nvPr/>
        </p:nvSpPr>
        <p:spPr>
          <a:xfrm>
            <a:off x="10347720" y="3920433"/>
            <a:ext cx="1333090"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effectLst/>
                <a:uLnTx/>
                <a:uFillTx/>
                <a:latin typeface="Calibri" panose="020F0502020204030204"/>
                <a:ea typeface="+mn-ea"/>
                <a:cs typeface="+mn-cs"/>
              </a:rPr>
              <a:t>EL FUTURO DE LAS TECNOLOGÍAS DE IIMPRESIÓN </a:t>
            </a:r>
          </a:p>
        </p:txBody>
      </p:sp>
      <p:pic>
        <p:nvPicPr>
          <p:cNvPr id="35" name="Imagen 34">
            <a:extLst>
              <a:ext uri="{FF2B5EF4-FFF2-40B4-BE49-F238E27FC236}">
                <a16:creationId xmlns:a16="http://schemas.microsoft.com/office/drawing/2014/main" id="{B10B832E-4DD7-E63E-9D8D-C4795C56B68A}"/>
              </a:ext>
            </a:extLst>
          </p:cNvPr>
          <p:cNvPicPr>
            <a:picLocks noChangeAspect="1"/>
          </p:cNvPicPr>
          <p:nvPr/>
        </p:nvPicPr>
        <p:blipFill>
          <a:blip r:embed="rId20"/>
          <a:stretch>
            <a:fillRect/>
          </a:stretch>
        </p:blipFill>
        <p:spPr>
          <a:xfrm>
            <a:off x="8801810" y="5546519"/>
            <a:ext cx="1533210" cy="909190"/>
          </a:xfrm>
          <a:prstGeom prst="rect">
            <a:avLst/>
          </a:prstGeom>
        </p:spPr>
      </p:pic>
    </p:spTree>
    <p:extLst>
      <p:ext uri="{BB962C8B-B14F-4D97-AF65-F5344CB8AC3E}">
        <p14:creationId xmlns:p14="http://schemas.microsoft.com/office/powerpoint/2010/main" val="41980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ppt_x"/>
                                          </p:val>
                                        </p:tav>
                                        <p:tav tm="100000">
                                          <p:val>
                                            <p:strVal val="#ppt_x"/>
                                          </p:val>
                                        </p:tav>
                                      </p:tavLst>
                                    </p:anim>
                                    <p:anim calcmode="lin" valueType="num">
                                      <p:cBhvr additive="base">
                                        <p:cTn id="10" dur="500" fill="hold"/>
                                        <p:tgtEl>
                                          <p:spTgt spid="19"/>
                                        </p:tgtEl>
                                        <p:attrNameLst>
                                          <p:attrName>ppt_y</p:attrName>
                                        </p:attrNameLst>
                                      </p:cBhvr>
                                      <p:tavLst>
                                        <p:tav tm="0">
                                          <p:val>
                                            <p:strVal val="1+#ppt_h/2"/>
                                          </p:val>
                                        </p:tav>
                                        <p:tav tm="100000">
                                          <p:val>
                                            <p:strVal val="#ppt_y"/>
                                          </p:val>
                                        </p:tav>
                                      </p:tavLst>
                                    </p:anim>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8">
            <a:extLst>
              <a:ext uri="{FF2B5EF4-FFF2-40B4-BE49-F238E27FC236}">
                <a16:creationId xmlns:a16="http://schemas.microsoft.com/office/drawing/2014/main" id="{F69C085E-0525-C41B-0EEB-B183CA3D5572}"/>
              </a:ext>
            </a:extLst>
          </p:cNvPr>
          <p:cNvSpPr/>
          <p:nvPr/>
        </p:nvSpPr>
        <p:spPr>
          <a:xfrm>
            <a:off x="361950" y="209551"/>
            <a:ext cx="8210550" cy="6267450"/>
          </a:xfrm>
          <a:prstGeom prst="ellipse">
            <a:avLst/>
          </a:prstGeom>
          <a:solidFill>
            <a:schemeClr val="accent6">
              <a:lumMod val="40000"/>
              <a:lumOff val="6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arrodonit 8">
            <a:extLst>
              <a:ext uri="{FF2B5EF4-FFF2-40B4-BE49-F238E27FC236}">
                <a16:creationId xmlns:a16="http://schemas.microsoft.com/office/drawing/2014/main" id="{B0888DE2-D69F-66D6-E842-D437D40DD529}"/>
              </a:ext>
            </a:extLst>
          </p:cNvPr>
          <p:cNvSpPr/>
          <p:nvPr/>
        </p:nvSpPr>
        <p:spPr>
          <a:xfrm>
            <a:off x="4316718" y="6012856"/>
            <a:ext cx="7875282" cy="845144"/>
          </a:xfrm>
          <a:prstGeom prst="roundRect">
            <a:avLst/>
          </a:prstGeom>
          <a:solidFill>
            <a:srgbClr val="78B1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a:ln>
                  <a:noFill/>
                </a:ln>
                <a:solidFill>
                  <a:prstClr val="white"/>
                </a:solidFill>
                <a:effectLst/>
                <a:uLnTx/>
                <a:uFillTx/>
                <a:latin typeface="Corbel" panose="020B0503020204020204"/>
                <a:ea typeface="+mn-ea"/>
                <a:cs typeface="+mn-cs"/>
              </a:rPr>
              <a:t>MAPEO DEL ÁMBITO DE IMPRESIÓN FUNCIONAL</a:t>
            </a:r>
          </a:p>
        </p:txBody>
      </p:sp>
      <p:sp>
        <p:nvSpPr>
          <p:cNvPr id="4" name="Oval 9">
            <a:extLst>
              <a:ext uri="{FF2B5EF4-FFF2-40B4-BE49-F238E27FC236}">
                <a16:creationId xmlns:a16="http://schemas.microsoft.com/office/drawing/2014/main" id="{3D2CCEAE-1B78-E1B1-211D-E40701DCFA87}"/>
              </a:ext>
            </a:extLst>
          </p:cNvPr>
          <p:cNvSpPr/>
          <p:nvPr/>
        </p:nvSpPr>
        <p:spPr>
          <a:xfrm>
            <a:off x="1562788" y="1088517"/>
            <a:ext cx="5346625" cy="4859701"/>
          </a:xfrm>
          <a:prstGeom prst="ellipse">
            <a:avLst/>
          </a:prstGeom>
          <a:solidFill>
            <a:schemeClr val="accent1">
              <a:lumMod val="20000"/>
              <a:lumOff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8">
            <a:extLst>
              <a:ext uri="{FF2B5EF4-FFF2-40B4-BE49-F238E27FC236}">
                <a16:creationId xmlns:a16="http://schemas.microsoft.com/office/drawing/2014/main" id="{7B0F67C5-3E55-B076-B486-563AFD1C3C55}"/>
              </a:ext>
            </a:extLst>
          </p:cNvPr>
          <p:cNvSpPr/>
          <p:nvPr/>
        </p:nvSpPr>
        <p:spPr>
          <a:xfrm>
            <a:off x="2531992" y="2096649"/>
            <a:ext cx="3343564" cy="3066473"/>
          </a:xfrm>
          <a:prstGeom prst="ellipse">
            <a:avLst/>
          </a:prstGeom>
          <a:solidFill>
            <a:schemeClr val="accent2">
              <a:lumMod val="20000"/>
              <a:lumOff val="8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uadroTexto 22">
            <a:extLst>
              <a:ext uri="{FF2B5EF4-FFF2-40B4-BE49-F238E27FC236}">
                <a16:creationId xmlns:a16="http://schemas.microsoft.com/office/drawing/2014/main" id="{5B35D764-230A-F464-591E-E3EB514F5216}"/>
              </a:ext>
            </a:extLst>
          </p:cNvPr>
          <p:cNvSpPr txBox="1"/>
          <p:nvPr/>
        </p:nvSpPr>
        <p:spPr>
          <a:xfrm>
            <a:off x="2776756" y="1348722"/>
            <a:ext cx="2854036" cy="674928"/>
          </a:xfrm>
          <a:prstGeom prst="rect">
            <a:avLst/>
          </a:prstGeom>
          <a:noFill/>
        </p:spPr>
        <p:txBody>
          <a:bodyPr wrap="square" rtlCol="0">
            <a:spAutoFit/>
          </a:bodyPr>
          <a:lstStyle/>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Universo Functional Print </a:t>
            </a:r>
            <a:br>
              <a:rPr lang="es-ES" b="1" dirty="0">
                <a:solidFill>
                  <a:srgbClr val="0D3B6F"/>
                </a:solidFill>
                <a:latin typeface="Aptos" panose="020B0004020202020204" pitchFamily="34" charset="0"/>
                <a:cs typeface="Times New Roman" panose="02020603050405020304" pitchFamily="18" charset="0"/>
              </a:rPr>
            </a:br>
            <a:r>
              <a:rPr lang="es-ES" b="1" dirty="0">
                <a:solidFill>
                  <a:srgbClr val="0D3B6F"/>
                </a:solidFill>
                <a:latin typeface="Aptos" panose="020B0004020202020204" pitchFamily="34" charset="0"/>
                <a:cs typeface="Times New Roman" panose="02020603050405020304" pitchFamily="18" charset="0"/>
              </a:rPr>
              <a:t>en España</a:t>
            </a:r>
          </a:p>
        </p:txBody>
      </p:sp>
      <p:pic>
        <p:nvPicPr>
          <p:cNvPr id="12" name="Imagen 5">
            <a:extLst>
              <a:ext uri="{FF2B5EF4-FFF2-40B4-BE49-F238E27FC236}">
                <a16:creationId xmlns:a16="http://schemas.microsoft.com/office/drawing/2014/main" id="{D45EBC74-6FD6-2DB7-B4E7-73FF6A151D0B}"/>
              </a:ext>
            </a:extLst>
          </p:cNvPr>
          <p:cNvPicPr>
            <a:picLocks noChangeAspect="1"/>
          </p:cNvPicPr>
          <p:nvPr/>
        </p:nvPicPr>
        <p:blipFill>
          <a:blip r:embed="rId3"/>
          <a:stretch>
            <a:fillRect/>
          </a:stretch>
        </p:blipFill>
        <p:spPr>
          <a:xfrm>
            <a:off x="3530746" y="2990147"/>
            <a:ext cx="1410707" cy="1452392"/>
          </a:xfrm>
          <a:prstGeom prst="rect">
            <a:avLst/>
          </a:prstGeom>
        </p:spPr>
      </p:pic>
      <p:sp>
        <p:nvSpPr>
          <p:cNvPr id="14" name="CuadroTexto 22">
            <a:extLst>
              <a:ext uri="{FF2B5EF4-FFF2-40B4-BE49-F238E27FC236}">
                <a16:creationId xmlns:a16="http://schemas.microsoft.com/office/drawing/2014/main" id="{49B82AE3-14C9-121A-A539-AB214E70DEA0}"/>
              </a:ext>
            </a:extLst>
          </p:cNvPr>
          <p:cNvSpPr txBox="1"/>
          <p:nvPr/>
        </p:nvSpPr>
        <p:spPr>
          <a:xfrm>
            <a:off x="2776756" y="2482474"/>
            <a:ext cx="2854036" cy="378565"/>
          </a:xfrm>
          <a:prstGeom prst="rect">
            <a:avLst/>
          </a:prstGeom>
          <a:noFill/>
        </p:spPr>
        <p:txBody>
          <a:bodyPr wrap="square" rtlCol="0">
            <a:spAutoFit/>
          </a:bodyPr>
          <a:lstStyle/>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Functional Print Cluster</a:t>
            </a:r>
          </a:p>
        </p:txBody>
      </p:sp>
      <p:sp>
        <p:nvSpPr>
          <p:cNvPr id="15" name="Rectangle 1">
            <a:extLst>
              <a:ext uri="{FF2B5EF4-FFF2-40B4-BE49-F238E27FC236}">
                <a16:creationId xmlns:a16="http://schemas.microsoft.com/office/drawing/2014/main" id="{874E2258-0B53-FACE-18F5-190E24371E63}"/>
              </a:ext>
            </a:extLst>
          </p:cNvPr>
          <p:cNvSpPr/>
          <p:nvPr/>
        </p:nvSpPr>
        <p:spPr>
          <a:xfrm>
            <a:off x="5351638" y="3355483"/>
            <a:ext cx="2720111" cy="1278978"/>
          </a:xfrm>
          <a:prstGeom prst="rect">
            <a:avLst/>
          </a:prstGeom>
          <a:solidFill>
            <a:schemeClr val="bg1"/>
          </a:solidFill>
          <a:ln w="28575">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88 socios</a:t>
            </a:r>
          </a:p>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67 empresas + 18 CT y entidades de entorno</a:t>
            </a:r>
          </a:p>
        </p:txBody>
      </p:sp>
      <p:sp>
        <p:nvSpPr>
          <p:cNvPr id="17" name="Rectangle 1">
            <a:extLst>
              <a:ext uri="{FF2B5EF4-FFF2-40B4-BE49-F238E27FC236}">
                <a16:creationId xmlns:a16="http://schemas.microsoft.com/office/drawing/2014/main" id="{32F91B55-C6C8-90E2-B27B-BAF1AF91C047}"/>
              </a:ext>
            </a:extLst>
          </p:cNvPr>
          <p:cNvSpPr/>
          <p:nvPr/>
        </p:nvSpPr>
        <p:spPr>
          <a:xfrm>
            <a:off x="102851" y="2408879"/>
            <a:ext cx="2720111" cy="1278978"/>
          </a:xfrm>
          <a:prstGeom prst="rect">
            <a:avLst/>
          </a:prstGeom>
          <a:solidFill>
            <a:schemeClr val="bg1"/>
          </a:solidFill>
          <a:ln w="28575">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211 agentes identificados</a:t>
            </a:r>
          </a:p>
          <a:p>
            <a:pPr>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184 empresas + 27 CT y entidades de entorno</a:t>
            </a:r>
          </a:p>
        </p:txBody>
      </p:sp>
      <p:sp>
        <p:nvSpPr>
          <p:cNvPr id="21" name="Rectangle 1">
            <a:extLst>
              <a:ext uri="{FF2B5EF4-FFF2-40B4-BE49-F238E27FC236}">
                <a16:creationId xmlns:a16="http://schemas.microsoft.com/office/drawing/2014/main" id="{65E95838-26B7-EBB8-BA52-2BEF0AAD11B9}"/>
              </a:ext>
            </a:extLst>
          </p:cNvPr>
          <p:cNvSpPr/>
          <p:nvPr/>
        </p:nvSpPr>
        <p:spPr>
          <a:xfrm>
            <a:off x="6618442" y="318705"/>
            <a:ext cx="2720111" cy="1278978"/>
          </a:xfrm>
          <a:prstGeom prst="rect">
            <a:avLst/>
          </a:prstGeom>
          <a:solidFill>
            <a:schemeClr val="bg1"/>
          </a:solidFill>
          <a:ln w="28575">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6 </a:t>
            </a:r>
            <a:r>
              <a:rPr lang="es-ES" b="1" dirty="0" err="1">
                <a:solidFill>
                  <a:srgbClr val="0D3B6F"/>
                </a:solidFill>
                <a:latin typeface="Aptos" panose="020B0004020202020204" pitchFamily="34" charset="0"/>
                <a:cs typeface="Times New Roman" panose="02020603050405020304" pitchFamily="18" charset="0"/>
              </a:rPr>
              <a:t>Clusters</a:t>
            </a:r>
            <a:r>
              <a:rPr lang="es-ES" b="1" dirty="0">
                <a:solidFill>
                  <a:srgbClr val="0D3B6F"/>
                </a:solidFill>
                <a:latin typeface="Aptos" panose="020B0004020202020204" pitchFamily="34" charset="0"/>
                <a:cs typeface="Times New Roman" panose="02020603050405020304" pitchFamily="18" charset="0"/>
              </a:rPr>
              <a:t> o cadenas de valor identificados</a:t>
            </a:r>
          </a:p>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Una asociación Europea</a:t>
            </a:r>
          </a:p>
        </p:txBody>
      </p:sp>
      <p:sp>
        <p:nvSpPr>
          <p:cNvPr id="22" name="CuadroTexto 22">
            <a:extLst>
              <a:ext uri="{FF2B5EF4-FFF2-40B4-BE49-F238E27FC236}">
                <a16:creationId xmlns:a16="http://schemas.microsoft.com/office/drawing/2014/main" id="{B1CE2809-08C9-D153-3BA0-AE7FE5AE1F20}"/>
              </a:ext>
            </a:extLst>
          </p:cNvPr>
          <p:cNvSpPr txBox="1"/>
          <p:nvPr/>
        </p:nvSpPr>
        <p:spPr>
          <a:xfrm>
            <a:off x="3354401" y="261286"/>
            <a:ext cx="2854036" cy="674928"/>
          </a:xfrm>
          <a:prstGeom prst="rect">
            <a:avLst/>
          </a:prstGeom>
          <a:noFill/>
        </p:spPr>
        <p:txBody>
          <a:bodyPr wrap="square" rtlCol="0">
            <a:spAutoFit/>
          </a:bodyPr>
          <a:lstStyle/>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Universo Functional Print </a:t>
            </a:r>
            <a:br>
              <a:rPr lang="es-ES" b="1" dirty="0">
                <a:solidFill>
                  <a:srgbClr val="0D3B6F"/>
                </a:solidFill>
                <a:latin typeface="Aptos" panose="020B0004020202020204" pitchFamily="34" charset="0"/>
                <a:cs typeface="Times New Roman" panose="02020603050405020304" pitchFamily="18" charset="0"/>
              </a:rPr>
            </a:br>
            <a:r>
              <a:rPr lang="es-ES" b="1" dirty="0">
                <a:solidFill>
                  <a:srgbClr val="0D3B6F"/>
                </a:solidFill>
                <a:latin typeface="Aptos" panose="020B0004020202020204" pitchFamily="34" charset="0"/>
                <a:cs typeface="Times New Roman" panose="02020603050405020304" pitchFamily="18" charset="0"/>
              </a:rPr>
              <a:t>en Europa</a:t>
            </a:r>
          </a:p>
        </p:txBody>
      </p:sp>
      <p:pic>
        <p:nvPicPr>
          <p:cNvPr id="37" name="Imagen 36" descr="Mapa&#10;&#10;Descripción generada automáticamente">
            <a:extLst>
              <a:ext uri="{FF2B5EF4-FFF2-40B4-BE49-F238E27FC236}">
                <a16:creationId xmlns:a16="http://schemas.microsoft.com/office/drawing/2014/main" id="{264A9592-60CE-25EA-1F01-6108AD106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0852" y="1499264"/>
            <a:ext cx="3990701" cy="2723550"/>
          </a:xfrm>
          <a:prstGeom prst="ellipse">
            <a:avLst/>
          </a:prstGeom>
        </p:spPr>
      </p:pic>
    </p:spTree>
    <p:extLst>
      <p:ext uri="{BB962C8B-B14F-4D97-AF65-F5344CB8AC3E}">
        <p14:creationId xmlns:p14="http://schemas.microsoft.com/office/powerpoint/2010/main" val="109025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a:extLst>
              <a:ext uri="{FF2B5EF4-FFF2-40B4-BE49-F238E27FC236}">
                <a16:creationId xmlns:a16="http://schemas.microsoft.com/office/drawing/2014/main" id="{90413F1B-7CD6-D45F-9EF7-A951699ED4CC}"/>
              </a:ext>
            </a:extLst>
          </p:cNvPr>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9DAB5857-CC69-49F0-A40B-7D5FB92376D7}" type="slidenum">
              <a:rPr kumimoji="0" lang="ca-ES" sz="900" b="0" i="0" u="none" strike="noStrike" kern="1200" cap="none" spc="0" normalizeH="0" baseline="0" noProof="0">
                <a:ln>
                  <a:noFill/>
                </a:ln>
                <a:solidFill>
                  <a:srgbClr val="FFC000"/>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12</a:t>
            </a:fld>
            <a:endParaRPr kumimoji="0" lang="ca-ES" sz="900" b="0" i="0" u="none" strike="noStrike" kern="1200" cap="none" spc="0" normalizeH="0" baseline="0" noProof="0">
              <a:ln>
                <a:noFill/>
              </a:ln>
              <a:solidFill>
                <a:srgbClr val="FFC000"/>
              </a:solidFill>
              <a:effectLst/>
              <a:uLnTx/>
              <a:uFillTx/>
              <a:latin typeface="Calibri"/>
              <a:ea typeface="+mn-ea"/>
              <a:cs typeface="+mn-cs"/>
            </a:endParaRPr>
          </a:p>
        </p:txBody>
      </p:sp>
      <p:sp>
        <p:nvSpPr>
          <p:cNvPr id="11" name="Títol 2">
            <a:extLst>
              <a:ext uri="{FF2B5EF4-FFF2-40B4-BE49-F238E27FC236}">
                <a16:creationId xmlns:a16="http://schemas.microsoft.com/office/drawing/2014/main" id="{DD82E711-F934-9891-357E-354078D6DDFF}"/>
              </a:ext>
            </a:extLst>
          </p:cNvPr>
          <p:cNvSpPr txBox="1">
            <a:spLocks/>
          </p:cNvSpPr>
          <p:nvPr/>
        </p:nvSpPr>
        <p:spPr>
          <a:xfrm>
            <a:off x="1191867" y="107646"/>
            <a:ext cx="9669781" cy="787400"/>
          </a:xfrm>
          <a:prstGeom prst="rect">
            <a:avLst/>
          </a:prstGeom>
        </p:spPr>
        <p:txBody>
          <a:bodyPr vert="horz"/>
          <a:lstStyle>
            <a:lvl1pPr algn="r" defTabSz="457200" rtl="0" eaLnBrk="1" latinLnBrk="0" hangingPunct="1">
              <a:spcBef>
                <a:spcPct val="0"/>
              </a:spcBef>
              <a:buNone/>
              <a:defRPr sz="2800" b="1" kern="1200">
                <a:solidFill>
                  <a:srgbClr val="F192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ES" sz="2800" b="1" i="0" u="none" strike="noStrike" kern="1200" cap="none" spc="0" normalizeH="0" baseline="0" noProof="0" dirty="0">
                <a:ln>
                  <a:noFill/>
                </a:ln>
                <a:solidFill>
                  <a:srgbClr val="F19200"/>
                </a:solidFill>
                <a:effectLst/>
                <a:uLnTx/>
                <a:uFillTx/>
                <a:latin typeface="Calibri"/>
                <a:ea typeface="+mj-ea"/>
                <a:cs typeface="+mj-cs"/>
              </a:rPr>
              <a:t>Al</a:t>
            </a:r>
            <a:r>
              <a:rPr lang="es-ES" dirty="0" err="1">
                <a:latin typeface="Calibri"/>
              </a:rPr>
              <a:t>ianzas</a:t>
            </a:r>
            <a:r>
              <a:rPr kumimoji="0" lang="es-ES" sz="2800" b="1" i="0" u="none" strike="noStrike" kern="1200" cap="none" spc="0" normalizeH="0" baseline="0" noProof="0" dirty="0">
                <a:ln>
                  <a:noFill/>
                </a:ln>
                <a:solidFill>
                  <a:srgbClr val="F19200"/>
                </a:solidFill>
                <a:effectLst/>
                <a:uLnTx/>
                <a:uFillTx/>
                <a:latin typeface="Calibri"/>
                <a:ea typeface="+mj-ea"/>
                <a:cs typeface="+mj-cs"/>
              </a:rPr>
              <a:t> </a:t>
            </a:r>
            <a:r>
              <a:rPr kumimoji="0" lang="es-ES" sz="2800" b="1" i="0" u="none" strike="noStrike" kern="1200" cap="none" spc="0" normalizeH="0" baseline="0" noProof="0" dirty="0" err="1">
                <a:ln>
                  <a:noFill/>
                </a:ln>
                <a:solidFill>
                  <a:srgbClr val="F19200"/>
                </a:solidFill>
                <a:effectLst/>
                <a:uLnTx/>
                <a:uFillTx/>
                <a:latin typeface="Calibri"/>
                <a:ea typeface="+mj-ea"/>
                <a:cs typeface="+mj-cs"/>
              </a:rPr>
              <a:t>with</a:t>
            </a:r>
            <a:r>
              <a:rPr kumimoji="0" lang="es-ES" sz="2800" b="1" i="0" u="none" strike="noStrike" kern="1200" cap="none" spc="0" normalizeH="0" baseline="0" noProof="0" dirty="0">
                <a:ln>
                  <a:noFill/>
                </a:ln>
                <a:solidFill>
                  <a:srgbClr val="F19200"/>
                </a:solidFill>
                <a:effectLst/>
                <a:uLnTx/>
                <a:uFillTx/>
                <a:latin typeface="Calibri"/>
                <a:ea typeface="+mj-ea"/>
                <a:cs typeface="+mj-cs"/>
              </a:rPr>
              <a:t> EU EMEA - CLUSTERS</a:t>
            </a:r>
          </a:p>
        </p:txBody>
      </p:sp>
      <p:pic>
        <p:nvPicPr>
          <p:cNvPr id="1026" name="Picture 2">
            <a:extLst>
              <a:ext uri="{FF2B5EF4-FFF2-40B4-BE49-F238E27FC236}">
                <a16:creationId xmlns:a16="http://schemas.microsoft.com/office/drawing/2014/main" id="{A76AB461-8544-F3C3-3F4A-303B12902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352" y="895046"/>
            <a:ext cx="3310271" cy="26900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FA42124-03DE-029F-60A8-C582556AE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621" y="2754201"/>
            <a:ext cx="6892414" cy="387698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01034FA4-B3BE-687C-1CC9-57437CF0A5BF}"/>
              </a:ext>
            </a:extLst>
          </p:cNvPr>
          <p:cNvPicPr>
            <a:picLocks noChangeAspect="1"/>
          </p:cNvPicPr>
          <p:nvPr/>
        </p:nvPicPr>
        <p:blipFill>
          <a:blip r:embed="rId5"/>
          <a:stretch>
            <a:fillRect/>
          </a:stretch>
        </p:blipFill>
        <p:spPr>
          <a:xfrm>
            <a:off x="5166177" y="895046"/>
            <a:ext cx="6888845" cy="1880133"/>
          </a:xfrm>
          <a:prstGeom prst="rect">
            <a:avLst/>
          </a:prstGeom>
        </p:spPr>
      </p:pic>
      <p:pic>
        <p:nvPicPr>
          <p:cNvPr id="1034" name="Picture 10">
            <a:extLst>
              <a:ext uri="{FF2B5EF4-FFF2-40B4-BE49-F238E27FC236}">
                <a16:creationId xmlns:a16="http://schemas.microsoft.com/office/drawing/2014/main" id="{BC59B4D7-1125-EF45-F38A-502CD14498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6177" y="895046"/>
            <a:ext cx="1266825" cy="116205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78B424B-4533-5EA5-718A-D353B2092987}"/>
              </a:ext>
            </a:extLst>
          </p:cNvPr>
          <p:cNvSpPr txBox="1"/>
          <p:nvPr/>
        </p:nvSpPr>
        <p:spPr>
          <a:xfrm>
            <a:off x="894352" y="4208628"/>
            <a:ext cx="3310272" cy="1860381"/>
          </a:xfrm>
          <a:prstGeom prst="rect">
            <a:avLst/>
          </a:prstGeom>
          <a:noFill/>
        </p:spPr>
        <p:txBody>
          <a:bodyPr wrap="square">
            <a:spAutoFit/>
          </a:bodyPr>
          <a:lstStyle/>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Red de Cooperación de Centros de Excelencia Profesional en el sector de la PFOE inteligente, para garantizar la prosperidad europea en este ámbito</a:t>
            </a:r>
          </a:p>
        </p:txBody>
      </p:sp>
      <p:pic>
        <p:nvPicPr>
          <p:cNvPr id="2050" name="Picture 2">
            <a:extLst>
              <a:ext uri="{FF2B5EF4-FFF2-40B4-BE49-F238E27FC236}">
                <a16:creationId xmlns:a16="http://schemas.microsoft.com/office/drawing/2014/main" id="{0EFEEF6C-3CF4-4650-232C-1A1DBE282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0491" y="5854325"/>
            <a:ext cx="2743201" cy="57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9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utoShape 5"/>
          <p:cNvSpPr>
            <a:spLocks noChangeArrowheads="1"/>
          </p:cNvSpPr>
          <p:nvPr/>
        </p:nvSpPr>
        <p:spPr bwMode="auto">
          <a:xfrm>
            <a:off x="1689571" y="1710027"/>
            <a:ext cx="1508856" cy="4546048"/>
          </a:xfrm>
          <a:prstGeom prst="roundRect">
            <a:avLst>
              <a:gd name="adj" fmla="val 0"/>
            </a:avLst>
          </a:prstGeom>
          <a:ln w="28575">
            <a:headEnd/>
            <a:tailEnd/>
          </a:ln>
        </p:spPr>
        <p:style>
          <a:lnRef idx="2">
            <a:schemeClr val="accent1"/>
          </a:lnRef>
          <a:fillRef idx="1">
            <a:schemeClr val="lt1"/>
          </a:fillRef>
          <a:effectRef idx="0">
            <a:schemeClr val="accent1"/>
          </a:effectRef>
          <a:fontRef idx="minor">
            <a:schemeClr val="dk1"/>
          </a:fontRef>
        </p:style>
        <p:txBody>
          <a:bodyPr wrap="square" lIns="72000" tIns="72000" rIns="72000" bIns="72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200" b="1" i="0" u="none" strike="noStrike" kern="1200" cap="none" spc="0" normalizeH="0" baseline="0" noProof="0">
                <a:ln>
                  <a:noFill/>
                </a:ln>
                <a:solidFill>
                  <a:srgbClr val="000000"/>
                </a:solidFill>
                <a:effectLst/>
                <a:uLnTx/>
                <a:uFillTx/>
                <a:latin typeface="Calibri Light" panose="020F0302020204030204"/>
                <a:ea typeface="+mn-ea"/>
                <a:cs typeface="Arial" charset="0"/>
              </a:rPr>
              <a:t>CONOCIMIENTO</a:t>
            </a:r>
          </a:p>
        </p:txBody>
      </p:sp>
      <p:sp>
        <p:nvSpPr>
          <p:cNvPr id="35" name="AutoShape 5"/>
          <p:cNvSpPr>
            <a:spLocks noChangeArrowheads="1"/>
          </p:cNvSpPr>
          <p:nvPr/>
        </p:nvSpPr>
        <p:spPr bwMode="auto">
          <a:xfrm>
            <a:off x="3257006" y="1710027"/>
            <a:ext cx="1641723" cy="4546048"/>
          </a:xfrm>
          <a:prstGeom prst="roundRect">
            <a:avLst>
              <a:gd name="adj" fmla="val 0"/>
            </a:avLst>
          </a:prstGeom>
          <a:solidFill>
            <a:schemeClr val="accent1">
              <a:lumMod val="60000"/>
              <a:lumOff val="40000"/>
              <a:alpha val="64000"/>
            </a:schemeClr>
          </a:solidFill>
          <a:ln>
            <a:solidFill>
              <a:srgbClr val="F7BB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a:ln>
                  <a:noFill/>
                </a:ln>
                <a:solidFill>
                  <a:srgbClr val="000000"/>
                </a:solidFill>
                <a:effectLst/>
                <a:uLnTx/>
                <a:uFillTx/>
                <a:latin typeface="Calibri Light" panose="020F0302020204030204"/>
                <a:ea typeface="+mn-ea"/>
                <a:cs typeface="Arial" charset="0"/>
              </a:rPr>
              <a:t>PROVEEDORES</a:t>
            </a: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59" name="AutoShape 5"/>
          <p:cNvSpPr>
            <a:spLocks noChangeArrowheads="1"/>
          </p:cNvSpPr>
          <p:nvPr/>
        </p:nvSpPr>
        <p:spPr bwMode="auto">
          <a:xfrm>
            <a:off x="3351502" y="4028671"/>
            <a:ext cx="1493732" cy="1110703"/>
          </a:xfrm>
          <a:prstGeom prst="roundRect">
            <a:avLst>
              <a:gd name="adj" fmla="val 0"/>
            </a:avLst>
          </a:prstGeom>
          <a:solidFill>
            <a:srgbClr val="DAA509"/>
          </a:solidFill>
          <a:ln>
            <a:solidFill>
              <a:srgbClr val="F7BB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72000" tIns="72000" rIns="72000" bIns="72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Calibri Light" panose="020F0302020204030204"/>
                <a:ea typeface="+mn-ea"/>
                <a:cs typeface="Arial" charset="0"/>
              </a:rPr>
              <a:t>TÉCNOLOGÍAS DE IMPRESIÓN</a:t>
            </a:r>
          </a:p>
        </p:txBody>
      </p:sp>
      <p:sp>
        <p:nvSpPr>
          <p:cNvPr id="64" name="Rectangle 21"/>
          <p:cNvSpPr>
            <a:spLocks noChangeArrowheads="1"/>
          </p:cNvSpPr>
          <p:nvPr/>
        </p:nvSpPr>
        <p:spPr bwMode="auto">
          <a:xfrm>
            <a:off x="1787454" y="2223925"/>
            <a:ext cx="1187701" cy="559725"/>
          </a:xfrm>
          <a:prstGeom prst="rect">
            <a:avLst/>
          </a:prstGeom>
          <a:solidFill>
            <a:srgbClr val="FFCC00">
              <a:alpha val="74902"/>
            </a:srgbClr>
          </a:solidFill>
          <a:ln w="28575" algn="ctr">
            <a:solidFill>
              <a:srgbClr val="FFCC00"/>
            </a:solidFill>
            <a:miter lim="800000"/>
            <a:headEnd/>
            <a:tailEnd/>
          </a:ln>
          <a:effectLst/>
        </p:spPr>
        <p:txBody>
          <a:bodyPr vert="horz" wrap="none" lIns="72000" tIns="72000" rIns="72000" bIns="72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100" b="1" i="0" u="none" strike="noStrike" kern="1200" cap="none" spc="0" normalizeH="0" baseline="0" noProof="0">
                <a:ln>
                  <a:noFill/>
                </a:ln>
                <a:solidFill>
                  <a:prstClr val="black"/>
                </a:solidFill>
                <a:effectLst/>
                <a:uLnTx/>
                <a:uFillTx/>
                <a:latin typeface="Calibri" panose="020F0502020204030204"/>
                <a:ea typeface="+mn-ea"/>
                <a:cs typeface="+mn-cs"/>
              </a:rPr>
              <a:t>UNIVERSIDADES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1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21"/>
          <p:cNvSpPr>
            <a:spLocks noChangeArrowheads="1"/>
          </p:cNvSpPr>
          <p:nvPr/>
        </p:nvSpPr>
        <p:spPr bwMode="auto">
          <a:xfrm>
            <a:off x="1785721" y="2869275"/>
            <a:ext cx="1333769" cy="3016972"/>
          </a:xfrm>
          <a:prstGeom prst="rect">
            <a:avLst/>
          </a:prstGeom>
          <a:solidFill>
            <a:srgbClr val="FFCC00">
              <a:alpha val="74902"/>
            </a:srgbClr>
          </a:solidFill>
          <a:ln w="28575" algn="ctr">
            <a:solidFill>
              <a:srgbClr val="FFCC00"/>
            </a:solidFill>
            <a:miter lim="800000"/>
            <a:headEnd/>
            <a:tailEnd/>
          </a:ln>
          <a:effectLst/>
        </p:spPr>
        <p:txBody>
          <a:bodyPr vert="horz" wrap="none" lIns="72000" tIns="72000" rIns="72000" bIns="72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200" b="1" i="0" u="none" strike="noStrike" kern="1200" cap="none" spc="0" normalizeH="0" baseline="0" noProof="0">
                <a:ln>
                  <a:noFill/>
                </a:ln>
                <a:solidFill>
                  <a:prstClr val="black"/>
                </a:solidFill>
                <a:effectLst/>
                <a:uLnTx/>
                <a:uFillTx/>
                <a:latin typeface="Calibri" panose="020F0502020204030204"/>
                <a:ea typeface="+mn-ea"/>
                <a:cs typeface="+mn-cs"/>
              </a:rPr>
              <a:t>CENTROS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200" b="1" i="0" u="none" strike="noStrike" kern="1200" cap="none" spc="0" normalizeH="0" baseline="0" noProof="0">
                <a:ln>
                  <a:noFill/>
                </a:ln>
                <a:solidFill>
                  <a:prstClr val="black"/>
                </a:solidFill>
                <a:effectLst/>
                <a:uLnTx/>
                <a:uFillTx/>
                <a:latin typeface="Calibri" panose="020F0502020204030204"/>
                <a:ea typeface="+mn-ea"/>
                <a:cs typeface="+mn-cs"/>
              </a:rPr>
              <a:t>TECNOLÓGICOS</a:t>
            </a:r>
            <a:endParaRPr kumimoji="0" lang="ca-ES" sz="100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83" name="AutoShape 5"/>
          <p:cNvSpPr>
            <a:spLocks noChangeArrowheads="1"/>
          </p:cNvSpPr>
          <p:nvPr/>
        </p:nvSpPr>
        <p:spPr bwMode="auto">
          <a:xfrm>
            <a:off x="3331000" y="2110338"/>
            <a:ext cx="1493732" cy="1603260"/>
          </a:xfrm>
          <a:prstGeom prst="roundRect">
            <a:avLst>
              <a:gd name="adj" fmla="val 0"/>
            </a:avLst>
          </a:prstGeom>
          <a:solidFill>
            <a:srgbClr val="DAA509"/>
          </a:solidFill>
          <a:ln>
            <a:solidFill>
              <a:srgbClr val="F7BB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72000" tIns="72000" rIns="72000" bIns="72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Calibri Light" panose="020F0302020204030204"/>
                <a:ea typeface="+mn-ea"/>
                <a:cs typeface="Arial" charset="0"/>
              </a:rPr>
              <a:t>TINTAS, MATERIALES Y SUSTRATOS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a-ES" sz="1050" b="0" i="0" u="none" strike="noStrike" kern="1200" cap="none" spc="0" normalizeH="0" baseline="0" noProof="0">
              <a:ln>
                <a:noFill/>
              </a:ln>
              <a:solidFill>
                <a:srgbClr val="000000"/>
              </a:solidFill>
              <a:effectLst/>
              <a:uLnTx/>
              <a:uFillTx/>
              <a:latin typeface="Calibri" panose="020F0502020204030204"/>
              <a:ea typeface="+mn-ea"/>
              <a:cs typeface="Arial" charset="0"/>
            </a:endParaRPr>
          </a:p>
        </p:txBody>
      </p:sp>
      <p:sp>
        <p:nvSpPr>
          <p:cNvPr id="96" name="AutoShape 5"/>
          <p:cNvSpPr>
            <a:spLocks noChangeArrowheads="1"/>
          </p:cNvSpPr>
          <p:nvPr/>
        </p:nvSpPr>
        <p:spPr bwMode="auto">
          <a:xfrm>
            <a:off x="3351503" y="5310087"/>
            <a:ext cx="1493731" cy="834694"/>
          </a:xfrm>
          <a:prstGeom prst="roundRect">
            <a:avLst>
              <a:gd name="adj" fmla="val 0"/>
            </a:avLst>
          </a:prstGeom>
          <a:solidFill>
            <a:srgbClr val="DAA509"/>
          </a:solidFill>
          <a:ln>
            <a:solidFill>
              <a:srgbClr val="F7BB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72000" tIns="72000" rIns="72000" bIns="72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200" b="1" i="0" u="none" strike="noStrike" kern="1200" cap="none" spc="0" normalizeH="0" baseline="0" noProof="0">
                <a:ln>
                  <a:noFill/>
                </a:ln>
                <a:solidFill>
                  <a:srgbClr val="000000"/>
                </a:solidFill>
                <a:effectLst/>
                <a:uLnTx/>
                <a:uFillTx/>
                <a:latin typeface="Calibri Light" panose="020F0302020204030204"/>
                <a:ea typeface="+mn-ea"/>
                <a:cs typeface="Arial" charset="0"/>
              </a:rPr>
              <a:t>SOLUCIONES SW para </a:t>
            </a:r>
            <a:r>
              <a:rPr kumimoji="0" lang="ca-ES" sz="1200" b="1" i="0" u="none" strike="noStrike" kern="1200" cap="none" spc="0" normalizeH="0" baseline="0" noProof="0" err="1">
                <a:ln>
                  <a:noFill/>
                </a:ln>
                <a:solidFill>
                  <a:srgbClr val="000000"/>
                </a:solidFill>
                <a:effectLst/>
                <a:uLnTx/>
                <a:uFillTx/>
                <a:latin typeface="Calibri Light" panose="020F0302020204030204"/>
                <a:ea typeface="+mn-ea"/>
                <a:cs typeface="Arial" charset="0"/>
              </a:rPr>
              <a:t>diseño</a:t>
            </a:r>
            <a:r>
              <a:rPr kumimoji="0" lang="ca-ES" sz="1200" b="1" i="0" u="none" strike="noStrike" kern="1200" cap="none" spc="0" normalizeH="0" baseline="0" noProof="0">
                <a:ln>
                  <a:noFill/>
                </a:ln>
                <a:solidFill>
                  <a:srgbClr val="000000"/>
                </a:solidFill>
                <a:effectLst/>
                <a:uLnTx/>
                <a:uFillTx/>
                <a:latin typeface="Calibri Light" panose="020F0302020204030204"/>
                <a:ea typeface="+mn-ea"/>
                <a:cs typeface="Arial" charset="0"/>
              </a:rPr>
              <a:t> e </a:t>
            </a:r>
            <a:r>
              <a:rPr kumimoji="0" lang="ca-ES" sz="1200" b="1" i="0" u="none" strike="noStrike" kern="1200" cap="none" spc="0" normalizeH="0" baseline="0" noProof="0" err="1">
                <a:ln>
                  <a:noFill/>
                </a:ln>
                <a:solidFill>
                  <a:srgbClr val="000000"/>
                </a:solidFill>
                <a:effectLst/>
                <a:uLnTx/>
                <a:uFillTx/>
                <a:latin typeface="Calibri Light" panose="020F0302020204030204"/>
                <a:ea typeface="+mn-ea"/>
                <a:cs typeface="Arial" charset="0"/>
              </a:rPr>
              <a:t>impresión</a:t>
            </a:r>
            <a:r>
              <a:rPr kumimoji="0" lang="ca-ES" sz="1200" b="1" i="0" u="none" strike="noStrike" kern="1200" cap="none" spc="0" normalizeH="0" baseline="0" noProof="0">
                <a:ln>
                  <a:noFill/>
                </a:ln>
                <a:solidFill>
                  <a:srgbClr val="000000"/>
                </a:solidFill>
                <a:effectLst/>
                <a:uLnTx/>
                <a:uFillTx/>
                <a:latin typeface="Calibri Light" panose="020F0302020204030204"/>
                <a:ea typeface="+mn-ea"/>
                <a:cs typeface="Arial" charset="0"/>
              </a:rPr>
              <a:t> </a:t>
            </a:r>
            <a:endParaRPr kumimoji="0" lang="ca-ES" sz="105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36" name="Rectangle 30"/>
          <p:cNvSpPr>
            <a:spLocks noChangeArrowheads="1"/>
          </p:cNvSpPr>
          <p:nvPr/>
        </p:nvSpPr>
        <p:spPr bwMode="auto">
          <a:xfrm>
            <a:off x="1695250" y="1068410"/>
            <a:ext cx="8874075" cy="268719"/>
          </a:xfrm>
          <a:prstGeom prst="rect">
            <a:avLst/>
          </a:prstGeom>
          <a:solidFill>
            <a:schemeClr val="bg1">
              <a:lumMod val="85000"/>
              <a:alpha val="75000"/>
            </a:schemeClr>
          </a:solidFill>
          <a:ln w="25400" algn="ctr">
            <a:solidFill>
              <a:srgbClr val="7F7F7F"/>
            </a:solidFill>
            <a:miter lim="800000"/>
            <a:headEnd/>
            <a:tailEnd/>
          </a:ln>
          <a:effectLst/>
        </p:spPr>
        <p:txBody>
          <a:bodyPr lIns="72000" tIns="72000" rIns="72000" bIns="7200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a-ES" sz="1000" b="1" i="0" u="none" strike="noStrike" kern="1200" cap="none" spc="0" normalizeH="0" baseline="0" noProof="0">
                <a:ln>
                  <a:noFill/>
                </a:ln>
                <a:solidFill>
                  <a:prstClr val="black"/>
                </a:solidFill>
                <a:effectLst/>
                <a:uLnTx/>
                <a:uFillTx/>
                <a:latin typeface="Calibri" panose="020F0502020204030204"/>
                <a:ea typeface="+mn-ea"/>
                <a:cs typeface="+mn-cs"/>
              </a:rPr>
              <a:t>ADMINISTRACIÓN</a:t>
            </a:r>
          </a:p>
        </p:txBody>
      </p:sp>
      <p:sp>
        <p:nvSpPr>
          <p:cNvPr id="37" name="Rectangle arrodonit 4"/>
          <p:cNvSpPr/>
          <p:nvPr/>
        </p:nvSpPr>
        <p:spPr>
          <a:xfrm>
            <a:off x="1695250" y="1421628"/>
            <a:ext cx="4302075" cy="245058"/>
          </a:xfrm>
          <a:prstGeom prst="roundRect">
            <a:avLst>
              <a:gd name="adj" fmla="val 0"/>
            </a:avLst>
          </a:prstGeom>
          <a:solidFill>
            <a:schemeClr val="bg1">
              <a:lumMod val="85000"/>
              <a:alpha val="75000"/>
            </a:schemeClr>
          </a:solidFill>
          <a:ln w="25400" algn="ctr">
            <a:solidFill>
              <a:srgbClr val="7F7F7F"/>
            </a:solidFill>
            <a:miter lim="800000"/>
            <a:headEnd/>
            <a:tailEnd/>
          </a:ln>
          <a:effectLst/>
        </p:spPr>
        <p:txBody>
          <a:bodyPr lIns="72000" tIns="72000" rIns="72000" bIns="7200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a-ES" sz="1000" b="1" i="0" u="none" strike="noStrike" kern="1200" cap="none" spc="0" normalizeH="0" baseline="0" noProof="0">
                <a:ln>
                  <a:noFill/>
                </a:ln>
                <a:solidFill>
                  <a:prstClr val="black"/>
                </a:solidFill>
                <a:effectLst/>
                <a:uLnTx/>
                <a:uFillTx/>
                <a:latin typeface="Calibri" panose="020F0502020204030204"/>
                <a:ea typeface="+mn-ea"/>
                <a:cs typeface="+mn-cs"/>
              </a:rPr>
              <a:t>CLÚSTER</a:t>
            </a:r>
          </a:p>
        </p:txBody>
      </p:sp>
      <p:sp>
        <p:nvSpPr>
          <p:cNvPr id="46" name="AutoShape 5">
            <a:extLst>
              <a:ext uri="{FF2B5EF4-FFF2-40B4-BE49-F238E27FC236}">
                <a16:creationId xmlns:a16="http://schemas.microsoft.com/office/drawing/2014/main" id="{85FC77BD-6FF9-332E-6C16-F394193642C0}"/>
              </a:ext>
            </a:extLst>
          </p:cNvPr>
          <p:cNvSpPr>
            <a:spLocks noChangeArrowheads="1"/>
          </p:cNvSpPr>
          <p:nvPr/>
        </p:nvSpPr>
        <p:spPr bwMode="auto">
          <a:xfrm>
            <a:off x="6818448" y="1737394"/>
            <a:ext cx="3072430" cy="4499996"/>
          </a:xfrm>
          <a:prstGeom prst="roundRect">
            <a:avLst>
              <a:gd name="adj" fmla="val 0"/>
            </a:avLst>
          </a:prstGeom>
          <a:solidFill>
            <a:schemeClr val="bg1">
              <a:lumMod val="7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a:ln>
                  <a:noFill/>
                </a:ln>
                <a:solidFill>
                  <a:srgbClr val="000000"/>
                </a:solidFill>
                <a:effectLst/>
                <a:uLnTx/>
                <a:uFillTx/>
                <a:latin typeface="Calibri Light" panose="020F0302020204030204"/>
                <a:ea typeface="+mn-ea"/>
                <a:cs typeface="Arial" charset="0"/>
              </a:rPr>
              <a:t>INTEGRADORES</a:t>
            </a:r>
            <a:r>
              <a:rPr kumimoji="0" lang="ca-ES" sz="1100" b="0" i="0" u="none" strike="noStrike" kern="1200" cap="none" spc="0" normalizeH="0" baseline="0" noProof="0">
                <a:ln>
                  <a:noFill/>
                </a:ln>
                <a:solidFill>
                  <a:srgbClr val="000000"/>
                </a:solidFill>
                <a:effectLst/>
                <a:uLnTx/>
                <a:uFillTx/>
                <a:latin typeface="Calibri Light" panose="020F0302020204030204"/>
                <a:ea typeface="+mn-ea"/>
                <a:cs typeface="Arial" charset="0"/>
              </a:rPr>
              <a:t>.</a:t>
            </a:r>
            <a:endParaRPr kumimoji="0" lang="ca-ES" sz="14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49" name="AutoShape 5">
            <a:extLst>
              <a:ext uri="{FF2B5EF4-FFF2-40B4-BE49-F238E27FC236}">
                <a16:creationId xmlns:a16="http://schemas.microsoft.com/office/drawing/2014/main" id="{1461D72E-18B6-3295-0DA3-19FF6656F1AC}"/>
              </a:ext>
            </a:extLst>
          </p:cNvPr>
          <p:cNvSpPr>
            <a:spLocks noChangeArrowheads="1"/>
          </p:cNvSpPr>
          <p:nvPr/>
        </p:nvSpPr>
        <p:spPr bwMode="auto">
          <a:xfrm>
            <a:off x="8145371" y="2536599"/>
            <a:ext cx="1623211"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0" i="0" u="none" strike="noStrike" kern="1200" cap="none" spc="0" normalizeH="0" baseline="0" noProof="0" err="1">
                <a:ln>
                  <a:noFill/>
                </a:ln>
                <a:solidFill>
                  <a:srgbClr val="000000"/>
                </a:solidFill>
                <a:effectLst/>
                <a:uLnTx/>
                <a:uFillTx/>
                <a:latin typeface="Calibri Light" panose="020F0302020204030204"/>
                <a:ea typeface="+mn-ea"/>
                <a:cs typeface="Arial" charset="0"/>
              </a:rPr>
              <a:t>Automoción</a:t>
            </a:r>
            <a:r>
              <a:rPr kumimoji="0" lang="ca-ES" sz="1400" b="0" i="0" u="none" strike="noStrike" kern="1200" cap="none" spc="0" normalizeH="0" baseline="0" noProof="0">
                <a:ln>
                  <a:noFill/>
                </a:ln>
                <a:solidFill>
                  <a:srgbClr val="000000"/>
                </a:solidFill>
                <a:effectLst/>
                <a:uLnTx/>
                <a:uFillTx/>
                <a:latin typeface="Calibri Light" panose="020F0302020204030204"/>
                <a:ea typeface="+mn-ea"/>
                <a:cs typeface="Arial" charset="0"/>
              </a:rPr>
              <a:t> y </a:t>
            </a:r>
            <a:r>
              <a:rPr kumimoji="0" lang="ca-ES" sz="1400" b="0" i="0" u="none" strike="noStrike" kern="1200" cap="none" spc="0" normalizeH="0" baseline="0" noProof="0" err="1">
                <a:ln>
                  <a:noFill/>
                </a:ln>
                <a:solidFill>
                  <a:srgbClr val="000000"/>
                </a:solidFill>
                <a:effectLst/>
                <a:uLnTx/>
                <a:uFillTx/>
                <a:latin typeface="Calibri Light" panose="020F0302020204030204"/>
                <a:ea typeface="+mn-ea"/>
                <a:cs typeface="Arial" charset="0"/>
              </a:rPr>
              <a:t>movilidad</a:t>
            </a:r>
            <a:endParaRPr kumimoji="0" lang="ca-ES" sz="105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50" name="AutoShape 5">
            <a:extLst>
              <a:ext uri="{FF2B5EF4-FFF2-40B4-BE49-F238E27FC236}">
                <a16:creationId xmlns:a16="http://schemas.microsoft.com/office/drawing/2014/main" id="{86A22561-06B5-07C5-B90B-58D630E6D9D1}"/>
              </a:ext>
            </a:extLst>
          </p:cNvPr>
          <p:cNvSpPr>
            <a:spLocks noChangeArrowheads="1"/>
          </p:cNvSpPr>
          <p:nvPr/>
        </p:nvSpPr>
        <p:spPr bwMode="auto">
          <a:xfrm>
            <a:off x="8154779" y="2973287"/>
            <a:ext cx="1623211"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0" i="0" u="none" strike="noStrike" kern="1200" cap="none" spc="0" normalizeH="0" baseline="0" noProof="0" err="1">
                <a:ln>
                  <a:noFill/>
                </a:ln>
                <a:solidFill>
                  <a:srgbClr val="000000"/>
                </a:solidFill>
                <a:effectLst/>
                <a:uLnTx/>
                <a:uFillTx/>
                <a:latin typeface="Calibri Light" panose="020F0302020204030204"/>
                <a:ea typeface="+mn-ea"/>
                <a:cs typeface="Arial" charset="0"/>
              </a:rPr>
              <a:t>Alimentación</a:t>
            </a:r>
            <a:endParaRPr kumimoji="0" lang="ca-ES" sz="105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51" name="AutoShape 5">
            <a:extLst>
              <a:ext uri="{FF2B5EF4-FFF2-40B4-BE49-F238E27FC236}">
                <a16:creationId xmlns:a16="http://schemas.microsoft.com/office/drawing/2014/main" id="{E3852EDB-5925-22B8-7A42-6BEC503A01DB}"/>
              </a:ext>
            </a:extLst>
          </p:cNvPr>
          <p:cNvSpPr>
            <a:spLocks noChangeArrowheads="1"/>
          </p:cNvSpPr>
          <p:nvPr/>
        </p:nvSpPr>
        <p:spPr bwMode="auto">
          <a:xfrm>
            <a:off x="8145371" y="3422508"/>
            <a:ext cx="1623211"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Automatización</a:t>
            </a:r>
            <a:r>
              <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rPr>
              <a:t> y </a:t>
            </a: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robótica</a:t>
            </a:r>
            <a:endPar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52" name="AutoShape 5">
            <a:extLst>
              <a:ext uri="{FF2B5EF4-FFF2-40B4-BE49-F238E27FC236}">
                <a16:creationId xmlns:a16="http://schemas.microsoft.com/office/drawing/2014/main" id="{D52CF70D-605B-110E-A029-B37473E368D2}"/>
              </a:ext>
            </a:extLst>
          </p:cNvPr>
          <p:cNvSpPr>
            <a:spLocks noChangeArrowheads="1"/>
          </p:cNvSpPr>
          <p:nvPr/>
        </p:nvSpPr>
        <p:spPr bwMode="auto">
          <a:xfrm>
            <a:off x="8145191" y="3880009"/>
            <a:ext cx="1623211"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Energía</a:t>
            </a:r>
            <a:endPar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53" name="AutoShape 5">
            <a:extLst>
              <a:ext uri="{FF2B5EF4-FFF2-40B4-BE49-F238E27FC236}">
                <a16:creationId xmlns:a16="http://schemas.microsoft.com/office/drawing/2014/main" id="{FD0D625B-6EDD-55C5-6B52-FF555DD9570C}"/>
              </a:ext>
            </a:extLst>
          </p:cNvPr>
          <p:cNvSpPr>
            <a:spLocks noChangeArrowheads="1"/>
          </p:cNvSpPr>
          <p:nvPr/>
        </p:nvSpPr>
        <p:spPr bwMode="auto">
          <a:xfrm>
            <a:off x="8145191" y="4340860"/>
            <a:ext cx="1623211"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Hábitat</a:t>
            </a:r>
            <a:r>
              <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rPr>
              <a:t> y </a:t>
            </a: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construcción</a:t>
            </a:r>
            <a:endPar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56" name="AutoShape 5">
            <a:extLst>
              <a:ext uri="{FF2B5EF4-FFF2-40B4-BE49-F238E27FC236}">
                <a16:creationId xmlns:a16="http://schemas.microsoft.com/office/drawing/2014/main" id="{27EBC300-5EFC-49D8-3BD6-F98D94104807}"/>
              </a:ext>
            </a:extLst>
          </p:cNvPr>
          <p:cNvSpPr>
            <a:spLocks noChangeArrowheads="1"/>
          </p:cNvSpPr>
          <p:nvPr/>
        </p:nvSpPr>
        <p:spPr bwMode="auto">
          <a:xfrm>
            <a:off x="8130763" y="4811110"/>
            <a:ext cx="1623212"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Smart</a:t>
            </a:r>
            <a:r>
              <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rPr>
              <a:t> labels y </a:t>
            </a: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packaging</a:t>
            </a:r>
            <a:endPar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57" name="AutoShape 5">
            <a:extLst>
              <a:ext uri="{FF2B5EF4-FFF2-40B4-BE49-F238E27FC236}">
                <a16:creationId xmlns:a16="http://schemas.microsoft.com/office/drawing/2014/main" id="{D86D25C8-0762-A6B1-0823-290C96F536E2}"/>
              </a:ext>
            </a:extLst>
          </p:cNvPr>
          <p:cNvSpPr>
            <a:spLocks noChangeArrowheads="1"/>
          </p:cNvSpPr>
          <p:nvPr/>
        </p:nvSpPr>
        <p:spPr bwMode="auto">
          <a:xfrm>
            <a:off x="8130763" y="5668695"/>
            <a:ext cx="1623212"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0" i="0" u="none" strike="noStrike" kern="1200" cap="none" spc="0" normalizeH="0" baseline="0" noProof="0" err="1">
                <a:ln>
                  <a:noFill/>
                </a:ln>
                <a:solidFill>
                  <a:srgbClr val="000000"/>
                </a:solidFill>
                <a:effectLst/>
                <a:uLnTx/>
                <a:uFillTx/>
                <a:latin typeface="Calibri Light" panose="020F0302020204030204"/>
                <a:ea typeface="+mn-ea"/>
                <a:cs typeface="Arial" charset="0"/>
              </a:rPr>
              <a:t>Otros</a:t>
            </a:r>
            <a:endParaRPr kumimoji="0" lang="ca-ES" sz="105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58" name="AutoShape 5">
            <a:extLst>
              <a:ext uri="{FF2B5EF4-FFF2-40B4-BE49-F238E27FC236}">
                <a16:creationId xmlns:a16="http://schemas.microsoft.com/office/drawing/2014/main" id="{8F0E7084-B3ED-C178-3083-AE6CED60A98F}"/>
              </a:ext>
            </a:extLst>
          </p:cNvPr>
          <p:cNvSpPr>
            <a:spLocks noChangeArrowheads="1"/>
          </p:cNvSpPr>
          <p:nvPr/>
        </p:nvSpPr>
        <p:spPr bwMode="auto">
          <a:xfrm>
            <a:off x="8154779" y="2097646"/>
            <a:ext cx="1623211"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400" b="0" i="0" u="none" strike="noStrike" kern="1200" cap="none" spc="0" normalizeH="0" baseline="0" noProof="0">
                <a:ln>
                  <a:noFill/>
                </a:ln>
                <a:solidFill>
                  <a:srgbClr val="000000"/>
                </a:solidFill>
                <a:effectLst/>
                <a:uLnTx/>
                <a:uFillTx/>
                <a:latin typeface="Calibri Light" panose="020F0302020204030204"/>
                <a:ea typeface="+mn-ea"/>
                <a:cs typeface="Arial" charset="0"/>
              </a:rPr>
              <a:t>Salud</a:t>
            </a:r>
            <a:endParaRPr kumimoji="0" lang="ca-ES" sz="105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60" name="AutoShape 5">
            <a:extLst>
              <a:ext uri="{FF2B5EF4-FFF2-40B4-BE49-F238E27FC236}">
                <a16:creationId xmlns:a16="http://schemas.microsoft.com/office/drawing/2014/main" id="{A3DE1B51-D694-0F8C-F8C2-571E78E00E71}"/>
              </a:ext>
            </a:extLst>
          </p:cNvPr>
          <p:cNvSpPr>
            <a:spLocks noChangeArrowheads="1"/>
          </p:cNvSpPr>
          <p:nvPr/>
        </p:nvSpPr>
        <p:spPr bwMode="auto">
          <a:xfrm>
            <a:off x="8130763" y="5239902"/>
            <a:ext cx="1623212" cy="363640"/>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Señaléctica</a:t>
            </a:r>
            <a:endPar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61" name="AutoShape 5">
            <a:extLst>
              <a:ext uri="{FF2B5EF4-FFF2-40B4-BE49-F238E27FC236}">
                <a16:creationId xmlns:a16="http://schemas.microsoft.com/office/drawing/2014/main" id="{6312C0A4-BCA1-1451-D9EE-E911967A5395}"/>
              </a:ext>
            </a:extLst>
          </p:cNvPr>
          <p:cNvSpPr>
            <a:spLocks noChangeArrowheads="1"/>
          </p:cNvSpPr>
          <p:nvPr/>
        </p:nvSpPr>
        <p:spPr bwMode="auto">
          <a:xfrm>
            <a:off x="9965583" y="1752313"/>
            <a:ext cx="624951" cy="4503762"/>
          </a:xfrm>
          <a:prstGeom prst="roundRect">
            <a:avLst>
              <a:gd name="adj" fmla="val 0"/>
            </a:avLst>
          </a:prstGeom>
          <a:solidFill>
            <a:srgbClr val="D57E06"/>
          </a:solidFill>
          <a:ln>
            <a:solidFill>
              <a:schemeClr val="accent2">
                <a:lumMod val="75000"/>
              </a:schemeClr>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72000" tIns="72000" rIns="72000" bIns="72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00" b="1" i="0" u="none" strike="noStrike" kern="1200" cap="none" spc="0" normalizeH="0" baseline="0" noProof="0">
                <a:ln>
                  <a:noFill/>
                </a:ln>
                <a:solidFill>
                  <a:prstClr val="white"/>
                </a:solidFill>
                <a:effectLst/>
                <a:uLnTx/>
                <a:uFillTx/>
                <a:latin typeface="Calibri Light" panose="020F0302020204030204"/>
                <a:ea typeface="+mn-ea"/>
                <a:cs typeface="Arial" charset="0"/>
              </a:rPr>
              <a:t>DEMANDA</a:t>
            </a:r>
            <a:endParaRPr kumimoji="0" lang="ca-ES" sz="1300" b="0" i="0" u="none" strike="noStrike" kern="1200" cap="none" spc="0" normalizeH="0" baseline="0" noProof="0">
              <a:ln>
                <a:noFill/>
              </a:ln>
              <a:solidFill>
                <a:prstClr val="white"/>
              </a:solidFill>
              <a:effectLst/>
              <a:uLnTx/>
              <a:uFillTx/>
              <a:latin typeface="Calibri Light" panose="020F0302020204030204"/>
              <a:ea typeface="+mn-ea"/>
              <a:cs typeface="Arial" charset="0"/>
            </a:endParaRPr>
          </a:p>
        </p:txBody>
      </p:sp>
      <p:sp>
        <p:nvSpPr>
          <p:cNvPr id="62" name="Rectangle arrodonit 4">
            <a:extLst>
              <a:ext uri="{FF2B5EF4-FFF2-40B4-BE49-F238E27FC236}">
                <a16:creationId xmlns:a16="http://schemas.microsoft.com/office/drawing/2014/main" id="{9A03D7DC-AE8D-84D9-81DA-693B149A1C39}"/>
              </a:ext>
            </a:extLst>
          </p:cNvPr>
          <p:cNvSpPr/>
          <p:nvPr/>
        </p:nvSpPr>
        <p:spPr>
          <a:xfrm>
            <a:off x="6096001" y="1413242"/>
            <a:ext cx="4473324" cy="241860"/>
          </a:xfrm>
          <a:prstGeom prst="roundRect">
            <a:avLst>
              <a:gd name="adj" fmla="val 0"/>
            </a:avLst>
          </a:prstGeom>
          <a:solidFill>
            <a:schemeClr val="bg1">
              <a:lumMod val="85000"/>
              <a:alpha val="75000"/>
            </a:schemeClr>
          </a:solidFill>
          <a:ln w="25400" algn="ctr">
            <a:solidFill>
              <a:srgbClr val="7F7F7F"/>
            </a:solidFill>
            <a:miter lim="800000"/>
            <a:headEnd/>
            <a:tailEnd/>
          </a:ln>
          <a:effectLst/>
        </p:spPr>
        <p:txBody>
          <a:bodyPr lIns="72000" tIns="72000" rIns="72000" bIns="72000"/>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a-ES" sz="1000" b="1" i="0" u="none" strike="noStrike" kern="1200" cap="none" spc="0" normalizeH="0" baseline="0" noProof="0">
                <a:ln>
                  <a:noFill/>
                </a:ln>
                <a:solidFill>
                  <a:prstClr val="black"/>
                </a:solidFill>
                <a:effectLst/>
                <a:uLnTx/>
                <a:uFillTx/>
                <a:latin typeface="Calibri" panose="020F0502020204030204"/>
                <a:ea typeface="+mn-ea"/>
                <a:cs typeface="+mn-cs"/>
              </a:rPr>
              <a:t>ASOCIACIONES</a:t>
            </a:r>
          </a:p>
        </p:txBody>
      </p:sp>
      <p:sp>
        <p:nvSpPr>
          <p:cNvPr id="79" name="AutoShape 5"/>
          <p:cNvSpPr>
            <a:spLocks noChangeArrowheads="1"/>
          </p:cNvSpPr>
          <p:nvPr/>
        </p:nvSpPr>
        <p:spPr bwMode="auto">
          <a:xfrm>
            <a:off x="4995211" y="1722914"/>
            <a:ext cx="1942085" cy="1561745"/>
          </a:xfrm>
          <a:prstGeom prst="roundRect">
            <a:avLst>
              <a:gd name="adj" fmla="val 0"/>
            </a:avLst>
          </a:prstGeom>
          <a:solidFill>
            <a:srgbClr val="FEAD27">
              <a:alpha val="64000"/>
            </a:srgb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72000" tIns="72000" rIns="72000" bIns="7200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rPr>
              <a:t>    IMPRESORES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sp>
        <p:nvSpPr>
          <p:cNvPr id="44" name="AutoShape 5">
            <a:extLst>
              <a:ext uri="{FF2B5EF4-FFF2-40B4-BE49-F238E27FC236}">
                <a16:creationId xmlns:a16="http://schemas.microsoft.com/office/drawing/2014/main" id="{A171E7E7-8A26-DCFB-5F56-CD780F7C89F4}"/>
              </a:ext>
            </a:extLst>
          </p:cNvPr>
          <p:cNvSpPr>
            <a:spLocks noChangeArrowheads="1"/>
          </p:cNvSpPr>
          <p:nvPr/>
        </p:nvSpPr>
        <p:spPr bwMode="auto">
          <a:xfrm>
            <a:off x="5009548" y="3490092"/>
            <a:ext cx="1942085" cy="2747298"/>
          </a:xfrm>
          <a:prstGeom prst="roundRect">
            <a:avLst>
              <a:gd name="adj" fmla="val 0"/>
            </a:avLst>
          </a:prstGeom>
          <a:solidFill>
            <a:srgbClr val="DAA509">
              <a:alpha val="66000"/>
            </a:srgbClr>
          </a:solidFill>
          <a:ln>
            <a:solidFill>
              <a:srgbClr val="F7BB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72000" tIns="72000" rIns="72000" bIns="7200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a-ES" sz="1400" b="1" i="0" u="none" strike="noStrike" kern="1200" cap="none" spc="0" normalizeH="0" baseline="0" noProof="0">
                <a:ln>
                  <a:noFill/>
                </a:ln>
                <a:solidFill>
                  <a:srgbClr val="000000"/>
                </a:solidFill>
                <a:effectLst/>
                <a:uLnTx/>
                <a:uFillTx/>
                <a:latin typeface="Calibri Light" panose="020F0302020204030204"/>
                <a:ea typeface="+mn-ea"/>
                <a:cs typeface="Arial" charset="0"/>
              </a:rPr>
              <a:t>           </a:t>
            </a:r>
            <a:r>
              <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rPr>
              <a:t>PARTES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a-ES" sz="1600" b="1" i="0" u="none" strike="noStrike" kern="1200" cap="none" spc="0" normalizeH="0" baseline="0" noProof="0">
                <a:ln>
                  <a:noFill/>
                </a:ln>
                <a:solidFill>
                  <a:srgbClr val="000000"/>
                </a:solidFill>
                <a:effectLst/>
                <a:uLnTx/>
                <a:uFillTx/>
                <a:latin typeface="Calibri Light" panose="020F0302020204030204"/>
                <a:ea typeface="+mn-ea"/>
                <a:cs typeface="Arial" charset="0"/>
              </a:rPr>
              <a:t>       FLEXIBLES</a:t>
            </a:r>
          </a:p>
        </p:txBody>
      </p:sp>
      <p:sp>
        <p:nvSpPr>
          <p:cNvPr id="54" name="AutoShape 5">
            <a:extLst>
              <a:ext uri="{FF2B5EF4-FFF2-40B4-BE49-F238E27FC236}">
                <a16:creationId xmlns:a16="http://schemas.microsoft.com/office/drawing/2014/main" id="{CE8FDC5E-531C-31B9-D100-01EC424BAF32}"/>
              </a:ext>
            </a:extLst>
          </p:cNvPr>
          <p:cNvSpPr>
            <a:spLocks noChangeArrowheads="1"/>
          </p:cNvSpPr>
          <p:nvPr/>
        </p:nvSpPr>
        <p:spPr bwMode="auto">
          <a:xfrm>
            <a:off x="7050978" y="2097647"/>
            <a:ext cx="1028780" cy="3929078"/>
          </a:xfrm>
          <a:prstGeom prst="roundRect">
            <a:avLst>
              <a:gd name="adj" fmla="val 0"/>
            </a:avLst>
          </a:prstGeom>
          <a:solidFill>
            <a:schemeClr val="bg1">
              <a:lumMod val="85000"/>
            </a:schemeClr>
          </a:solidFill>
          <a:ln>
            <a:solidFill>
              <a:schemeClr val="tx1"/>
            </a:solidFill>
            <a:headEnd/>
            <a:tailEnd/>
          </a:ln>
        </p:spPr>
        <p:style>
          <a:lnRef idx="2">
            <a:schemeClr val="accent6">
              <a:shade val="50000"/>
            </a:schemeClr>
          </a:lnRef>
          <a:fillRef idx="1">
            <a:schemeClr val="accent6"/>
          </a:fillRef>
          <a:effectRef idx="0">
            <a:schemeClr val="accent6"/>
          </a:effectRef>
          <a:fontRef idx="minor">
            <a:schemeClr val="lt1"/>
          </a:fontRef>
        </p:style>
        <p:txBody>
          <a:bodyPr vert="horz" wrap="square" lIns="72000" tIns="72000" rIns="72000" bIns="7200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rPr>
              <a:t>Componentes y </a:t>
            </a: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sistemas</a:t>
            </a:r>
            <a:r>
              <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rPr>
              <a:t> </a:t>
            </a:r>
            <a:r>
              <a:rPr kumimoji="0" lang="ca-ES" sz="1300" b="0" i="0" u="none" strike="noStrike" kern="1200" cap="none" spc="0" normalizeH="0" baseline="0" noProof="0" err="1">
                <a:ln>
                  <a:noFill/>
                </a:ln>
                <a:solidFill>
                  <a:srgbClr val="000000"/>
                </a:solidFill>
                <a:effectLst/>
                <a:uLnTx/>
                <a:uFillTx/>
                <a:latin typeface="Calibri Light" panose="020F0302020204030204"/>
                <a:ea typeface="+mn-ea"/>
                <a:cs typeface="Arial" charset="0"/>
              </a:rPr>
              <a:t>electrónicos</a:t>
            </a:r>
            <a:endParaRPr kumimoji="0" lang="ca-ES" sz="1300" b="0" i="0" u="none" strike="noStrike" kern="1200" cap="none" spc="0" normalizeH="0" baseline="0" noProof="0">
              <a:ln>
                <a:noFill/>
              </a:ln>
              <a:solidFill>
                <a:srgbClr val="000000"/>
              </a:solidFill>
              <a:effectLst/>
              <a:uLnTx/>
              <a:uFillTx/>
              <a:latin typeface="Calibri Light" panose="020F0302020204030204"/>
              <a:ea typeface="+mn-ea"/>
              <a:cs typeface="Arial" charset="0"/>
            </a:endParaRPr>
          </a:p>
        </p:txBody>
      </p:sp>
      <p:pic>
        <p:nvPicPr>
          <p:cNvPr id="1026" name="Picture 2">
            <a:extLst>
              <a:ext uri="{FF2B5EF4-FFF2-40B4-BE49-F238E27FC236}">
                <a16:creationId xmlns:a16="http://schemas.microsoft.com/office/drawing/2014/main" id="{77253FA1-00B6-953B-BF6F-F0FBFA63C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509" y="3336928"/>
            <a:ext cx="635041" cy="234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ntro Stirling (@CentroStirling) / Twitter">
            <a:extLst>
              <a:ext uri="{FF2B5EF4-FFF2-40B4-BE49-F238E27FC236}">
                <a16:creationId xmlns:a16="http://schemas.microsoft.com/office/drawing/2014/main" id="{80A78F25-8680-2168-8303-EF6B6D49B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087" y="4628556"/>
            <a:ext cx="360194" cy="3601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BEGA, S.COOP. - Laseme - Asociación de empresas de la merindad de Estella">
            <a:extLst>
              <a:ext uri="{FF2B5EF4-FFF2-40B4-BE49-F238E27FC236}">
                <a16:creationId xmlns:a16="http://schemas.microsoft.com/office/drawing/2014/main" id="{010CE72F-4D43-97C2-2DB8-AF7286315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5432" y="3072276"/>
            <a:ext cx="801208" cy="33383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284B3DAE-B231-95D0-0F85-7C55BC3776EC}"/>
              </a:ext>
            </a:extLst>
          </p:cNvPr>
          <p:cNvPicPr>
            <a:picLocks noChangeAspect="1"/>
          </p:cNvPicPr>
          <p:nvPr/>
        </p:nvPicPr>
        <p:blipFill>
          <a:blip r:embed="rId6"/>
          <a:stretch>
            <a:fillRect/>
          </a:stretch>
        </p:blipFill>
        <p:spPr>
          <a:xfrm>
            <a:off x="1790816" y="3971375"/>
            <a:ext cx="763110" cy="237921"/>
          </a:xfrm>
          <a:prstGeom prst="rect">
            <a:avLst/>
          </a:prstGeom>
        </p:spPr>
      </p:pic>
      <p:pic>
        <p:nvPicPr>
          <p:cNvPr id="1036" name="Picture 12" descr="ELECTRONICA FALCON, S.A. | Automatización Industrial, Robótica e Industria  4.0">
            <a:extLst>
              <a:ext uri="{FF2B5EF4-FFF2-40B4-BE49-F238E27FC236}">
                <a16:creationId xmlns:a16="http://schemas.microsoft.com/office/drawing/2014/main" id="{54FE904B-F1FB-D335-8BE0-BDD045E15E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496" b="26031"/>
          <a:stretch/>
        </p:blipFill>
        <p:spPr bwMode="auto">
          <a:xfrm>
            <a:off x="7164705" y="3455942"/>
            <a:ext cx="801327" cy="3403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rupo Antolin">
            <a:extLst>
              <a:ext uri="{FF2B5EF4-FFF2-40B4-BE49-F238E27FC236}">
                <a16:creationId xmlns:a16="http://schemas.microsoft.com/office/drawing/2014/main" id="{14258D68-1017-7C83-72BB-46B5DA5D1B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1282" y="2703411"/>
            <a:ext cx="495941" cy="3253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TENE – FEDIT | Federación que lidera a nivel nacional la representación de  los Centros Tecnológicos, principales entidades de investigación aplicada">
            <a:extLst>
              <a:ext uri="{FF2B5EF4-FFF2-40B4-BE49-F238E27FC236}">
                <a16:creationId xmlns:a16="http://schemas.microsoft.com/office/drawing/2014/main" id="{E44CEE77-9C22-0A28-79D1-2E5A6FA437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3622" y="3600589"/>
            <a:ext cx="349115" cy="3491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adetech Innovations | Nanotechnology solutions at your fingertips">
            <a:extLst>
              <a:ext uri="{FF2B5EF4-FFF2-40B4-BE49-F238E27FC236}">
                <a16:creationId xmlns:a16="http://schemas.microsoft.com/office/drawing/2014/main" id="{9941B6F8-C372-BE1B-2193-253774199D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3391" y="4537381"/>
            <a:ext cx="666296" cy="1428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me - NAITEC">
            <a:extLst>
              <a:ext uri="{FF2B5EF4-FFF2-40B4-BE49-F238E27FC236}">
                <a16:creationId xmlns:a16="http://schemas.microsoft.com/office/drawing/2014/main" id="{DB11CCEA-BDE9-AA39-F7BA-6697EBD72F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4755" y="4267580"/>
            <a:ext cx="801520" cy="23792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lataforma MORE - ANAIP">
            <a:extLst>
              <a:ext uri="{FF2B5EF4-FFF2-40B4-BE49-F238E27FC236}">
                <a16:creationId xmlns:a16="http://schemas.microsoft.com/office/drawing/2014/main" id="{901CBBB5-26B8-1243-561B-506217B223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3604" y="2803476"/>
            <a:ext cx="1016836" cy="339623"/>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ilosofía y misión | Rotimpres">
            <a:extLst>
              <a:ext uri="{FF2B5EF4-FFF2-40B4-BE49-F238E27FC236}">
                <a16:creationId xmlns:a16="http://schemas.microsoft.com/office/drawing/2014/main" id="{D2D08310-7C07-0766-A2EC-4B6C2D8044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18148" y="2383446"/>
            <a:ext cx="885753" cy="30630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alesianos Pamplona | Los jóvenes nuestros protagonistas">
            <a:extLst>
              <a:ext uri="{FF2B5EF4-FFF2-40B4-BE49-F238E27FC236}">
                <a16:creationId xmlns:a16="http://schemas.microsoft.com/office/drawing/2014/main" id="{B0355818-43B1-A313-B0D4-46BDE443110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12675" y="5926938"/>
            <a:ext cx="887446" cy="21079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Soluciones Luminiscentes – Productos fotoluminiscentes">
            <a:extLst>
              <a:ext uri="{FF2B5EF4-FFF2-40B4-BE49-F238E27FC236}">
                <a16:creationId xmlns:a16="http://schemas.microsoft.com/office/drawing/2014/main" id="{BBDC224A-E0A3-DDD9-9017-C3A64A4E526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65819" y="3043239"/>
            <a:ext cx="354449" cy="354449"/>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ECNALIA - Red MENTES">
            <a:extLst>
              <a:ext uri="{FF2B5EF4-FFF2-40B4-BE49-F238E27FC236}">
                <a16:creationId xmlns:a16="http://schemas.microsoft.com/office/drawing/2014/main" id="{6E2D2BBE-E01D-0451-C052-82C2702574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6311" b="31596"/>
          <a:stretch/>
        </p:blipFill>
        <p:spPr bwMode="auto">
          <a:xfrm>
            <a:off x="1807511" y="4584022"/>
            <a:ext cx="987223" cy="27703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Vidorreta Design Lab | Vidorreta Design">
            <a:extLst>
              <a:ext uri="{FF2B5EF4-FFF2-40B4-BE49-F238E27FC236}">
                <a16:creationId xmlns:a16="http://schemas.microsoft.com/office/drawing/2014/main" id="{B246172B-BE4D-97BF-8AAB-D7657FD0ECD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77012" y="5717097"/>
            <a:ext cx="757984" cy="16915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SR-">
            <a:extLst>
              <a:ext uri="{FF2B5EF4-FFF2-40B4-BE49-F238E27FC236}">
                <a16:creationId xmlns:a16="http://schemas.microsoft.com/office/drawing/2014/main" id="{AC4D7D87-D290-894B-0585-040E653C6E5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68992" y="2514212"/>
            <a:ext cx="751711" cy="214775"/>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Walter Pack - About us">
            <a:extLst>
              <a:ext uri="{FF2B5EF4-FFF2-40B4-BE49-F238E27FC236}">
                <a16:creationId xmlns:a16="http://schemas.microsoft.com/office/drawing/2014/main" id="{2C708343-313B-D3FB-525A-8201C89B723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75210" y="4963959"/>
            <a:ext cx="629770" cy="20884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ATIS SA | Laminados para circuito impreso Tintas para circuito impreso  Película fotográfica Máscara para soldadura fotosensible Film seco  Herramientas, brocas, fresas, carburo tungsteno Conductores de calor  Aislantes eléctricos Puntas de test">
            <a:extLst>
              <a:ext uri="{FF2B5EF4-FFF2-40B4-BE49-F238E27FC236}">
                <a16:creationId xmlns:a16="http://schemas.microsoft.com/office/drawing/2014/main" id="{8130E8DE-285D-319B-F390-61BC012EB64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28698" y="2723972"/>
            <a:ext cx="626920" cy="148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D71A2FAB-632C-49E5-21F4-A5102147F2D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17321" y="3239194"/>
            <a:ext cx="884446" cy="258084"/>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Empresa de Fabricación de Plásticos - Plásticos Brello">
            <a:extLst>
              <a:ext uri="{FF2B5EF4-FFF2-40B4-BE49-F238E27FC236}">
                <a16:creationId xmlns:a16="http://schemas.microsoft.com/office/drawing/2014/main" id="{A3C4EDA1-5615-2B22-F5E8-1E42BEBEB55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93441" y="2791081"/>
            <a:ext cx="653596" cy="197987"/>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ZIKNES | ADDIMAT">
            <a:extLst>
              <a:ext uri="{FF2B5EF4-FFF2-40B4-BE49-F238E27FC236}">
                <a16:creationId xmlns:a16="http://schemas.microsoft.com/office/drawing/2014/main" id="{0FC9945A-60A6-41E6-DA58-2609D7C48C5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400238" y="4505502"/>
            <a:ext cx="724153" cy="767310"/>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Zayer | Tekniker">
            <a:extLst>
              <a:ext uri="{FF2B5EF4-FFF2-40B4-BE49-F238E27FC236}">
                <a16:creationId xmlns:a16="http://schemas.microsoft.com/office/drawing/2014/main" id="{0D195A29-2EA8-8DC0-70A5-2B519AB254B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13800" y="4468731"/>
            <a:ext cx="473551" cy="250618"/>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Presentación oficial de la empresa conjunta Yanfeng Automotive Interiors">
            <a:extLst>
              <a:ext uri="{FF2B5EF4-FFF2-40B4-BE49-F238E27FC236}">
                <a16:creationId xmlns:a16="http://schemas.microsoft.com/office/drawing/2014/main" id="{B73CA521-0787-B3B0-35B7-97A4B473801F}"/>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9409" t="18111" r="9409" b="24506"/>
          <a:stretch/>
        </p:blipFill>
        <p:spPr bwMode="auto">
          <a:xfrm>
            <a:off x="8841441" y="2423429"/>
            <a:ext cx="735698" cy="214775"/>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Eman Packaging">
            <a:extLst>
              <a:ext uri="{FF2B5EF4-FFF2-40B4-BE49-F238E27FC236}">
                <a16:creationId xmlns:a16="http://schemas.microsoft.com/office/drawing/2014/main" id="{88CFE440-DE02-3F1F-0890-04A5AF79669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045333" y="2372137"/>
            <a:ext cx="797058" cy="245096"/>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prenta en Donostia - San Sebastián【GIPUZKOA】 | TRANSKRIT">
            <a:extLst>
              <a:ext uri="{FF2B5EF4-FFF2-40B4-BE49-F238E27FC236}">
                <a16:creationId xmlns:a16="http://schemas.microsoft.com/office/drawing/2014/main" id="{4C537F6D-AB8A-64C3-41B9-7D69DB92753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128502" y="2706151"/>
            <a:ext cx="601823" cy="474565"/>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UPV Universitat Politècnica de València">
            <a:extLst>
              <a:ext uri="{FF2B5EF4-FFF2-40B4-BE49-F238E27FC236}">
                <a16:creationId xmlns:a16="http://schemas.microsoft.com/office/drawing/2014/main" id="{88EF96E4-65E2-8172-8D5D-0B79295BAC8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80745" y="2454641"/>
            <a:ext cx="597269" cy="211118"/>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Uniqo Custom Engineering - Home | Facebook">
            <a:extLst>
              <a:ext uri="{FF2B5EF4-FFF2-40B4-BE49-F238E27FC236}">
                <a16:creationId xmlns:a16="http://schemas.microsoft.com/office/drawing/2014/main" id="{3B340D08-0EF7-27A1-FF7E-4CF0303FD89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239812" y="4741020"/>
            <a:ext cx="357851" cy="357851"/>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Ulzama Digital - Home | Facebook">
            <a:extLst>
              <a:ext uri="{FF2B5EF4-FFF2-40B4-BE49-F238E27FC236}">
                <a16:creationId xmlns:a16="http://schemas.microsoft.com/office/drawing/2014/main" id="{0228E8D8-27F1-8525-618C-125E6A2490D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453050" y="1932948"/>
            <a:ext cx="345972" cy="345972"/>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ThyssenKrupp - Wikipedia, la enciclopedia libre">
            <a:extLst>
              <a:ext uri="{FF2B5EF4-FFF2-40B4-BE49-F238E27FC236}">
                <a16:creationId xmlns:a16="http://schemas.microsoft.com/office/drawing/2014/main" id="{1E772DB8-8B95-0401-AC84-5B17D85C55A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106174" y="5129403"/>
            <a:ext cx="698114" cy="539293"/>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TECNOPACKAGING - madras-project.eu">
            <a:extLst>
              <a:ext uri="{FF2B5EF4-FFF2-40B4-BE49-F238E27FC236}">
                <a16:creationId xmlns:a16="http://schemas.microsoft.com/office/drawing/2014/main" id="{65596735-E683-602A-A3B2-0829FFF0C79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162772" y="4851925"/>
            <a:ext cx="451830" cy="239470"/>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Tecnoseñal Instalaciones y Servicios">
            <a:extLst>
              <a:ext uri="{FF2B5EF4-FFF2-40B4-BE49-F238E27FC236}">
                <a16:creationId xmlns:a16="http://schemas.microsoft.com/office/drawing/2014/main" id="{4FE993A7-A338-4FF9-BE5B-EBFE5FE8439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037502" y="5361320"/>
            <a:ext cx="996104" cy="254499"/>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TECCI SL | LinkedIn">
            <a:extLst>
              <a:ext uri="{FF2B5EF4-FFF2-40B4-BE49-F238E27FC236}">
                <a16:creationId xmlns:a16="http://schemas.microsoft.com/office/drawing/2014/main" id="{32EAE3E5-888C-DB3B-645C-A0E7E2492C2F}"/>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2811" t="37267" r="18720" b="32082"/>
          <a:stretch/>
        </p:blipFill>
        <p:spPr bwMode="auto">
          <a:xfrm>
            <a:off x="5040908" y="5730617"/>
            <a:ext cx="925180" cy="414165"/>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82" descr="Empresa - Suprametal">
            <a:extLst>
              <a:ext uri="{FF2B5EF4-FFF2-40B4-BE49-F238E27FC236}">
                <a16:creationId xmlns:a16="http://schemas.microsoft.com/office/drawing/2014/main" id="{0EA3C4AC-144B-80DC-E21E-63BC19D7E34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188400" y="5318371"/>
            <a:ext cx="688822" cy="264492"/>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presoras 3D, aplicaciones de impresión y escaneado | Sicnova 3D">
            <a:extLst>
              <a:ext uri="{FF2B5EF4-FFF2-40B4-BE49-F238E27FC236}">
                <a16:creationId xmlns:a16="http://schemas.microsoft.com/office/drawing/2014/main" id="{86AE36E9-4032-8242-3E23-6647E1DE5659}"/>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498868" y="4997427"/>
            <a:ext cx="564551" cy="150547"/>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Lecta | Torraspapel">
            <a:extLst>
              <a:ext uri="{FF2B5EF4-FFF2-40B4-BE49-F238E27FC236}">
                <a16:creationId xmlns:a16="http://schemas.microsoft.com/office/drawing/2014/main" id="{8A5B1DDB-7214-A21C-0A0E-E5E31D90B72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flipV="1">
            <a:off x="3643940" y="3486926"/>
            <a:ext cx="524688" cy="214928"/>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88" descr="Asada Mesh Co Ltd timeline by IDTechEx">
            <a:extLst>
              <a:ext uri="{FF2B5EF4-FFF2-40B4-BE49-F238E27FC236}">
                <a16:creationId xmlns:a16="http://schemas.microsoft.com/office/drawing/2014/main" id="{D362E8D6-B27F-F9EB-C3EA-FE9AC88BEBB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342233" y="2945257"/>
            <a:ext cx="971279" cy="212911"/>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92" descr="Serigrafía Industrial, Placas, Teclados de Membrana, Adhesivo - Plamat">
            <a:extLst>
              <a:ext uri="{FF2B5EF4-FFF2-40B4-BE49-F238E27FC236}">
                <a16:creationId xmlns:a16="http://schemas.microsoft.com/office/drawing/2014/main" id="{22C03D7B-866D-136D-EC33-6C1EBA041913}"/>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028518" y="5092300"/>
            <a:ext cx="538039" cy="538039"/>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96" descr="Opiniones Serigrafia Cipsados | GoWork.com">
            <a:extLst>
              <a:ext uri="{FF2B5EF4-FFF2-40B4-BE49-F238E27FC236}">
                <a16:creationId xmlns:a16="http://schemas.microsoft.com/office/drawing/2014/main" id="{5630DD5A-8BE4-3BC7-4356-3D10F7579841}"/>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083604" y="4235920"/>
            <a:ext cx="1537886" cy="218401"/>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Tectron - Fabricante de teclados de membrana">
            <a:extLst>
              <a:ext uri="{FF2B5EF4-FFF2-40B4-BE49-F238E27FC236}">
                <a16:creationId xmlns:a16="http://schemas.microsoft.com/office/drawing/2014/main" id="{A549E819-7E47-222B-8604-FDFD023FDE8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079160" y="4557731"/>
            <a:ext cx="833435" cy="40377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58" descr="estellaprint">
            <a:extLst>
              <a:ext uri="{FF2B5EF4-FFF2-40B4-BE49-F238E27FC236}">
                <a16:creationId xmlns:a16="http://schemas.microsoft.com/office/drawing/2014/main" id="{D5049AD0-7B60-D7AB-97E2-BACDD6A8491A}"/>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526222" y="2105934"/>
            <a:ext cx="974491" cy="112248"/>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100" descr="Rogasa - ITGLOBAL">
            <a:extLst>
              <a:ext uri="{FF2B5EF4-FFF2-40B4-BE49-F238E27FC236}">
                <a16:creationId xmlns:a16="http://schemas.microsoft.com/office/drawing/2014/main" id="{7FEE24C2-009E-FDEB-166F-54EF5024C8F5}"/>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8009386" y="4235003"/>
            <a:ext cx="1137733" cy="568867"/>
          </a:xfrm>
          <a:prstGeom prst="rect">
            <a:avLst/>
          </a:prstGeom>
          <a:noFill/>
          <a:extLst>
            <a:ext uri="{909E8E84-426E-40DD-AFC4-6F175D3DCCD1}">
              <a14:hiddenFill xmlns:a14="http://schemas.microsoft.com/office/drawing/2010/main">
                <a:solidFill>
                  <a:srgbClr val="FFFFFF"/>
                </a:solidFill>
              </a14:hiddenFill>
            </a:ext>
          </a:extLst>
        </p:spPr>
      </p:pic>
      <p:pic>
        <p:nvPicPr>
          <p:cNvPr id="1126" name="Picture 102" descr="Plant-Based Meat | NOVAMEAT | Barcelona">
            <a:extLst>
              <a:ext uri="{FF2B5EF4-FFF2-40B4-BE49-F238E27FC236}">
                <a16:creationId xmlns:a16="http://schemas.microsoft.com/office/drawing/2014/main" id="{B282393A-656A-BFB1-07F5-60D028157BF9}"/>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771" t="16439" r="21314" b="14519"/>
          <a:stretch/>
        </p:blipFill>
        <p:spPr bwMode="auto">
          <a:xfrm>
            <a:off x="9409515" y="3072275"/>
            <a:ext cx="317311" cy="269736"/>
          </a:xfrm>
          <a:prstGeom prst="rect">
            <a:avLst/>
          </a:prstGeom>
          <a:noFill/>
          <a:extLst>
            <a:ext uri="{909E8E84-426E-40DD-AFC4-6F175D3DCCD1}">
              <a14:hiddenFill xmlns:a14="http://schemas.microsoft.com/office/drawing/2010/main">
                <a:solidFill>
                  <a:srgbClr val="FFFFFF"/>
                </a:solidFill>
              </a14:hiddenFill>
            </a:ext>
          </a:extLst>
        </p:spPr>
      </p:pic>
      <p:pic>
        <p:nvPicPr>
          <p:cNvPr id="1128" name="Picture 104" descr="Fuelium | LinkedIn">
            <a:extLst>
              <a:ext uri="{FF2B5EF4-FFF2-40B4-BE49-F238E27FC236}">
                <a16:creationId xmlns:a16="http://schemas.microsoft.com/office/drawing/2014/main" id="{971F8F01-137C-CE8A-CB6F-BBF1D46AC309}"/>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229111" y="3920635"/>
            <a:ext cx="396024" cy="396024"/>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106" descr="Neolith | MundoEncimera">
            <a:extLst>
              <a:ext uri="{FF2B5EF4-FFF2-40B4-BE49-F238E27FC236}">
                <a16:creationId xmlns:a16="http://schemas.microsoft.com/office/drawing/2014/main" id="{9C9A750F-8843-DD5C-D9D9-5920953FCE3C}"/>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9093919" y="4451770"/>
            <a:ext cx="740545" cy="297055"/>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108" descr="DARWIN Biomedical | LinkedIn">
            <a:extLst>
              <a:ext uri="{FF2B5EF4-FFF2-40B4-BE49-F238E27FC236}">
                <a16:creationId xmlns:a16="http://schemas.microsoft.com/office/drawing/2014/main" id="{58E6DA83-6BB7-BDE1-4A0A-272FC52BEB86}"/>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9386635" y="2047189"/>
            <a:ext cx="479478" cy="479478"/>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110" descr="Erabaki I+D+I">
            <a:extLst>
              <a:ext uri="{FF2B5EF4-FFF2-40B4-BE49-F238E27FC236}">
                <a16:creationId xmlns:a16="http://schemas.microsoft.com/office/drawing/2014/main" id="{34254AF9-6AEF-7716-92E5-560035DFF18E}"/>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079759" y="2118772"/>
            <a:ext cx="980451" cy="223685"/>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112" descr="embeblue - Embeblue">
            <a:extLst>
              <a:ext uri="{FF2B5EF4-FFF2-40B4-BE49-F238E27FC236}">
                <a16:creationId xmlns:a16="http://schemas.microsoft.com/office/drawing/2014/main" id="{84094F28-98E3-26E0-D52C-CACF29742AEB}"/>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6994563" y="4372216"/>
            <a:ext cx="909462" cy="2179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me | Materialise - Innovators you can count on">
            <a:extLst>
              <a:ext uri="{FF2B5EF4-FFF2-40B4-BE49-F238E27FC236}">
                <a16:creationId xmlns:a16="http://schemas.microsoft.com/office/drawing/2014/main" id="{B2A269A0-3372-8664-9B31-C3BAEF94A1E7}"/>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044283" y="5348172"/>
            <a:ext cx="718338" cy="266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7C3943DB-CB22-3801-9DD1-DE2DAB7ED507}"/>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3351979" y="5986331"/>
            <a:ext cx="752303" cy="2431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BEEB4E24-8CE4-F9B1-1297-E47D62352397}"/>
              </a:ext>
            </a:extLst>
          </p:cNvPr>
          <p:cNvPicPr>
            <a:picLocks noChangeAspect="1"/>
          </p:cNvPicPr>
          <p:nvPr/>
        </p:nvPicPr>
        <p:blipFill>
          <a:blip r:embed="rId52"/>
          <a:stretch>
            <a:fillRect/>
          </a:stretch>
        </p:blipFill>
        <p:spPr>
          <a:xfrm>
            <a:off x="1803472" y="2423428"/>
            <a:ext cx="559167" cy="293842"/>
          </a:xfrm>
          <a:prstGeom prst="rect">
            <a:avLst/>
          </a:prstGeom>
        </p:spPr>
      </p:pic>
      <p:sp>
        <p:nvSpPr>
          <p:cNvPr id="85" name="Rectangle 62">
            <a:extLst>
              <a:ext uri="{FF2B5EF4-FFF2-40B4-BE49-F238E27FC236}">
                <a16:creationId xmlns:a16="http://schemas.microsoft.com/office/drawing/2014/main" id="{1123F44E-1A41-F13A-75B5-269B1ACD0ED9}"/>
              </a:ext>
            </a:extLst>
          </p:cNvPr>
          <p:cNvSpPr/>
          <p:nvPr/>
        </p:nvSpPr>
        <p:spPr>
          <a:xfrm>
            <a:off x="1627525" y="6259606"/>
            <a:ext cx="9144000" cy="156311"/>
          </a:xfrm>
          <a:prstGeom prst="rect">
            <a:avLst/>
          </a:prstGeom>
          <a:no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A5A5A5"/>
                </a:solidFill>
                <a:effectLst/>
                <a:uLnTx/>
                <a:uFillTx/>
                <a:latin typeface="Calibri" panose="020F0502020204030204"/>
                <a:ea typeface="+mn-ea"/>
                <a:cs typeface="+mn-cs"/>
              </a:rPr>
              <a:t>Fuente</a:t>
            </a:r>
            <a:r>
              <a:rPr kumimoji="0" lang="es-ES" sz="700" b="0" i="0" u="none" strike="noStrike" kern="1200" cap="none" spc="0" normalizeH="0" baseline="0" noProof="0">
                <a:ln>
                  <a:noFill/>
                </a:ln>
                <a:solidFill>
                  <a:srgbClr val="A5A5A5"/>
                </a:solidFill>
                <a:effectLst/>
                <a:uLnTx/>
                <a:uFillTx/>
                <a:latin typeface="Calibri" panose="020F0502020204030204"/>
                <a:ea typeface="+mn-ea"/>
                <a:cs typeface="+mn-cs"/>
              </a:rPr>
              <a:t>: Cluster Development, e</a:t>
            </a:r>
            <a:r>
              <a:rPr kumimoji="0" lang="ca-ES" sz="700" b="0" i="0" u="none" strike="noStrike" kern="1200" cap="none" spc="0" normalizeH="0" baseline="0" noProof="0" err="1">
                <a:ln>
                  <a:noFill/>
                </a:ln>
                <a:solidFill>
                  <a:srgbClr val="A5A5A5"/>
                </a:solidFill>
                <a:effectLst/>
                <a:uLnTx/>
                <a:uFillTx/>
                <a:latin typeface="Calibri" panose="020F0502020204030204"/>
                <a:ea typeface="+mn-ea"/>
                <a:cs typeface="+mn-cs"/>
              </a:rPr>
              <a:t>laboración</a:t>
            </a:r>
            <a:r>
              <a:rPr kumimoji="0" lang="ca-ES" sz="700" b="0" i="0" u="none" strike="noStrike" kern="1200" cap="none" spc="0" normalizeH="0" baseline="0" noProof="0">
                <a:ln>
                  <a:noFill/>
                </a:ln>
                <a:solidFill>
                  <a:srgbClr val="A5A5A5"/>
                </a:solidFill>
                <a:effectLst/>
                <a:uLnTx/>
                <a:uFillTx/>
                <a:latin typeface="Calibri" panose="020F0502020204030204"/>
                <a:ea typeface="+mn-ea"/>
                <a:cs typeface="+mn-cs"/>
              </a:rPr>
              <a:t> </a:t>
            </a:r>
            <a:r>
              <a:rPr kumimoji="0" lang="ca-ES" sz="700" b="0" i="0" u="none" strike="noStrike" kern="1200" cap="none" spc="0" normalizeH="0" baseline="0" noProof="0" err="1">
                <a:ln>
                  <a:noFill/>
                </a:ln>
                <a:solidFill>
                  <a:srgbClr val="A5A5A5"/>
                </a:solidFill>
                <a:effectLst/>
                <a:uLnTx/>
                <a:uFillTx/>
                <a:latin typeface="Calibri" panose="020F0502020204030204"/>
                <a:ea typeface="+mn-ea"/>
                <a:cs typeface="+mn-cs"/>
              </a:rPr>
              <a:t>propia</a:t>
            </a:r>
            <a:endParaRPr kumimoji="0" lang="ca-ES" sz="7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6" name="Picture 2" descr="AIMPLAS. Instituto Tecnológico del Plástico - EGM Parc Tecnològic Paterna">
            <a:extLst>
              <a:ext uri="{FF2B5EF4-FFF2-40B4-BE49-F238E27FC236}">
                <a16:creationId xmlns:a16="http://schemas.microsoft.com/office/drawing/2014/main" id="{F9852617-B4D4-6817-6F02-7B803A878F32}"/>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831786" y="4917113"/>
            <a:ext cx="1117665" cy="2684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entro Investigación &amp; Innovación - AITEX">
            <a:extLst>
              <a:ext uri="{FF2B5EF4-FFF2-40B4-BE49-F238E27FC236}">
                <a16:creationId xmlns:a16="http://schemas.microsoft.com/office/drawing/2014/main" id="{7C7078C3-6146-5B4F-550A-25FFAD734E64}"/>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279513" y="5518224"/>
            <a:ext cx="786006" cy="2515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IKER Centro Tecnológico | LinkedIn">
            <a:extLst>
              <a:ext uri="{FF2B5EF4-FFF2-40B4-BE49-F238E27FC236}">
                <a16:creationId xmlns:a16="http://schemas.microsoft.com/office/drawing/2014/main" id="{4D0DDE5F-5FC8-5927-A4EF-627263A4435A}"/>
              </a:ext>
            </a:extLst>
          </p:cNvPr>
          <p:cNvPicPr>
            <a:picLocks noChangeAspect="1" noChangeArrowheads="1"/>
          </p:cNvPicPr>
          <p:nvPr/>
        </p:nvPicPr>
        <p:blipFill rotWithShape="1">
          <a:blip r:embed="rId55">
            <a:extLst>
              <a:ext uri="{28A0092B-C50C-407E-A947-70E740481C1C}">
                <a14:useLocalDpi xmlns:a14="http://schemas.microsoft.com/office/drawing/2010/main" val="0"/>
              </a:ext>
            </a:extLst>
          </a:blip>
          <a:srcRect t="23708" b="22667"/>
          <a:stretch/>
        </p:blipFill>
        <p:spPr bwMode="auto">
          <a:xfrm>
            <a:off x="1819915" y="5545101"/>
            <a:ext cx="469038" cy="2515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CMaterials">
            <a:extLst>
              <a:ext uri="{FF2B5EF4-FFF2-40B4-BE49-F238E27FC236}">
                <a16:creationId xmlns:a16="http://schemas.microsoft.com/office/drawing/2014/main" id="{D37F79B6-416F-F2E1-1BD7-1BAC2FAE012E}"/>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833115" y="5281731"/>
            <a:ext cx="1228859" cy="205450"/>
          </a:xfrm>
          <a:prstGeom prst="rect">
            <a:avLst/>
          </a:prstGeom>
          <a:noFill/>
          <a:extLst>
            <a:ext uri="{909E8E84-426E-40DD-AFC4-6F175D3DCCD1}">
              <a14:hiddenFill xmlns:a14="http://schemas.microsoft.com/office/drawing/2010/main">
                <a:solidFill>
                  <a:srgbClr val="FFFFFF"/>
                </a:solidFill>
              </a14:hiddenFill>
            </a:ext>
          </a:extLst>
        </p:spPr>
      </p:pic>
      <p:sp>
        <p:nvSpPr>
          <p:cNvPr id="8" name="Elipse 7">
            <a:extLst>
              <a:ext uri="{FF2B5EF4-FFF2-40B4-BE49-F238E27FC236}">
                <a16:creationId xmlns:a16="http://schemas.microsoft.com/office/drawing/2014/main" id="{0F6DDA1E-B0E8-1ECE-F3A8-A0873EFDAE75}"/>
              </a:ext>
            </a:extLst>
          </p:cNvPr>
          <p:cNvSpPr/>
          <p:nvPr/>
        </p:nvSpPr>
        <p:spPr>
          <a:xfrm>
            <a:off x="1200130" y="210326"/>
            <a:ext cx="2402284" cy="6553200"/>
          </a:xfrm>
          <a:prstGeom prst="ellipse">
            <a:avLst/>
          </a:prstGeom>
          <a:noFill/>
          <a:ln w="38100">
            <a:solidFill>
              <a:srgbClr val="79B3A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10">
            <a:extLst>
              <a:ext uri="{FF2B5EF4-FFF2-40B4-BE49-F238E27FC236}">
                <a16:creationId xmlns:a16="http://schemas.microsoft.com/office/drawing/2014/main" id="{577B9382-27BF-BDC8-E68D-EA6019E46A2B}"/>
              </a:ext>
            </a:extLst>
          </p:cNvPr>
          <p:cNvSpPr/>
          <p:nvPr/>
        </p:nvSpPr>
        <p:spPr>
          <a:xfrm>
            <a:off x="9029651" y="349516"/>
            <a:ext cx="2402284" cy="6553200"/>
          </a:xfrm>
          <a:prstGeom prst="ellipse">
            <a:avLst/>
          </a:prstGeom>
          <a:noFill/>
          <a:ln w="38100">
            <a:solidFill>
              <a:srgbClr val="79B3A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ipse 11">
            <a:extLst>
              <a:ext uri="{FF2B5EF4-FFF2-40B4-BE49-F238E27FC236}">
                <a16:creationId xmlns:a16="http://schemas.microsoft.com/office/drawing/2014/main" id="{62DA0302-EE85-91DD-0CB8-EDE94CC31FA2}"/>
              </a:ext>
            </a:extLst>
          </p:cNvPr>
          <p:cNvSpPr/>
          <p:nvPr/>
        </p:nvSpPr>
        <p:spPr>
          <a:xfrm>
            <a:off x="3336174" y="349516"/>
            <a:ext cx="6551600" cy="6553200"/>
          </a:xfrm>
          <a:prstGeom prst="ellipse">
            <a:avLst/>
          </a:prstGeom>
          <a:noFill/>
          <a:ln w="38100">
            <a:solidFill>
              <a:srgbClr val="79B3A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echa: en U 12">
            <a:extLst>
              <a:ext uri="{FF2B5EF4-FFF2-40B4-BE49-F238E27FC236}">
                <a16:creationId xmlns:a16="http://schemas.microsoft.com/office/drawing/2014/main" id="{D087E574-657F-7801-6008-8BE345CBC13E}"/>
              </a:ext>
            </a:extLst>
          </p:cNvPr>
          <p:cNvSpPr/>
          <p:nvPr/>
        </p:nvSpPr>
        <p:spPr>
          <a:xfrm>
            <a:off x="639687" y="94475"/>
            <a:ext cx="11315700" cy="1435930"/>
          </a:xfrm>
          <a:prstGeom prst="uturnArrow">
            <a:avLst/>
          </a:prstGeom>
          <a:solidFill>
            <a:srgbClr val="79B3A0"/>
          </a:solidFill>
          <a:ln w="6350">
            <a:solidFill>
              <a:srgbClr val="79B3A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lecha: en U 13">
            <a:extLst>
              <a:ext uri="{FF2B5EF4-FFF2-40B4-BE49-F238E27FC236}">
                <a16:creationId xmlns:a16="http://schemas.microsoft.com/office/drawing/2014/main" id="{013CB798-2804-0440-23EB-659C0FF97D92}"/>
              </a:ext>
            </a:extLst>
          </p:cNvPr>
          <p:cNvSpPr/>
          <p:nvPr/>
        </p:nvSpPr>
        <p:spPr>
          <a:xfrm rot="10800000">
            <a:off x="438150" y="5487180"/>
            <a:ext cx="11315700" cy="1270758"/>
          </a:xfrm>
          <a:prstGeom prst="uturnArrow">
            <a:avLst/>
          </a:prstGeom>
          <a:solidFill>
            <a:srgbClr val="79B3A0"/>
          </a:solidFill>
          <a:ln>
            <a:solidFill>
              <a:srgbClr val="79B3A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69ED5C86-0C92-BD46-397B-5616F8494602}"/>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535330" y="3346879"/>
            <a:ext cx="507420" cy="5074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Expertos en serigrafía industrial e impresión digital">
            <a:extLst>
              <a:ext uri="{FF2B5EF4-FFF2-40B4-BE49-F238E27FC236}">
                <a16:creationId xmlns:a16="http://schemas.microsoft.com/office/drawing/2014/main" id="{DB668ABE-5C44-1533-F577-4B0C89907800}"/>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020774" y="2044481"/>
            <a:ext cx="795280" cy="3181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Layme es un fabricante de teclados de membrana a medida">
            <a:extLst>
              <a:ext uri="{FF2B5EF4-FFF2-40B4-BE49-F238E27FC236}">
                <a16:creationId xmlns:a16="http://schemas.microsoft.com/office/drawing/2014/main" id="{8A020A00-0A74-754E-3BB3-60FC10516376}"/>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044669" y="3170831"/>
            <a:ext cx="797058" cy="252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Gnanomat - Nano-tech based Company">
            <a:extLst>
              <a:ext uri="{FF2B5EF4-FFF2-40B4-BE49-F238E27FC236}">
                <a16:creationId xmlns:a16="http://schemas.microsoft.com/office/drawing/2014/main" id="{3A2E5D59-1001-682E-A792-50D3C1474EC7}"/>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022432" y="2302831"/>
            <a:ext cx="797465" cy="46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0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contingut 1">
            <a:extLst>
              <a:ext uri="{FF2B5EF4-FFF2-40B4-BE49-F238E27FC236}">
                <a16:creationId xmlns:a16="http://schemas.microsoft.com/office/drawing/2014/main" id="{0FB47362-0696-AF9E-4602-B49BB114488D}"/>
              </a:ext>
            </a:extLst>
          </p:cNvPr>
          <p:cNvSpPr txBox="1">
            <a:spLocks/>
          </p:cNvSpPr>
          <p:nvPr/>
        </p:nvSpPr>
        <p:spPr>
          <a:xfrm>
            <a:off x="190501" y="789787"/>
            <a:ext cx="6861742" cy="43791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lang="es-ES" sz="1800" b="1" dirty="0">
                <a:solidFill>
                  <a:srgbClr val="0D3B6F"/>
                </a:solidFill>
                <a:latin typeface="Aptos" panose="020B0004020202020204" pitchFamily="34" charset="0"/>
                <a:cs typeface="Times New Roman" panose="02020603050405020304" pitchFamily="18" charset="0"/>
              </a:rPr>
              <a:t>Tendencia a una mayor especialización (bien en funcionalidad o bien en aplicación o mercado final) </a:t>
            </a:r>
          </a:p>
          <a:p>
            <a:pPr marL="285750" marR="0" lvl="0"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lang="es-ES" sz="1800" b="1" dirty="0">
                <a:solidFill>
                  <a:srgbClr val="0D3B6F"/>
                </a:solidFill>
                <a:latin typeface="Aptos" panose="020B0004020202020204" pitchFamily="34" charset="0"/>
                <a:cs typeface="Times New Roman" panose="02020603050405020304" pitchFamily="18" charset="0"/>
              </a:rPr>
              <a:t>Interés o facilidad en ofrecer el desarrollo de soluciones completas</a:t>
            </a:r>
          </a:p>
          <a:p>
            <a:pPr marL="285750" marR="0" lvl="0"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lang="es-ES" sz="1800" b="1" dirty="0">
                <a:solidFill>
                  <a:srgbClr val="0D3B6F"/>
                </a:solidFill>
                <a:latin typeface="Aptos" panose="020B0004020202020204" pitchFamily="34" charset="0"/>
                <a:cs typeface="Times New Roman" panose="02020603050405020304" pitchFamily="18" charset="0"/>
              </a:rPr>
              <a:t>Grandes empresas tejen alianzas, adquieren o invierten en empresas especializadas en soluciones y tecnologías de impresión funcional  - Incorporar conocimiento para desarrollo final</a:t>
            </a:r>
          </a:p>
          <a:p>
            <a:pPr marL="285750" marR="0" lvl="0"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lang="es-ES" sz="1800" b="1" dirty="0">
                <a:solidFill>
                  <a:srgbClr val="0D3B6F"/>
                </a:solidFill>
                <a:latin typeface="Aptos" panose="020B0004020202020204" pitchFamily="34" charset="0"/>
                <a:cs typeface="Times New Roman" panose="02020603050405020304" pitchFamily="18" charset="0"/>
              </a:rPr>
              <a:t>Distintas dinámicas de desarrollo y aplicación según mercado</a:t>
            </a:r>
          </a:p>
          <a:p>
            <a:pPr marL="285750" marR="0" lvl="1" indent="-285750" algn="just" defTabSz="914400" rtl="0" eaLnBrk="1" fontAlgn="auto" latinLnBrk="0" hangingPunct="1">
              <a:lnSpc>
                <a:spcPct val="107000"/>
              </a:lnSpc>
              <a:spcBef>
                <a:spcPts val="600"/>
              </a:spcBef>
              <a:spcAft>
                <a:spcPts val="600"/>
              </a:spcAft>
              <a:buClrTx/>
              <a:buSzTx/>
              <a:buFont typeface="Arial" panose="020B0604020202020204" pitchFamily="34" charset="0"/>
              <a:buChar char="•"/>
              <a:tabLst/>
              <a:defRPr/>
            </a:pPr>
            <a:r>
              <a:rPr lang="es-ES" sz="1800" b="1" dirty="0">
                <a:solidFill>
                  <a:srgbClr val="0D3B6F"/>
                </a:solidFill>
                <a:latin typeface="Aptos" panose="020B0004020202020204" pitchFamily="34" charset="0"/>
                <a:cs typeface="Times New Roman" panose="02020603050405020304" pitchFamily="18" charset="0"/>
              </a:rPr>
              <a:t>Compra de componentes electrónicos impresos a empresas de electrónica para desarrollo de producto final. (</a:t>
            </a:r>
            <a:r>
              <a:rPr lang="es-ES" sz="1800" b="1" dirty="0" err="1">
                <a:solidFill>
                  <a:srgbClr val="0D3B6F"/>
                </a:solidFill>
                <a:latin typeface="Aptos" panose="020B0004020202020204" pitchFamily="34" charset="0"/>
                <a:cs typeface="Times New Roman" panose="02020603050405020304" pitchFamily="18" charset="0"/>
              </a:rPr>
              <a:t>p.e</a:t>
            </a:r>
            <a:r>
              <a:rPr lang="es-ES" sz="1800" b="1" dirty="0">
                <a:solidFill>
                  <a:srgbClr val="0D3B6F"/>
                </a:solidFill>
                <a:latin typeface="Aptos" panose="020B0004020202020204" pitchFamily="34" charset="0"/>
                <a:cs typeface="Times New Roman" panose="02020603050405020304" pitchFamily="18" charset="0"/>
              </a:rPr>
              <a:t>. compra de pantallas, semiconductores,...)</a:t>
            </a:r>
          </a:p>
          <a:p>
            <a:pPr marL="582613" marR="0" lvl="1" indent="-182563" algn="just"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82613" marR="0" lvl="1" indent="-182563" algn="just"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s-E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F5D4F082-A3BF-D729-5223-27FB737A7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967" y="1501273"/>
            <a:ext cx="4275551" cy="320666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E84E325D-A67E-9D88-8422-1AC6FE63FB69}"/>
              </a:ext>
            </a:extLst>
          </p:cNvPr>
          <p:cNvSpPr txBox="1"/>
          <p:nvPr/>
        </p:nvSpPr>
        <p:spPr>
          <a:xfrm>
            <a:off x="7523967" y="4825506"/>
            <a:ext cx="6143222" cy="215444"/>
          </a:xfrm>
          <a:prstGeom prst="rect">
            <a:avLst/>
          </a:prstGeom>
          <a:noFill/>
        </p:spPr>
        <p:txBody>
          <a:bodyPr wrap="square">
            <a:spAutoFit/>
          </a:bodyPr>
          <a:lstStyle/>
          <a:p>
            <a:pPr>
              <a:defRPr/>
            </a:pPr>
            <a:r>
              <a:rPr lang="es-ES" altLang="es-ES" sz="800" b="1" dirty="0" err="1">
                <a:solidFill>
                  <a:prstClr val="black"/>
                </a:solidFill>
                <a:latin typeface="Calibri Light" panose="020F0302020204030204"/>
                <a:ea typeface="ＭＳ Ｐゴシック" panose="020B0600070205080204" pitchFamily="34" charset="-128"/>
              </a:rPr>
              <a:t>Image</a:t>
            </a:r>
            <a:r>
              <a:rPr lang="es-ES" altLang="es-ES" sz="800" b="1" dirty="0">
                <a:solidFill>
                  <a:prstClr val="black"/>
                </a:solidFill>
                <a:latin typeface="Calibri Light" panose="020F0302020204030204"/>
                <a:ea typeface="ＭＳ Ｐゴシック" panose="020B0600070205080204" pitchFamily="34" charset="-128"/>
              </a:rPr>
              <a:t>: </a:t>
            </a:r>
            <a:r>
              <a:rPr lang="es-ES" altLang="es-ES" sz="800" b="1" dirty="0" err="1">
                <a:solidFill>
                  <a:prstClr val="black"/>
                </a:solidFill>
                <a:latin typeface="Calibri Light" panose="020F0302020204030204"/>
                <a:ea typeface="ＭＳ Ｐゴシック" panose="020B0600070205080204" pitchFamily="34" charset="-128"/>
              </a:rPr>
              <a:t>Materialight</a:t>
            </a:r>
            <a:r>
              <a:rPr lang="es-ES" altLang="es-ES" sz="800" b="1" dirty="0">
                <a:solidFill>
                  <a:prstClr val="black"/>
                </a:solidFill>
                <a:latin typeface="Calibri Light" panose="020F0302020204030204"/>
                <a:ea typeface="ＭＳ Ｐゴシック" panose="020B0600070205080204" pitchFamily="34" charset="-128"/>
              </a:rPr>
              <a:t>  </a:t>
            </a:r>
            <a:endParaRPr lang="en-US" sz="800" b="1" dirty="0">
              <a:solidFill>
                <a:prstClr val="black"/>
              </a:solidFill>
              <a:latin typeface="Calibri Light" panose="020F0302020204030204"/>
              <a:ea typeface="ＭＳ Ｐゴシック" panose="020B0600070205080204" pitchFamily="34" charset="-128"/>
            </a:endParaRPr>
          </a:p>
        </p:txBody>
      </p:sp>
    </p:spTree>
    <p:extLst>
      <p:ext uri="{BB962C8B-B14F-4D97-AF65-F5344CB8AC3E}">
        <p14:creationId xmlns:p14="http://schemas.microsoft.com/office/powerpoint/2010/main" val="1182113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Humo saliendo de un edificio&#10;&#10;Descripción generada automáticamente con confianza media">
            <a:extLst>
              <a:ext uri="{FF2B5EF4-FFF2-40B4-BE49-F238E27FC236}">
                <a16:creationId xmlns:a16="http://schemas.microsoft.com/office/drawing/2014/main" id="{1EEA10FC-59C4-E846-C3FB-F7D8721F82CE}"/>
              </a:ext>
            </a:extLst>
          </p:cNvPr>
          <p:cNvPicPr>
            <a:picLocks noChangeAspect="1"/>
          </p:cNvPicPr>
          <p:nvPr/>
        </p:nvPicPr>
        <p:blipFill>
          <a:blip r:embed="rId3">
            <a:duotone>
              <a:schemeClr val="bg2">
                <a:shade val="45000"/>
                <a:satMod val="135000"/>
              </a:schemeClr>
              <a:prstClr val="white"/>
            </a:duotone>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2811"/>
            <a:ext cx="8572500" cy="6858000"/>
          </a:xfrm>
          <a:prstGeom prst="rect">
            <a:avLst/>
          </a:prstGeom>
        </p:spPr>
      </p:pic>
      <p:sp>
        <p:nvSpPr>
          <p:cNvPr id="2" name="CuadroTexto 1">
            <a:extLst>
              <a:ext uri="{FF2B5EF4-FFF2-40B4-BE49-F238E27FC236}">
                <a16:creationId xmlns:a16="http://schemas.microsoft.com/office/drawing/2014/main" id="{87B9253A-D2D8-4CE7-975F-6DC43B6F5191}"/>
              </a:ext>
            </a:extLst>
          </p:cNvPr>
          <p:cNvSpPr txBox="1"/>
          <p:nvPr/>
        </p:nvSpPr>
        <p:spPr>
          <a:xfrm>
            <a:off x="1936046" y="3426189"/>
            <a:ext cx="9904204" cy="972900"/>
          </a:xfrm>
          <a:prstGeom prst="rect">
            <a:avLst/>
          </a:prstGeom>
        </p:spPr>
        <p:txBody>
          <a:bodyPr vert="horz" lIns="0" tIns="0" rIns="0" bIns="0" rtlCol="0" anchor="b" anchorCtr="0">
            <a:normAutofit fontScale="25000" lnSpcReduction="20000"/>
          </a:bodyPr>
          <a:lstStyle/>
          <a:p>
            <a:pPr marL="0" marR="0" lvl="0" indent="0" algn="l" defTabSz="914400" rtl="0" eaLnBrk="1" fontAlgn="auto" latinLnBrk="0" hangingPunct="1">
              <a:lnSpc>
                <a:spcPct val="170000"/>
              </a:lnSpc>
              <a:spcBef>
                <a:spcPts val="1800"/>
              </a:spcBef>
              <a:spcAft>
                <a:spcPts val="2400"/>
              </a:spcAft>
              <a:buClrTx/>
              <a:buSzTx/>
              <a:buFontTx/>
              <a:buNone/>
              <a:tabLst/>
              <a:defRPr/>
            </a:pPr>
            <a:r>
              <a:rPr lang="es-ES" sz="7200" b="1" dirty="0">
                <a:solidFill>
                  <a:srgbClr val="0D3B6F"/>
                </a:solidFill>
                <a:latin typeface="Aptos" panose="020B0004020202020204" pitchFamily="34" charset="0"/>
                <a:cs typeface="Times New Roman" panose="02020603050405020304" pitchFamily="18" charset="0"/>
              </a:rPr>
              <a:t>LA COLABORACIÓN ENTRE LAS ENTIDADES, UNIVERSIDADES, CENTROS DE FORMACIÓN Y EMPRESAS OFERTANTES DE CAPACIDADES DE IMPRESIÓN, SOLUCIONES DE IMPRESIÓN O MATERIALES, SERÁ IMPRESCINDIBLE PARA CONSEGUIR QUE LA TECNOLOGÍA LLEGUE AL MERCADO, INDUSTRIALIZACIÓN Y COMERCIALIZACIÓN.</a:t>
            </a:r>
            <a:endParaRPr lang="en-US" sz="7200" b="1" dirty="0">
              <a:solidFill>
                <a:srgbClr val="0D3B6F"/>
              </a:solidFill>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endParaRPr kumimoji="0" lang="es-ES" sz="3200" b="1" i="0" u="none" strike="noStrike" kern="1200" cap="none" spc="-133" normalizeH="0" baseline="0" noProof="0" dirty="0">
              <a:ln>
                <a:noFill/>
              </a:ln>
              <a:solidFill>
                <a:srgbClr val="0D3B6F"/>
              </a:solidFill>
              <a:effectLst/>
              <a:uLnTx/>
              <a:uFillTx/>
              <a:latin typeface="Helvetica Neue"/>
              <a:ea typeface="+mn-ea"/>
              <a:cs typeface="+mn-cs"/>
            </a:endParaRPr>
          </a:p>
        </p:txBody>
      </p:sp>
      <p:sp>
        <p:nvSpPr>
          <p:cNvPr id="36" name="Rectangle 2"/>
          <p:cNvSpPr/>
          <p:nvPr/>
        </p:nvSpPr>
        <p:spPr>
          <a:xfrm>
            <a:off x="2048937" y="1338309"/>
            <a:ext cx="9497800" cy="593560"/>
          </a:xfrm>
          <a:prstGeom prst="rect">
            <a:avLst/>
          </a:prstGeom>
        </p:spPr>
        <p:txBody>
          <a:bodyPr wrap="square" anchor="ctr" anchorCtr="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endParaRPr kumimoji="0" lang="es-ES" sz="3733" b="1" i="0" u="none" strike="noStrike" kern="1200" cap="none" spc="-67" normalizeH="0" baseline="0" noProof="0">
              <a:ln>
                <a:noFill/>
              </a:ln>
              <a:solidFill>
                <a:srgbClr val="FFFFFF"/>
              </a:solidFill>
              <a:effectLst/>
              <a:uLnTx/>
              <a:uFillTx/>
              <a:latin typeface="Klinic Slab Bold"/>
              <a:ea typeface="+mn-ea"/>
              <a:cs typeface="+mn-cs"/>
            </a:endParaRPr>
          </a:p>
        </p:txBody>
      </p:sp>
      <p:cxnSp>
        <p:nvCxnSpPr>
          <p:cNvPr id="4" name="Conector recto 3">
            <a:extLst>
              <a:ext uri="{FF2B5EF4-FFF2-40B4-BE49-F238E27FC236}">
                <a16:creationId xmlns:a16="http://schemas.microsoft.com/office/drawing/2014/main" id="{B0D7B011-4A92-417C-B678-81ADA3B5A923}"/>
              </a:ext>
            </a:extLst>
          </p:cNvPr>
          <p:cNvCxnSpPr/>
          <p:nvPr/>
        </p:nvCxnSpPr>
        <p:spPr>
          <a:xfrm>
            <a:off x="2939480" y="5511853"/>
            <a:ext cx="9252520" cy="0"/>
          </a:xfrm>
          <a:prstGeom prst="line">
            <a:avLst/>
          </a:prstGeom>
          <a:ln>
            <a:gradFill flip="none" rotWithShape="1">
              <a:gsLst>
                <a:gs pos="0">
                  <a:srgbClr val="309735"/>
                </a:gs>
                <a:gs pos="100000">
                  <a:srgbClr val="009FD1"/>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3" name="Imagen 2">
            <a:extLst>
              <a:ext uri="{FF2B5EF4-FFF2-40B4-BE49-F238E27FC236}">
                <a16:creationId xmlns:a16="http://schemas.microsoft.com/office/drawing/2014/main" id="{56133F5D-9808-4A3D-9CE5-ECF619257DA5}"/>
              </a:ext>
            </a:extLst>
          </p:cNvPr>
          <p:cNvPicPr>
            <a:picLocks noChangeAspect="1"/>
          </p:cNvPicPr>
          <p:nvPr/>
        </p:nvPicPr>
        <p:blipFill>
          <a:blip r:embed="rId5"/>
          <a:stretch>
            <a:fillRect/>
          </a:stretch>
        </p:blipFill>
        <p:spPr>
          <a:xfrm>
            <a:off x="9349381" y="5887911"/>
            <a:ext cx="1237595" cy="463336"/>
          </a:xfrm>
          <a:prstGeom prst="rect">
            <a:avLst/>
          </a:prstGeom>
        </p:spPr>
      </p:pic>
      <p:sp>
        <p:nvSpPr>
          <p:cNvPr id="5" name="Rectangle arrodonit 8">
            <a:extLst>
              <a:ext uri="{FF2B5EF4-FFF2-40B4-BE49-F238E27FC236}">
                <a16:creationId xmlns:a16="http://schemas.microsoft.com/office/drawing/2014/main" id="{2D22C06D-48DE-5645-646C-D7452E59CC10}"/>
              </a:ext>
            </a:extLst>
          </p:cNvPr>
          <p:cNvSpPr/>
          <p:nvPr/>
        </p:nvSpPr>
        <p:spPr>
          <a:xfrm>
            <a:off x="331759" y="296711"/>
            <a:ext cx="6466078" cy="588876"/>
          </a:xfrm>
          <a:prstGeom prst="roundRect">
            <a:avLst/>
          </a:prstGeom>
          <a:solidFill>
            <a:srgbClr val="79B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a:ln>
                  <a:noFill/>
                </a:ln>
                <a:solidFill>
                  <a:prstClr val="white"/>
                </a:solidFill>
                <a:effectLst/>
                <a:uLnTx/>
                <a:uFillTx/>
                <a:latin typeface="Corbel" panose="020B0503020204020204"/>
                <a:ea typeface="+mn-ea"/>
                <a:cs typeface="+mn-cs"/>
              </a:rPr>
              <a:t>IMPRESCINDIBLE COLABORACIÓN DE CADENA DE VALOR</a:t>
            </a:r>
          </a:p>
        </p:txBody>
      </p:sp>
    </p:spTree>
    <p:extLst>
      <p:ext uri="{BB962C8B-B14F-4D97-AF65-F5344CB8AC3E}">
        <p14:creationId xmlns:p14="http://schemas.microsoft.com/office/powerpoint/2010/main" val="3471094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10;&#10;Descripción generada automáticamente">
            <a:extLst>
              <a:ext uri="{FF2B5EF4-FFF2-40B4-BE49-F238E27FC236}">
                <a16:creationId xmlns:a16="http://schemas.microsoft.com/office/drawing/2014/main" id="{84120D4C-13DB-5B3E-88E0-525BC0F9314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6185"/>
          <a:stretch/>
        </p:blipFill>
        <p:spPr>
          <a:xfrm>
            <a:off x="5721530" y="0"/>
            <a:ext cx="6470469" cy="6858000"/>
          </a:xfrm>
          <a:prstGeom prst="rect">
            <a:avLst/>
          </a:prstGeom>
        </p:spPr>
      </p:pic>
      <p:pic>
        <p:nvPicPr>
          <p:cNvPr id="10" name="Imagen 9" descr="Diagrama&#10;&#10;Descripción generada automáticamente">
            <a:extLst>
              <a:ext uri="{FF2B5EF4-FFF2-40B4-BE49-F238E27FC236}">
                <a16:creationId xmlns:a16="http://schemas.microsoft.com/office/drawing/2014/main" id="{EA7039F5-0669-982E-3512-27F306A9995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255" y="1"/>
            <a:ext cx="1988113" cy="2221358"/>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Imagen 6">
            <a:extLst>
              <a:ext uri="{FF2B5EF4-FFF2-40B4-BE49-F238E27FC236}">
                <a16:creationId xmlns:a16="http://schemas.microsoft.com/office/drawing/2014/main" id="{777D6893-5207-E669-89D3-FC438A869250}"/>
              </a:ext>
            </a:extLst>
          </p:cNvPr>
          <p:cNvPicPr>
            <a:picLocks noChangeAspect="1"/>
          </p:cNvPicPr>
          <p:nvPr/>
        </p:nvPicPr>
        <p:blipFill>
          <a:blip r:embed="rId5"/>
          <a:stretch>
            <a:fillRect/>
          </a:stretch>
        </p:blipFill>
        <p:spPr>
          <a:xfrm>
            <a:off x="2185420" y="303958"/>
            <a:ext cx="1775908" cy="1045813"/>
          </a:xfrm>
          <a:prstGeom prst="rect">
            <a:avLst/>
          </a:prstGeom>
        </p:spPr>
      </p:pic>
      <p:sp>
        <p:nvSpPr>
          <p:cNvPr id="2" name="Título 3">
            <a:extLst>
              <a:ext uri="{FF2B5EF4-FFF2-40B4-BE49-F238E27FC236}">
                <a16:creationId xmlns:a16="http://schemas.microsoft.com/office/drawing/2014/main" id="{7B682431-45C6-FB0A-2D1B-4830C8735D6A}"/>
              </a:ext>
            </a:extLst>
          </p:cNvPr>
          <p:cNvSpPr txBox="1">
            <a:spLocks/>
          </p:cNvSpPr>
          <p:nvPr/>
        </p:nvSpPr>
        <p:spPr bwMode="auto">
          <a:xfrm>
            <a:off x="609600" y="2691944"/>
            <a:ext cx="10972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spAutoFit/>
          </a:bodyPr>
          <a:lstStyle>
            <a:lvl1pPr algn="l" rtl="0" eaLnBrk="0" fontAlgn="base" hangingPunct="0">
              <a:spcBef>
                <a:spcPct val="0"/>
              </a:spcBef>
              <a:spcAft>
                <a:spcPct val="0"/>
              </a:spcAft>
              <a:defRPr sz="3000" b="1"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5pPr>
            <a:lvl6pPr marL="685784" algn="ctr" rtl="0" fontAlgn="base">
              <a:spcBef>
                <a:spcPct val="0"/>
              </a:spcBef>
              <a:spcAft>
                <a:spcPct val="0"/>
              </a:spcAft>
              <a:defRPr sz="6600">
                <a:solidFill>
                  <a:schemeClr val="tx1"/>
                </a:solidFill>
                <a:latin typeface="Calibri" charset="0"/>
                <a:ea typeface="ＭＳ Ｐゴシック" charset="0"/>
              </a:defRPr>
            </a:lvl6pPr>
            <a:lvl7pPr marL="1371566" algn="ctr" rtl="0" fontAlgn="base">
              <a:spcBef>
                <a:spcPct val="0"/>
              </a:spcBef>
              <a:spcAft>
                <a:spcPct val="0"/>
              </a:spcAft>
              <a:defRPr sz="6600">
                <a:solidFill>
                  <a:schemeClr val="tx1"/>
                </a:solidFill>
                <a:latin typeface="Calibri" charset="0"/>
                <a:ea typeface="ＭＳ Ｐゴシック" charset="0"/>
              </a:defRPr>
            </a:lvl7pPr>
            <a:lvl8pPr marL="2057349" algn="ctr" rtl="0" fontAlgn="base">
              <a:spcBef>
                <a:spcPct val="0"/>
              </a:spcBef>
              <a:spcAft>
                <a:spcPct val="0"/>
              </a:spcAft>
              <a:defRPr sz="6600">
                <a:solidFill>
                  <a:schemeClr val="tx1"/>
                </a:solidFill>
                <a:latin typeface="Calibri" charset="0"/>
                <a:ea typeface="ＭＳ Ｐゴシック" charset="0"/>
              </a:defRPr>
            </a:lvl8pPr>
            <a:lvl9pPr marL="2743131" algn="ctr" rtl="0" fontAlgn="base">
              <a:spcBef>
                <a:spcPct val="0"/>
              </a:spcBef>
              <a:spcAft>
                <a:spcPct val="0"/>
              </a:spcAft>
              <a:defRPr sz="6600">
                <a:solidFill>
                  <a:schemeClr val="tx1"/>
                </a:solidFill>
                <a:latin typeface="Calibri" charset="0"/>
                <a:ea typeface="ＭＳ Ｐゴシック" charset="0"/>
              </a:defRPr>
            </a:lvl9pPr>
          </a:lstStyle>
          <a:p>
            <a:pPr algn="r"/>
            <a:r>
              <a:rPr lang="es-ES" sz="2700" dirty="0">
                <a:solidFill>
                  <a:srgbClr val="002060"/>
                </a:solidFill>
                <a:effectLst>
                  <a:outerShdw blurRad="38100" dist="38100" dir="2700000" algn="tl">
                    <a:srgbClr val="000000">
                      <a:alpha val="43137"/>
                    </a:srgbClr>
                  </a:outerShdw>
                </a:effectLst>
              </a:rPr>
              <a:t>EJEMPLOS DE TRANSFORMACIÓN INDUSTRIAL A TRAVÉS DE LA IMPRESIÓN FUNCIONAL </a:t>
            </a:r>
          </a:p>
        </p:txBody>
      </p:sp>
    </p:spTree>
    <p:extLst>
      <p:ext uri="{BB962C8B-B14F-4D97-AF65-F5344CB8AC3E}">
        <p14:creationId xmlns:p14="http://schemas.microsoft.com/office/powerpoint/2010/main" val="44385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56095"/>
            <a:ext cx="3357661" cy="5701905"/>
            <a:chOff x="0" y="0"/>
            <a:chExt cx="6715322" cy="11403811"/>
          </a:xfrm>
        </p:grpSpPr>
        <p:pic>
          <p:nvPicPr>
            <p:cNvPr id="3" name="Picture 3"/>
            <p:cNvPicPr>
              <a:picLocks noChangeAspect="1"/>
            </p:cNvPicPr>
            <p:nvPr/>
          </p:nvPicPr>
          <p:blipFill>
            <a:blip r:embed="rId3"/>
            <a:srcRect l="32147" t="18756" r="34067" b="14054"/>
            <a:stretch>
              <a:fillRect/>
            </a:stretch>
          </p:blipFill>
          <p:spPr>
            <a:xfrm>
              <a:off x="0" y="0"/>
              <a:ext cx="6715322" cy="11403811"/>
            </a:xfrm>
            <a:prstGeom prst="rect">
              <a:avLst/>
            </a:prstGeom>
          </p:spPr>
        </p:pic>
      </p:grpSp>
      <p:sp>
        <p:nvSpPr>
          <p:cNvPr id="4" name="Freeform 4"/>
          <p:cNvSpPr/>
          <p:nvPr/>
        </p:nvSpPr>
        <p:spPr>
          <a:xfrm rot="-5400000">
            <a:off x="5017503" y="4052114"/>
            <a:ext cx="148439" cy="4388613"/>
          </a:xfrm>
          <a:custGeom>
            <a:avLst/>
            <a:gdLst/>
            <a:ahLst/>
            <a:cxnLst/>
            <a:rect l="l" t="t" r="r" b="b"/>
            <a:pathLst>
              <a:path w="222658" h="6582919">
                <a:moveTo>
                  <a:pt x="0" y="0"/>
                </a:moveTo>
                <a:lnTo>
                  <a:pt x="222658" y="0"/>
                </a:lnTo>
                <a:lnTo>
                  <a:pt x="222658" y="6582918"/>
                </a:lnTo>
                <a:lnTo>
                  <a:pt x="0" y="6582918"/>
                </a:lnTo>
                <a:lnTo>
                  <a:pt x="0" y="0"/>
                </a:lnTo>
                <a:close/>
              </a:path>
            </a:pathLst>
          </a:custGeom>
          <a:blipFill>
            <a:blip r:embed="rId4">
              <a:extLst>
                <a:ext uri="{96DAC541-7B7A-43D3-8B79-37D633B846F1}">
                  <asvg:svgBlip xmlns:asvg="http://schemas.microsoft.com/office/drawing/2016/SVG/main" r:embed="rId5"/>
                </a:ext>
              </a:extLst>
            </a:blip>
            <a:stretch>
              <a:fillRect l="-1428258" r="-1428258"/>
            </a:stretch>
          </a:blipFill>
        </p:spPr>
        <p:txBody>
          <a:bodyPr/>
          <a:lstStyle/>
          <a:p>
            <a:endParaRPr lang="es-ES" sz="1200"/>
          </a:p>
        </p:txBody>
      </p:sp>
      <p:grpSp>
        <p:nvGrpSpPr>
          <p:cNvPr id="5" name="Group 5"/>
          <p:cNvGrpSpPr/>
          <p:nvPr/>
        </p:nvGrpSpPr>
        <p:grpSpPr>
          <a:xfrm>
            <a:off x="3947216" y="176552"/>
            <a:ext cx="7558985" cy="3765245"/>
            <a:chOff x="0" y="-123825"/>
            <a:chExt cx="15117969" cy="7530490"/>
          </a:xfrm>
        </p:grpSpPr>
        <p:sp>
          <p:nvSpPr>
            <p:cNvPr id="6" name="TextBox 6"/>
            <p:cNvSpPr txBox="1"/>
            <p:nvPr/>
          </p:nvSpPr>
          <p:spPr>
            <a:xfrm>
              <a:off x="0" y="-123825"/>
              <a:ext cx="15117969" cy="1308050"/>
            </a:xfrm>
            <a:prstGeom prst="rect">
              <a:avLst/>
            </a:prstGeom>
          </p:spPr>
          <p:txBody>
            <a:bodyPr lIns="0" tIns="0" rIns="0" bIns="0" rtlCol="0" anchor="t">
              <a:spAutoFit/>
            </a:bodyPr>
            <a:lstStyle/>
            <a:p>
              <a:pPr algn="ctr">
                <a:lnSpc>
                  <a:spcPts val="5062"/>
                </a:lnSpc>
              </a:pPr>
              <a:r>
                <a:rPr lang="en-US" sz="4688" b="1">
                  <a:solidFill>
                    <a:srgbClr val="000000"/>
                  </a:solidFill>
                  <a:latin typeface="Cooper Hewitt Bold"/>
                  <a:ea typeface="Cooper Hewitt Bold"/>
                  <a:cs typeface="Cooper Hewitt Bold"/>
                  <a:sym typeface="Cooper Hewitt Bold"/>
                </a:rPr>
                <a:t>¿Quién es Rotimpres?</a:t>
              </a:r>
            </a:p>
          </p:txBody>
        </p:sp>
        <p:sp>
          <p:nvSpPr>
            <p:cNvPr id="7" name="TextBox 7"/>
            <p:cNvSpPr txBox="1"/>
            <p:nvPr/>
          </p:nvSpPr>
          <p:spPr>
            <a:xfrm>
              <a:off x="0" y="2327839"/>
              <a:ext cx="15117969" cy="5078826"/>
            </a:xfrm>
            <a:prstGeom prst="rect">
              <a:avLst/>
            </a:prstGeom>
          </p:spPr>
          <p:txBody>
            <a:bodyPr lIns="0" tIns="0" rIns="0" bIns="0" rtlCol="0" anchor="t">
              <a:spAutoFit/>
            </a:bodyPr>
            <a:lstStyle/>
            <a:p>
              <a:pPr algn="just">
                <a:lnSpc>
                  <a:spcPts val="2493"/>
                </a:lnSpc>
              </a:pPr>
              <a:r>
                <a:rPr lang="en-US" sz="1400" dirty="0" err="1">
                  <a:solidFill>
                    <a:srgbClr val="000000"/>
                  </a:solidFill>
                  <a:latin typeface="Cooper Hewitt"/>
                  <a:ea typeface="Cooper Hewitt"/>
                  <a:cs typeface="Cooper Hewitt"/>
                  <a:sym typeface="Cooper Hewitt"/>
                </a:rPr>
                <a:t>Rotimpres</a:t>
              </a:r>
              <a:r>
                <a:rPr lang="en-US" sz="1400" dirty="0">
                  <a:solidFill>
                    <a:srgbClr val="000000"/>
                  </a:solidFill>
                  <a:latin typeface="Cooper Hewitt"/>
                  <a:ea typeface="Cooper Hewitt"/>
                  <a:cs typeface="Cooper Hewitt"/>
                  <a:sym typeface="Cooper Hewitt"/>
                </a:rPr>
                <a:t> es </a:t>
              </a:r>
              <a:r>
                <a:rPr lang="en-US" sz="1400" dirty="0" err="1">
                  <a:solidFill>
                    <a:srgbClr val="000000"/>
                  </a:solidFill>
                  <a:latin typeface="Cooper Hewitt"/>
                  <a:ea typeface="Cooper Hewitt"/>
                  <a:cs typeface="Cooper Hewitt"/>
                  <a:sym typeface="Cooper Hewitt"/>
                </a:rPr>
                <a:t>una</a:t>
              </a:r>
              <a:r>
                <a:rPr lang="en-US" sz="1400" dirty="0">
                  <a:solidFill>
                    <a:srgbClr val="000000"/>
                  </a:solidFill>
                  <a:latin typeface="Cooper Hewitt"/>
                  <a:ea typeface="Cooper Hewitt"/>
                  <a:cs typeface="Cooper Hewitt"/>
                  <a:sym typeface="Cooper Hewitt"/>
                </a:rPr>
                <a:t> de las </a:t>
              </a:r>
              <a:r>
                <a:rPr lang="en-US" sz="1400" dirty="0" err="1">
                  <a:solidFill>
                    <a:srgbClr val="000000"/>
                  </a:solidFill>
                  <a:latin typeface="Cooper Hewitt"/>
                  <a:ea typeface="Cooper Hewitt"/>
                  <a:cs typeface="Cooper Hewitt"/>
                  <a:sym typeface="Cooper Hewitt"/>
                </a:rPr>
                <a:t>empresas</a:t>
              </a:r>
              <a:r>
                <a:rPr lang="en-US" sz="1400" dirty="0">
                  <a:solidFill>
                    <a:srgbClr val="000000"/>
                  </a:solidFill>
                  <a:latin typeface="Cooper Hewitt"/>
                  <a:ea typeface="Cooper Hewitt"/>
                  <a:cs typeface="Cooper Hewitt"/>
                  <a:sym typeface="Cooper Hewitt"/>
                </a:rPr>
                <a:t> de </a:t>
              </a:r>
              <a:r>
                <a:rPr lang="en-US" sz="1400" dirty="0" err="1">
                  <a:solidFill>
                    <a:srgbClr val="000000"/>
                  </a:solidFill>
                  <a:latin typeface="Cooper Hewitt"/>
                  <a:ea typeface="Cooper Hewitt"/>
                  <a:cs typeface="Cooper Hewitt"/>
                  <a:sym typeface="Cooper Hewitt"/>
                </a:rPr>
                <a:t>referencia</a:t>
              </a:r>
              <a:r>
                <a:rPr lang="en-US" sz="1400" dirty="0">
                  <a:solidFill>
                    <a:srgbClr val="000000"/>
                  </a:solidFill>
                  <a:latin typeface="Cooper Hewitt"/>
                  <a:ea typeface="Cooper Hewitt"/>
                  <a:cs typeface="Cooper Hewitt"/>
                  <a:sym typeface="Cooper Hewitt"/>
                </a:rPr>
                <a:t> en </a:t>
              </a:r>
              <a:r>
                <a:rPr lang="en-US" sz="1400" dirty="0" err="1">
                  <a:solidFill>
                    <a:srgbClr val="000000"/>
                  </a:solidFill>
                  <a:latin typeface="Cooper Hewitt"/>
                  <a:ea typeface="Cooper Hewitt"/>
                  <a:cs typeface="Cooper Hewitt"/>
                  <a:sym typeface="Cooper Hewitt"/>
                </a:rPr>
                <a:t>impresión</a:t>
              </a:r>
              <a:r>
                <a:rPr lang="en-US" sz="1400" dirty="0">
                  <a:solidFill>
                    <a:srgbClr val="000000"/>
                  </a:solidFill>
                  <a:latin typeface="Cooper Hewitt"/>
                  <a:ea typeface="Cooper Hewitt"/>
                  <a:cs typeface="Cooper Hewitt"/>
                  <a:sym typeface="Cooper Hewitt"/>
                </a:rPr>
                <a:t> con </a:t>
              </a:r>
              <a:r>
                <a:rPr lang="en-US" sz="1400" b="1" dirty="0" err="1">
                  <a:solidFill>
                    <a:srgbClr val="30B4D3"/>
                  </a:solidFill>
                  <a:latin typeface="Cooper Hewitt Bold"/>
                  <a:ea typeface="Cooper Hewitt Bold"/>
                  <a:cs typeface="Cooper Hewitt Bold"/>
                  <a:sym typeface="Cooper Hewitt Bold"/>
                </a:rPr>
                <a:t>más</a:t>
              </a:r>
              <a:r>
                <a:rPr lang="en-US" sz="1400" b="1" dirty="0">
                  <a:solidFill>
                    <a:srgbClr val="30B4D3"/>
                  </a:solidFill>
                  <a:latin typeface="Cooper Hewitt Bold"/>
                  <a:ea typeface="Cooper Hewitt Bold"/>
                  <a:cs typeface="Cooper Hewitt Bold"/>
                  <a:sym typeface="Cooper Hewitt Bold"/>
                </a:rPr>
                <a:t> de 40 </a:t>
              </a:r>
              <a:r>
                <a:rPr lang="en-US" sz="1400" b="1" dirty="0" err="1">
                  <a:solidFill>
                    <a:srgbClr val="30B4D3"/>
                  </a:solidFill>
                  <a:latin typeface="Cooper Hewitt Bold"/>
                  <a:ea typeface="Cooper Hewitt Bold"/>
                  <a:cs typeface="Cooper Hewitt Bold"/>
                  <a:sym typeface="Cooper Hewitt Bold"/>
                </a:rPr>
                <a:t>años</a:t>
              </a:r>
              <a:r>
                <a:rPr lang="en-US" sz="1400" dirty="0">
                  <a:solidFill>
                    <a:srgbClr val="000000"/>
                  </a:solidFill>
                  <a:latin typeface="Cooper Hewitt"/>
                  <a:ea typeface="Cooper Hewitt"/>
                  <a:cs typeface="Cooper Hewitt"/>
                  <a:sym typeface="Cooper Hewitt"/>
                </a:rPr>
                <a:t> de </a:t>
              </a:r>
              <a:r>
                <a:rPr lang="en-US" sz="1400" dirty="0" err="1">
                  <a:solidFill>
                    <a:srgbClr val="000000"/>
                  </a:solidFill>
                  <a:latin typeface="Cooper Hewitt"/>
                  <a:ea typeface="Cooper Hewitt"/>
                  <a:cs typeface="Cooper Hewitt"/>
                  <a:sym typeface="Cooper Hewitt"/>
                </a:rPr>
                <a:t>trayectoria</a:t>
              </a:r>
              <a:r>
                <a:rPr lang="en-US" sz="1400" dirty="0">
                  <a:solidFill>
                    <a:srgbClr val="000000"/>
                  </a:solidFill>
                  <a:latin typeface="Cooper Hewitt"/>
                  <a:ea typeface="Cooper Hewitt"/>
                  <a:cs typeface="Cooper Hewitt"/>
                  <a:sym typeface="Cooper Hewitt"/>
                </a:rPr>
                <a:t> en </a:t>
              </a:r>
              <a:r>
                <a:rPr lang="en-US" sz="1400" dirty="0" err="1">
                  <a:solidFill>
                    <a:srgbClr val="000000"/>
                  </a:solidFill>
                  <a:latin typeface="Cooper Hewitt"/>
                  <a:ea typeface="Cooper Hewitt"/>
                  <a:cs typeface="Cooper Hewitt"/>
                  <a:sym typeface="Cooper Hewitt"/>
                </a:rPr>
                <a:t>impresión</a:t>
              </a:r>
              <a:r>
                <a:rPr lang="en-US" sz="1400" dirty="0">
                  <a:solidFill>
                    <a:srgbClr val="000000"/>
                  </a:solidFill>
                  <a:latin typeface="Cooper Hewitt"/>
                  <a:ea typeface="Cooper Hewitt"/>
                  <a:cs typeface="Cooper Hewitt"/>
                  <a:sym typeface="Cooper Hewitt"/>
                </a:rPr>
                <a:t> offset para </a:t>
              </a:r>
              <a:r>
                <a:rPr lang="en-US" sz="1400" dirty="0" err="1">
                  <a:solidFill>
                    <a:srgbClr val="000000"/>
                  </a:solidFill>
                  <a:latin typeface="Cooper Hewitt"/>
                  <a:ea typeface="Cooper Hewitt"/>
                  <a:cs typeface="Cooper Hewitt"/>
                  <a:sym typeface="Cooper Hewitt"/>
                </a:rPr>
                <a:t>diarios</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revistas</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catálogos</a:t>
              </a:r>
              <a:r>
                <a:rPr lang="en-US" sz="1400" dirty="0">
                  <a:solidFill>
                    <a:srgbClr val="000000"/>
                  </a:solidFill>
                  <a:latin typeface="Cooper Hewitt"/>
                  <a:ea typeface="Cooper Hewitt"/>
                  <a:cs typeface="Cooper Hewitt"/>
                  <a:sym typeface="Cooper Hewitt"/>
                </a:rPr>
                <a:t>…</a:t>
              </a:r>
            </a:p>
            <a:p>
              <a:pPr algn="just">
                <a:lnSpc>
                  <a:spcPts val="2493"/>
                </a:lnSpc>
              </a:pPr>
              <a:endParaRPr lang="en-US" sz="1400" dirty="0">
                <a:solidFill>
                  <a:srgbClr val="000000"/>
                </a:solidFill>
                <a:latin typeface="Cooper Hewitt"/>
                <a:ea typeface="Cooper Hewitt"/>
                <a:cs typeface="Cooper Hewitt"/>
                <a:sym typeface="Cooper Hewitt"/>
              </a:endParaRPr>
            </a:p>
            <a:p>
              <a:pPr algn="just">
                <a:lnSpc>
                  <a:spcPts val="2493"/>
                </a:lnSpc>
              </a:pPr>
              <a:r>
                <a:rPr lang="en-US" sz="1400" dirty="0">
                  <a:solidFill>
                    <a:srgbClr val="000000"/>
                  </a:solidFill>
                  <a:latin typeface="Cooper Hewitt"/>
                  <a:ea typeface="Cooper Hewitt"/>
                  <a:cs typeface="Cooper Hewitt"/>
                  <a:sym typeface="Cooper Hewitt"/>
                </a:rPr>
                <a:t>La </a:t>
              </a:r>
              <a:r>
                <a:rPr lang="en-US" sz="1400" dirty="0" err="1">
                  <a:solidFill>
                    <a:srgbClr val="000000"/>
                  </a:solidFill>
                  <a:latin typeface="Cooper Hewitt"/>
                  <a:ea typeface="Cooper Hewitt"/>
                  <a:cs typeface="Cooper Hewitt"/>
                  <a:sym typeface="Cooper Hewitt"/>
                </a:rPr>
                <a:t>filosofía</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corporativa</a:t>
              </a:r>
              <a:r>
                <a:rPr lang="en-US" sz="1400" dirty="0">
                  <a:solidFill>
                    <a:srgbClr val="000000"/>
                  </a:solidFill>
                  <a:latin typeface="Cooper Hewitt"/>
                  <a:ea typeface="Cooper Hewitt"/>
                  <a:cs typeface="Cooper Hewitt"/>
                  <a:sym typeface="Cooper Hewitt"/>
                </a:rPr>
                <a:t> ha </a:t>
              </a:r>
              <a:r>
                <a:rPr lang="en-US" sz="1400" dirty="0" err="1">
                  <a:solidFill>
                    <a:srgbClr val="000000"/>
                  </a:solidFill>
                  <a:latin typeface="Cooper Hewitt"/>
                  <a:ea typeface="Cooper Hewitt"/>
                  <a:cs typeface="Cooper Hewitt"/>
                  <a:sym typeface="Cooper Hewitt"/>
                </a:rPr>
                <a:t>sido</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siempre</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seguir</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creciendo</a:t>
              </a:r>
              <a:r>
                <a:rPr lang="en-US" sz="1400" dirty="0">
                  <a:solidFill>
                    <a:srgbClr val="000000"/>
                  </a:solidFill>
                  <a:latin typeface="Cooper Hewitt"/>
                  <a:ea typeface="Cooper Hewitt"/>
                  <a:cs typeface="Cooper Hewitt"/>
                  <a:sym typeface="Cooper Hewitt"/>
                </a:rPr>
                <a:t> e </a:t>
              </a:r>
              <a:r>
                <a:rPr lang="en-US" sz="1400" dirty="0" err="1">
                  <a:solidFill>
                    <a:srgbClr val="000000"/>
                  </a:solidFill>
                  <a:latin typeface="Cooper Hewitt"/>
                  <a:ea typeface="Cooper Hewitt"/>
                  <a:cs typeface="Cooper Hewitt"/>
                  <a:sym typeface="Cooper Hewitt"/>
                </a:rPr>
                <a:t>innovando</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por</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eso</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ahora</a:t>
              </a:r>
              <a:r>
                <a:rPr lang="en-US" sz="1400" dirty="0">
                  <a:solidFill>
                    <a:srgbClr val="000000"/>
                  </a:solidFill>
                  <a:latin typeface="Cooper Hewitt"/>
                  <a:ea typeface="Cooper Hewitt"/>
                  <a:cs typeface="Cooper Hewitt"/>
                  <a:sym typeface="Cooper Hewitt"/>
                </a:rPr>
                <a:t> dispone del </a:t>
              </a:r>
              <a:r>
                <a:rPr lang="en-US" sz="1400" b="1" dirty="0" err="1">
                  <a:solidFill>
                    <a:srgbClr val="30B4D3"/>
                  </a:solidFill>
                  <a:latin typeface="Cooper Hewitt Bold"/>
                  <a:ea typeface="Cooper Hewitt Bold"/>
                  <a:cs typeface="Cooper Hewitt Bold"/>
                  <a:sym typeface="Cooper Hewitt Bold"/>
                </a:rPr>
                <a:t>servicio</a:t>
              </a:r>
              <a:r>
                <a:rPr lang="en-US" sz="1400" b="1" dirty="0">
                  <a:solidFill>
                    <a:srgbClr val="30B4D3"/>
                  </a:solidFill>
                  <a:latin typeface="Cooper Hewitt Bold"/>
                  <a:ea typeface="Cooper Hewitt Bold"/>
                  <a:cs typeface="Cooper Hewitt Bold"/>
                  <a:sym typeface="Cooper Hewitt Bold"/>
                </a:rPr>
                <a:t> de </a:t>
              </a:r>
              <a:r>
                <a:rPr lang="en-US" sz="1400" b="1" dirty="0" err="1">
                  <a:solidFill>
                    <a:srgbClr val="30B4D3"/>
                  </a:solidFill>
                  <a:latin typeface="Cooper Hewitt Bold"/>
                  <a:ea typeface="Cooper Hewitt Bold"/>
                  <a:cs typeface="Cooper Hewitt Bold"/>
                  <a:sym typeface="Cooper Hewitt Bold"/>
                </a:rPr>
                <a:t>electrónica</a:t>
              </a:r>
              <a:r>
                <a:rPr lang="en-US" sz="1400" b="1" dirty="0">
                  <a:solidFill>
                    <a:srgbClr val="30B4D3"/>
                  </a:solidFill>
                  <a:latin typeface="Cooper Hewitt Bold"/>
                  <a:ea typeface="Cooper Hewitt Bold"/>
                  <a:cs typeface="Cooper Hewitt Bold"/>
                  <a:sym typeface="Cooper Hewitt Bold"/>
                </a:rPr>
                <a:t> impresa</a:t>
              </a:r>
              <a:r>
                <a:rPr lang="en-US" sz="1400" dirty="0">
                  <a:solidFill>
                    <a:srgbClr val="000000"/>
                  </a:solidFill>
                  <a:latin typeface="Cooper Hewitt"/>
                  <a:ea typeface="Cooper Hewitt"/>
                  <a:cs typeface="Cooper Hewitt"/>
                  <a:sym typeface="Cooper Hewitt"/>
                </a:rPr>
                <a:t>.</a:t>
              </a:r>
            </a:p>
            <a:p>
              <a:pPr algn="just">
                <a:lnSpc>
                  <a:spcPts val="2493"/>
                </a:lnSpc>
              </a:pPr>
              <a:endParaRPr lang="en-US" sz="1400" dirty="0">
                <a:solidFill>
                  <a:srgbClr val="000000"/>
                </a:solidFill>
                <a:latin typeface="Cooper Hewitt"/>
                <a:ea typeface="Cooper Hewitt"/>
                <a:cs typeface="Cooper Hewitt"/>
                <a:sym typeface="Cooper Hewitt"/>
              </a:endParaRPr>
            </a:p>
            <a:p>
              <a:pPr algn="just">
                <a:lnSpc>
                  <a:spcPts val="2493"/>
                </a:lnSpc>
              </a:pPr>
              <a:r>
                <a:rPr lang="en-US" sz="1400" dirty="0" err="1">
                  <a:solidFill>
                    <a:srgbClr val="000000"/>
                  </a:solidFill>
                  <a:latin typeface="Cooper Hewitt"/>
                  <a:ea typeface="Cooper Hewitt"/>
                  <a:cs typeface="Cooper Hewitt"/>
                  <a:sym typeface="Cooper Hewitt"/>
                </a:rPr>
                <a:t>Imprimimos</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distintos</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dispositivos</a:t>
              </a:r>
              <a:r>
                <a:rPr lang="en-US" sz="1400" dirty="0">
                  <a:solidFill>
                    <a:srgbClr val="000000"/>
                  </a:solidFill>
                  <a:latin typeface="Cooper Hewitt"/>
                  <a:ea typeface="Cooper Hewitt"/>
                  <a:cs typeface="Cooper Hewitt"/>
                  <a:sym typeface="Cooper Hewitt"/>
                </a:rPr>
                <a:t> con</a:t>
              </a:r>
              <a:r>
                <a:rPr lang="en-US" sz="1400" b="1" dirty="0">
                  <a:solidFill>
                    <a:srgbClr val="30B4D3"/>
                  </a:solidFill>
                  <a:latin typeface="Cooper Hewitt Bold"/>
                  <a:ea typeface="Cooper Hewitt Bold"/>
                  <a:cs typeface="Cooper Hewitt Bold"/>
                  <a:sym typeface="Cooper Hewitt Bold"/>
                </a:rPr>
                <a:t> </a:t>
              </a:r>
              <a:r>
                <a:rPr lang="en-US" sz="1400" b="1" dirty="0" err="1">
                  <a:solidFill>
                    <a:srgbClr val="30B4D3"/>
                  </a:solidFill>
                  <a:latin typeface="Cooper Hewitt Bold"/>
                  <a:ea typeface="Cooper Hewitt Bold"/>
                  <a:cs typeface="Cooper Hewitt Bold"/>
                  <a:sym typeface="Cooper Hewitt Bold"/>
                </a:rPr>
                <a:t>electrónica</a:t>
              </a:r>
              <a:r>
                <a:rPr lang="en-US" sz="1400" b="1" dirty="0">
                  <a:solidFill>
                    <a:srgbClr val="30B4D3"/>
                  </a:solidFill>
                  <a:latin typeface="Cooper Hewitt Bold"/>
                  <a:ea typeface="Cooper Hewitt Bold"/>
                  <a:cs typeface="Cooper Hewitt Bold"/>
                  <a:sym typeface="Cooper Hewitt Bold"/>
                </a:rPr>
                <a:t> impresa</a:t>
              </a:r>
              <a:r>
                <a:rPr lang="en-US" sz="1400" dirty="0">
                  <a:solidFill>
                    <a:srgbClr val="000000"/>
                  </a:solidFill>
                  <a:latin typeface="Cooper Hewitt"/>
                  <a:ea typeface="Cooper Hewitt"/>
                  <a:cs typeface="Cooper Hewitt"/>
                  <a:sym typeface="Cooper Hewitt"/>
                </a:rPr>
                <a:t>. </a:t>
              </a:r>
              <a:r>
                <a:rPr lang="en-US" sz="1400" dirty="0" err="1">
                  <a:solidFill>
                    <a:srgbClr val="000000"/>
                  </a:solidFill>
                  <a:latin typeface="Cooper Hewitt"/>
                  <a:ea typeface="Cooper Hewitt"/>
                  <a:cs typeface="Cooper Hewitt"/>
                  <a:sym typeface="Cooper Hewitt"/>
                </a:rPr>
                <a:t>Algunos</a:t>
              </a:r>
              <a:r>
                <a:rPr lang="en-US" sz="1400" dirty="0">
                  <a:solidFill>
                    <a:srgbClr val="000000"/>
                  </a:solidFill>
                  <a:latin typeface="Cooper Hewitt"/>
                  <a:ea typeface="Cooper Hewitt"/>
                  <a:cs typeface="Cooper Hewitt"/>
                  <a:sym typeface="Cooper Hewitt"/>
                </a:rPr>
                <a:t> de </a:t>
              </a:r>
              <a:r>
                <a:rPr lang="en-US" sz="1400" dirty="0" err="1">
                  <a:solidFill>
                    <a:srgbClr val="000000"/>
                  </a:solidFill>
                  <a:latin typeface="Cooper Hewitt"/>
                  <a:ea typeface="Cooper Hewitt"/>
                  <a:cs typeface="Cooper Hewitt"/>
                  <a:sym typeface="Cooper Hewitt"/>
                </a:rPr>
                <a:t>l</a:t>
              </a:r>
              <a:r>
                <a:rPr lang="en-US" sz="1781" dirty="0" err="1">
                  <a:solidFill>
                    <a:srgbClr val="000000"/>
                  </a:solidFill>
                  <a:latin typeface="Cooper Hewitt"/>
                  <a:ea typeface="Cooper Hewitt"/>
                  <a:cs typeface="Cooper Hewitt"/>
                  <a:sym typeface="Cooper Hewitt"/>
                </a:rPr>
                <a:t>os</a:t>
              </a:r>
              <a:r>
                <a:rPr lang="en-US" sz="1781" dirty="0">
                  <a:solidFill>
                    <a:srgbClr val="000000"/>
                  </a:solidFill>
                  <a:latin typeface="Cooper Hewitt"/>
                  <a:ea typeface="Cooper Hewitt"/>
                  <a:cs typeface="Cooper Hewitt"/>
                  <a:sym typeface="Cooper Hewitt"/>
                </a:rPr>
                <a:t> </a:t>
              </a:r>
              <a:r>
                <a:rPr lang="en-US" sz="1781" dirty="0" err="1">
                  <a:solidFill>
                    <a:srgbClr val="000000"/>
                  </a:solidFill>
                  <a:latin typeface="Cooper Hewitt"/>
                  <a:ea typeface="Cooper Hewitt"/>
                  <a:cs typeface="Cooper Hewitt"/>
                  <a:sym typeface="Cooper Hewitt"/>
                </a:rPr>
                <a:t>cuaes</a:t>
              </a:r>
              <a:r>
                <a:rPr lang="en-US" sz="1781" dirty="0">
                  <a:solidFill>
                    <a:srgbClr val="000000"/>
                  </a:solidFill>
                  <a:latin typeface="Cooper Hewitt"/>
                  <a:ea typeface="Cooper Hewitt"/>
                  <a:cs typeface="Cooper Hewitt"/>
                  <a:sym typeface="Cooper Hewitt"/>
                </a:rPr>
                <a:t> son: </a:t>
              </a:r>
            </a:p>
          </p:txBody>
        </p:sp>
      </p:grpSp>
      <p:grpSp>
        <p:nvGrpSpPr>
          <p:cNvPr id="8" name="Group 8"/>
          <p:cNvGrpSpPr>
            <a:grpSpLocks noChangeAspect="1"/>
          </p:cNvGrpSpPr>
          <p:nvPr/>
        </p:nvGrpSpPr>
        <p:grpSpPr>
          <a:xfrm>
            <a:off x="5390172" y="4017896"/>
            <a:ext cx="1527393" cy="1527393"/>
            <a:chOff x="0" y="0"/>
            <a:chExt cx="6350000" cy="6350000"/>
          </a:xfrm>
        </p:grpSpPr>
        <p:sp>
          <p:nvSpPr>
            <p:cNvPr id="9" name="Freeform 9"/>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6"/>
              <a:stretch>
                <a:fillRect l="-10" r="-10"/>
              </a:stretch>
            </a:blipFill>
          </p:spPr>
          <p:txBody>
            <a:bodyPr/>
            <a:lstStyle/>
            <a:p>
              <a:endParaRPr lang="es-ES" sz="1200"/>
            </a:p>
          </p:txBody>
        </p:sp>
      </p:grpSp>
      <p:grpSp>
        <p:nvGrpSpPr>
          <p:cNvPr id="10" name="Group 10"/>
          <p:cNvGrpSpPr>
            <a:grpSpLocks noChangeAspect="1"/>
          </p:cNvGrpSpPr>
          <p:nvPr/>
        </p:nvGrpSpPr>
        <p:grpSpPr>
          <a:xfrm>
            <a:off x="9648720" y="4017896"/>
            <a:ext cx="1527393" cy="1527393"/>
            <a:chOff x="0" y="0"/>
            <a:chExt cx="6350000" cy="6350000"/>
          </a:xfrm>
        </p:grpSpPr>
        <p:sp>
          <p:nvSpPr>
            <p:cNvPr id="11" name="Freeform 1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78493" t="-35571" r="-90022" b="-28525"/>
              </a:stretch>
            </a:blipFill>
          </p:spPr>
          <p:txBody>
            <a:bodyPr/>
            <a:lstStyle/>
            <a:p>
              <a:endParaRPr lang="es-ES" sz="1200"/>
            </a:p>
          </p:txBody>
        </p:sp>
      </p:grpSp>
      <p:grpSp>
        <p:nvGrpSpPr>
          <p:cNvPr id="12" name="Group 12"/>
          <p:cNvGrpSpPr>
            <a:grpSpLocks noChangeAspect="1"/>
          </p:cNvGrpSpPr>
          <p:nvPr/>
        </p:nvGrpSpPr>
        <p:grpSpPr>
          <a:xfrm>
            <a:off x="7602714" y="4017896"/>
            <a:ext cx="1527393" cy="1527393"/>
            <a:chOff x="0" y="0"/>
            <a:chExt cx="6350000" cy="6350000"/>
          </a:xfrm>
        </p:grpSpPr>
        <p:sp>
          <p:nvSpPr>
            <p:cNvPr id="13" name="Freeform 1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53314" t="-87219" r="-96361"/>
              </a:stretch>
            </a:blipFill>
          </p:spPr>
          <p:txBody>
            <a:bodyPr/>
            <a:lstStyle/>
            <a:p>
              <a:endParaRPr lang="es-ES" sz="1200"/>
            </a:p>
          </p:txBody>
        </p:sp>
      </p:grpSp>
      <p:sp>
        <p:nvSpPr>
          <p:cNvPr id="14" name="TextBox 14"/>
          <p:cNvSpPr txBox="1"/>
          <p:nvPr/>
        </p:nvSpPr>
        <p:spPr>
          <a:xfrm>
            <a:off x="9648719" y="5555604"/>
            <a:ext cx="1460920" cy="299249"/>
          </a:xfrm>
          <a:prstGeom prst="rect">
            <a:avLst/>
          </a:prstGeom>
        </p:spPr>
        <p:txBody>
          <a:bodyPr lIns="0" tIns="0" rIns="0" bIns="0" rtlCol="0" anchor="t">
            <a:spAutoFit/>
          </a:bodyPr>
          <a:lstStyle/>
          <a:p>
            <a:pPr algn="ctr">
              <a:lnSpc>
                <a:spcPts val="2613"/>
              </a:lnSpc>
            </a:pP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Antenas</a:t>
            </a:r>
            <a:r>
              <a:rPr lang="en-US" sz="1600" dirty="0">
                <a:solidFill>
                  <a:srgbClr val="000000"/>
                </a:solidFill>
                <a:latin typeface="Cooper Hewitt"/>
                <a:ea typeface="Cooper Hewitt"/>
                <a:cs typeface="Cooper Hewitt"/>
                <a:sym typeface="Cooper Hewitt"/>
              </a:rPr>
              <a:t> NFC</a:t>
            </a:r>
          </a:p>
        </p:txBody>
      </p:sp>
      <p:sp>
        <p:nvSpPr>
          <p:cNvPr id="15" name="TextBox 15"/>
          <p:cNvSpPr txBox="1"/>
          <p:nvPr/>
        </p:nvSpPr>
        <p:spPr>
          <a:xfrm>
            <a:off x="5434048" y="5555604"/>
            <a:ext cx="1439641" cy="304635"/>
          </a:xfrm>
          <a:prstGeom prst="rect">
            <a:avLst/>
          </a:prstGeom>
        </p:spPr>
        <p:txBody>
          <a:bodyPr lIns="0" tIns="0" rIns="0" bIns="0" rtlCol="0" anchor="t">
            <a:spAutoFit/>
          </a:bodyPr>
          <a:lstStyle/>
          <a:p>
            <a:pPr algn="ctr">
              <a:lnSpc>
                <a:spcPts val="2613"/>
              </a:lnSpc>
            </a:pPr>
            <a:r>
              <a:rPr lang="en-US" sz="1600" dirty="0" err="1">
                <a:solidFill>
                  <a:srgbClr val="000000"/>
                </a:solidFill>
                <a:latin typeface="Cooper Hewitt"/>
                <a:ea typeface="Cooper Hewitt"/>
                <a:cs typeface="Cooper Hewitt"/>
                <a:sym typeface="Cooper Hewitt"/>
              </a:rPr>
              <a:t>Calefactores</a:t>
            </a:r>
            <a:endParaRPr lang="en-US" sz="1600" dirty="0">
              <a:solidFill>
                <a:srgbClr val="000000"/>
              </a:solidFill>
              <a:latin typeface="Cooper Hewitt"/>
              <a:ea typeface="Cooper Hewitt"/>
              <a:cs typeface="Cooper Hewitt"/>
              <a:sym typeface="Cooper Hewitt"/>
            </a:endParaRPr>
          </a:p>
        </p:txBody>
      </p:sp>
      <p:sp>
        <p:nvSpPr>
          <p:cNvPr id="16" name="TextBox 16"/>
          <p:cNvSpPr txBox="1"/>
          <p:nvPr/>
        </p:nvSpPr>
        <p:spPr>
          <a:xfrm>
            <a:off x="7602714" y="5555604"/>
            <a:ext cx="1527393" cy="971484"/>
          </a:xfrm>
          <a:prstGeom prst="rect">
            <a:avLst/>
          </a:prstGeom>
        </p:spPr>
        <p:txBody>
          <a:bodyPr lIns="0" tIns="0" rIns="0" bIns="0" rtlCol="0" anchor="t">
            <a:spAutoFit/>
          </a:bodyPr>
          <a:lstStyle/>
          <a:p>
            <a:pPr algn="ctr">
              <a:lnSpc>
                <a:spcPts val="2613"/>
              </a:lnSpc>
            </a:pPr>
            <a:r>
              <a:rPr lang="en-US" sz="1600" dirty="0" err="1">
                <a:solidFill>
                  <a:srgbClr val="000000"/>
                </a:solidFill>
                <a:latin typeface="Cooper Hewitt"/>
                <a:ea typeface="Cooper Hewitt"/>
                <a:cs typeface="Cooper Hewitt"/>
                <a:sym typeface="Cooper Hewitt"/>
              </a:rPr>
              <a:t>Sensores</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capacitivos</a:t>
            </a:r>
            <a:r>
              <a:rPr lang="en-US" sz="1600" dirty="0">
                <a:solidFill>
                  <a:srgbClr val="000000"/>
                </a:solidFill>
                <a:latin typeface="Cooper Hewitt"/>
                <a:ea typeface="Cooper Hewitt"/>
                <a:cs typeface="Cooper Hewitt"/>
                <a:sym typeface="Cooper Hewitt"/>
              </a:rPr>
              <a:t> para (HMI)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923475" y="-1434287"/>
            <a:ext cx="148439" cy="4388613"/>
          </a:xfrm>
          <a:custGeom>
            <a:avLst/>
            <a:gdLst/>
            <a:ahLst/>
            <a:cxnLst/>
            <a:rect l="l" t="t" r="r" b="b"/>
            <a:pathLst>
              <a:path w="222658" h="6582919">
                <a:moveTo>
                  <a:pt x="0" y="0"/>
                </a:moveTo>
                <a:lnTo>
                  <a:pt x="222658" y="0"/>
                </a:lnTo>
                <a:lnTo>
                  <a:pt x="222658" y="6582918"/>
                </a:lnTo>
                <a:lnTo>
                  <a:pt x="0" y="6582918"/>
                </a:lnTo>
                <a:lnTo>
                  <a:pt x="0" y="0"/>
                </a:lnTo>
                <a:close/>
              </a:path>
            </a:pathLst>
          </a:custGeom>
          <a:blipFill>
            <a:blip r:embed="rId3">
              <a:extLst>
                <a:ext uri="{96DAC541-7B7A-43D3-8B79-37D633B846F1}">
                  <asvg:svgBlip xmlns:asvg="http://schemas.microsoft.com/office/drawing/2016/SVG/main" r:embed="rId4"/>
                </a:ext>
              </a:extLst>
            </a:blip>
            <a:stretch>
              <a:fillRect l="-1428258" r="-1428258"/>
            </a:stretch>
          </a:blipFill>
        </p:spPr>
        <p:txBody>
          <a:bodyPr/>
          <a:lstStyle/>
          <a:p>
            <a:endParaRPr lang="es-ES" sz="1200"/>
          </a:p>
        </p:txBody>
      </p:sp>
      <p:sp>
        <p:nvSpPr>
          <p:cNvPr id="3" name="Freeform 3"/>
          <p:cNvSpPr/>
          <p:nvPr/>
        </p:nvSpPr>
        <p:spPr>
          <a:xfrm rot="-5400000">
            <a:off x="2422508" y="5788348"/>
            <a:ext cx="148439" cy="4388613"/>
          </a:xfrm>
          <a:custGeom>
            <a:avLst/>
            <a:gdLst/>
            <a:ahLst/>
            <a:cxnLst/>
            <a:rect l="l" t="t" r="r" b="b"/>
            <a:pathLst>
              <a:path w="222658" h="6582919">
                <a:moveTo>
                  <a:pt x="0" y="0"/>
                </a:moveTo>
                <a:lnTo>
                  <a:pt x="222658" y="0"/>
                </a:lnTo>
                <a:lnTo>
                  <a:pt x="222658" y="6582919"/>
                </a:lnTo>
                <a:lnTo>
                  <a:pt x="0" y="6582919"/>
                </a:lnTo>
                <a:lnTo>
                  <a:pt x="0" y="0"/>
                </a:lnTo>
                <a:close/>
              </a:path>
            </a:pathLst>
          </a:custGeom>
          <a:blipFill>
            <a:blip r:embed="rId5">
              <a:extLst>
                <a:ext uri="{96DAC541-7B7A-43D3-8B79-37D633B846F1}">
                  <asvg:svgBlip xmlns:asvg="http://schemas.microsoft.com/office/drawing/2016/SVG/main" r:embed="rId6"/>
                </a:ext>
              </a:extLst>
            </a:blip>
            <a:stretch>
              <a:fillRect l="-1428258" r="-1428258"/>
            </a:stretch>
          </a:blipFill>
        </p:spPr>
        <p:txBody>
          <a:bodyPr/>
          <a:lstStyle/>
          <a:p>
            <a:endParaRPr lang="es-ES" sz="1200"/>
          </a:p>
        </p:txBody>
      </p:sp>
      <p:sp>
        <p:nvSpPr>
          <p:cNvPr id="4" name="Freeform 4"/>
          <p:cNvSpPr/>
          <p:nvPr/>
        </p:nvSpPr>
        <p:spPr>
          <a:xfrm>
            <a:off x="3734914" y="3577625"/>
            <a:ext cx="8632567" cy="3280375"/>
          </a:xfrm>
          <a:custGeom>
            <a:avLst/>
            <a:gdLst/>
            <a:ahLst/>
            <a:cxnLst/>
            <a:rect l="l" t="t" r="r" b="b"/>
            <a:pathLst>
              <a:path w="12948850" h="4920563">
                <a:moveTo>
                  <a:pt x="0" y="0"/>
                </a:moveTo>
                <a:lnTo>
                  <a:pt x="12948850" y="0"/>
                </a:lnTo>
                <a:lnTo>
                  <a:pt x="12948850" y="4920563"/>
                </a:lnTo>
                <a:lnTo>
                  <a:pt x="0" y="4920563"/>
                </a:lnTo>
                <a:lnTo>
                  <a:pt x="0" y="0"/>
                </a:lnTo>
                <a:close/>
              </a:path>
            </a:pathLst>
          </a:custGeom>
          <a:blipFill>
            <a:blip r:embed="rId7"/>
            <a:stretch>
              <a:fillRect/>
            </a:stretch>
          </a:blipFill>
        </p:spPr>
        <p:txBody>
          <a:bodyPr/>
          <a:lstStyle/>
          <a:p>
            <a:endParaRPr lang="es-ES" sz="1200"/>
          </a:p>
        </p:txBody>
      </p:sp>
      <p:sp>
        <p:nvSpPr>
          <p:cNvPr id="5" name="TextBox 5"/>
          <p:cNvSpPr txBox="1"/>
          <p:nvPr/>
        </p:nvSpPr>
        <p:spPr>
          <a:xfrm>
            <a:off x="685800" y="448462"/>
            <a:ext cx="6697526" cy="718145"/>
          </a:xfrm>
          <a:prstGeom prst="rect">
            <a:avLst/>
          </a:prstGeom>
        </p:spPr>
        <p:txBody>
          <a:bodyPr lIns="0" tIns="0" rIns="0" bIns="0" rtlCol="0" anchor="t">
            <a:spAutoFit/>
          </a:bodyPr>
          <a:lstStyle/>
          <a:p>
            <a:pPr>
              <a:lnSpc>
                <a:spcPts val="5569"/>
              </a:lnSpc>
            </a:pPr>
            <a:r>
              <a:rPr lang="en-US" sz="5156" b="1" dirty="0">
                <a:solidFill>
                  <a:srgbClr val="000000"/>
                </a:solidFill>
                <a:latin typeface="Cooper Hewitt Bold"/>
                <a:ea typeface="Cooper Hewitt Bold"/>
                <a:cs typeface="Cooper Hewitt Bold"/>
                <a:sym typeface="Cooper Hewitt Bold"/>
              </a:rPr>
              <a:t>¿</a:t>
            </a:r>
            <a:r>
              <a:rPr lang="en-US" sz="5156" b="1" dirty="0" err="1">
                <a:solidFill>
                  <a:srgbClr val="000000"/>
                </a:solidFill>
                <a:latin typeface="Cooper Hewitt Bold"/>
                <a:ea typeface="Cooper Hewitt Bold"/>
                <a:cs typeface="Cooper Hewitt Bold"/>
                <a:sym typeface="Cooper Hewitt Bold"/>
              </a:rPr>
              <a:t>Cómo</a:t>
            </a:r>
            <a:r>
              <a:rPr lang="en-US" sz="5156" b="1" dirty="0">
                <a:solidFill>
                  <a:srgbClr val="000000"/>
                </a:solidFill>
                <a:latin typeface="Cooper Hewitt Bold"/>
                <a:ea typeface="Cooper Hewitt Bold"/>
                <a:cs typeface="Cooper Hewitt Bold"/>
                <a:sym typeface="Cooper Hewitt Bold"/>
              </a:rPr>
              <a:t> se </a:t>
            </a:r>
            <a:r>
              <a:rPr lang="en-US" sz="5156" b="1" dirty="0" err="1">
                <a:solidFill>
                  <a:srgbClr val="000000"/>
                </a:solidFill>
                <a:latin typeface="Cooper Hewitt Bold"/>
                <a:ea typeface="Cooper Hewitt Bold"/>
                <a:cs typeface="Cooper Hewitt Bold"/>
                <a:sym typeface="Cooper Hewitt Bold"/>
              </a:rPr>
              <a:t>imprime</a:t>
            </a:r>
            <a:r>
              <a:rPr lang="en-US" sz="5156" b="1" dirty="0">
                <a:solidFill>
                  <a:srgbClr val="000000"/>
                </a:solidFill>
                <a:latin typeface="Cooper Hewitt Bold"/>
                <a:ea typeface="Cooper Hewitt Bold"/>
                <a:cs typeface="Cooper Hewitt Bold"/>
                <a:sym typeface="Cooper Hewitt Bold"/>
              </a:rPr>
              <a:t>?</a:t>
            </a:r>
          </a:p>
        </p:txBody>
      </p:sp>
      <p:sp>
        <p:nvSpPr>
          <p:cNvPr id="6" name="TextBox 6"/>
          <p:cNvSpPr txBox="1"/>
          <p:nvPr/>
        </p:nvSpPr>
        <p:spPr>
          <a:xfrm>
            <a:off x="613572" y="1405091"/>
            <a:ext cx="10889029" cy="2536656"/>
          </a:xfrm>
          <a:prstGeom prst="rect">
            <a:avLst/>
          </a:prstGeom>
        </p:spPr>
        <p:txBody>
          <a:bodyPr lIns="0" tIns="0" rIns="0" bIns="0" rtlCol="0" anchor="t">
            <a:spAutoFit/>
          </a:bodyPr>
          <a:lstStyle/>
          <a:p>
            <a:pPr algn="just">
              <a:lnSpc>
                <a:spcPts val="2493"/>
              </a:lnSpc>
            </a:pPr>
            <a:r>
              <a:rPr lang="en-US" sz="1600" dirty="0">
                <a:solidFill>
                  <a:srgbClr val="000000"/>
                </a:solidFill>
                <a:latin typeface="Cooper Hewitt"/>
                <a:ea typeface="Cooper Hewitt"/>
                <a:cs typeface="Cooper Hewitt"/>
                <a:sym typeface="Cooper Hewitt"/>
              </a:rPr>
              <a:t>Dispone de dos salas con las </a:t>
            </a:r>
            <a:r>
              <a:rPr lang="en-US" sz="1600" b="1" dirty="0" err="1">
                <a:solidFill>
                  <a:srgbClr val="30B4D3"/>
                </a:solidFill>
                <a:latin typeface="Cooper Hewitt Bold"/>
                <a:ea typeface="Cooper Hewitt Bold"/>
                <a:cs typeface="Cooper Hewitt Bold"/>
                <a:sym typeface="Cooper Hewitt Bold"/>
              </a:rPr>
              <a:t>condiciones</a:t>
            </a:r>
            <a:r>
              <a:rPr lang="en-US" sz="1600" b="1" dirty="0">
                <a:solidFill>
                  <a:srgbClr val="30B4D3"/>
                </a:solidFill>
                <a:latin typeface="Cooper Hewitt Bold"/>
                <a:ea typeface="Cooper Hewitt Bold"/>
                <a:cs typeface="Cooper Hewitt Bold"/>
                <a:sym typeface="Cooper Hewitt Bold"/>
              </a:rPr>
              <a:t> </a:t>
            </a:r>
            <a:r>
              <a:rPr lang="en-US" sz="1600" b="1" dirty="0" err="1">
                <a:solidFill>
                  <a:srgbClr val="30B4D3"/>
                </a:solidFill>
                <a:latin typeface="Cooper Hewitt Bold"/>
                <a:ea typeface="Cooper Hewitt Bold"/>
                <a:cs typeface="Cooper Hewitt Bold"/>
                <a:sym typeface="Cooper Hewitt Bold"/>
              </a:rPr>
              <a:t>ambientales</a:t>
            </a:r>
            <a:r>
              <a:rPr lang="en-US" sz="1600" b="1" dirty="0">
                <a:solidFill>
                  <a:srgbClr val="30B4D3"/>
                </a:solidFill>
                <a:latin typeface="Cooper Hewitt Bold"/>
                <a:ea typeface="Cooper Hewitt Bold"/>
                <a:cs typeface="Cooper Hewitt Bold"/>
                <a:sym typeface="Cooper Hewitt Bold"/>
              </a:rPr>
              <a:t> </a:t>
            </a:r>
            <a:r>
              <a:rPr lang="en-US" sz="1600" b="1" dirty="0" err="1">
                <a:solidFill>
                  <a:srgbClr val="30B4D3"/>
                </a:solidFill>
                <a:latin typeface="Cooper Hewitt Bold"/>
                <a:ea typeface="Cooper Hewitt Bold"/>
                <a:cs typeface="Cooper Hewitt Bold"/>
                <a:sym typeface="Cooper Hewitt Bold"/>
              </a:rPr>
              <a:t>controladas</a:t>
            </a:r>
            <a:r>
              <a:rPr lang="en-US" sz="1600" dirty="0">
                <a:solidFill>
                  <a:srgbClr val="000000"/>
                </a:solidFill>
                <a:latin typeface="Cooper Hewitt"/>
                <a:ea typeface="Cooper Hewitt"/>
                <a:cs typeface="Cooper Hewitt"/>
                <a:sym typeface="Cooper Hewitt"/>
              </a:rPr>
              <a:t>, ambas </a:t>
            </a:r>
            <a:r>
              <a:rPr lang="en-US" sz="1600" dirty="0" err="1">
                <a:solidFill>
                  <a:srgbClr val="000000"/>
                </a:solidFill>
                <a:latin typeface="Cooper Hewitt"/>
                <a:ea typeface="Cooper Hewitt"/>
                <a:cs typeface="Cooper Hewitt"/>
                <a:sym typeface="Cooper Hewitt"/>
              </a:rPr>
              <a:t>equipada</a:t>
            </a:r>
            <a:r>
              <a:rPr lang="en-US" sz="1600" dirty="0">
                <a:solidFill>
                  <a:srgbClr val="000000"/>
                </a:solidFill>
                <a:latin typeface="Cooper Hewitt"/>
                <a:ea typeface="Cooper Hewitt"/>
                <a:cs typeface="Cooper Hewitt"/>
                <a:sym typeface="Cooper Hewitt"/>
              </a:rPr>
              <a:t> con </a:t>
            </a:r>
            <a:r>
              <a:rPr lang="en-US" sz="1600" dirty="0" err="1">
                <a:solidFill>
                  <a:srgbClr val="000000"/>
                </a:solidFill>
                <a:latin typeface="Cooper Hewitt"/>
                <a:ea typeface="Cooper Hewitt"/>
                <a:cs typeface="Cooper Hewitt"/>
                <a:sym typeface="Cooper Hewitt"/>
              </a:rPr>
              <a:t>distintos</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sistemas</a:t>
            </a:r>
            <a:r>
              <a:rPr lang="en-US" sz="1600" dirty="0">
                <a:solidFill>
                  <a:srgbClr val="000000"/>
                </a:solidFill>
                <a:latin typeface="Cooper Hewitt"/>
                <a:ea typeface="Cooper Hewitt"/>
                <a:cs typeface="Cooper Hewitt"/>
                <a:sym typeface="Cooper Hewitt"/>
              </a:rPr>
              <a:t> de </a:t>
            </a:r>
            <a:r>
              <a:rPr lang="en-US" sz="1600" dirty="0" err="1">
                <a:solidFill>
                  <a:srgbClr val="000000"/>
                </a:solidFill>
                <a:latin typeface="Cooper Hewitt"/>
                <a:ea typeface="Cooper Hewitt"/>
                <a:cs typeface="Cooper Hewitt"/>
                <a:sym typeface="Cooper Hewitt"/>
              </a:rPr>
              <a:t>curado</a:t>
            </a:r>
            <a:r>
              <a:rPr lang="en-US" sz="1600" dirty="0">
                <a:solidFill>
                  <a:srgbClr val="000000"/>
                </a:solidFill>
                <a:latin typeface="Cooper Hewitt"/>
                <a:ea typeface="Cooper Hewitt"/>
                <a:cs typeface="Cooper Hewitt"/>
                <a:sym typeface="Cooper Hewitt"/>
              </a:rPr>
              <a:t>:</a:t>
            </a:r>
          </a:p>
          <a:p>
            <a:pPr marL="384591" lvl="1" indent="-192296" algn="just">
              <a:lnSpc>
                <a:spcPts val="2493"/>
              </a:lnSpc>
              <a:buFont typeface="Arial"/>
              <a:buChar char="•"/>
            </a:pPr>
            <a:r>
              <a:rPr lang="en-US" sz="1600" dirty="0">
                <a:solidFill>
                  <a:srgbClr val="000000"/>
                </a:solidFill>
                <a:latin typeface="Cooper Hewitt"/>
                <a:ea typeface="Cooper Hewitt"/>
                <a:cs typeface="Cooper Hewitt"/>
                <a:sym typeface="Cooper Hewitt"/>
              </a:rPr>
              <a:t>Un </a:t>
            </a:r>
            <a:r>
              <a:rPr lang="en-US" sz="1600" dirty="0" err="1">
                <a:solidFill>
                  <a:srgbClr val="000000"/>
                </a:solidFill>
                <a:latin typeface="Cooper Hewitt"/>
                <a:ea typeface="Cooper Hewitt"/>
                <a:cs typeface="Cooper Hewitt"/>
                <a:sym typeface="Cooper Hewitt"/>
              </a:rPr>
              <a:t>equipo</a:t>
            </a:r>
            <a:r>
              <a:rPr lang="en-US" sz="1600" dirty="0">
                <a:solidFill>
                  <a:srgbClr val="000000"/>
                </a:solidFill>
                <a:latin typeface="Cooper Hewitt"/>
                <a:ea typeface="Cooper Hewitt"/>
                <a:cs typeface="Cooper Hewitt"/>
                <a:sym typeface="Cooper Hewitt"/>
              </a:rPr>
              <a:t> de </a:t>
            </a:r>
            <a:r>
              <a:rPr lang="en-US" sz="1600" dirty="0" err="1">
                <a:solidFill>
                  <a:srgbClr val="000000"/>
                </a:solidFill>
                <a:latin typeface="Cooper Hewitt"/>
                <a:ea typeface="Cooper Hewitt"/>
                <a:cs typeface="Cooper Hewitt"/>
                <a:sym typeface="Cooper Hewitt"/>
              </a:rPr>
              <a:t>serigrafía</a:t>
            </a:r>
            <a:r>
              <a:rPr lang="en-US" sz="1600" dirty="0">
                <a:solidFill>
                  <a:srgbClr val="000000"/>
                </a:solidFill>
                <a:latin typeface="Cooper Hewitt"/>
                <a:ea typeface="Cooper Hewitt"/>
                <a:cs typeface="Cooper Hewitt"/>
                <a:sym typeface="Cooper Hewitt"/>
              </a:rPr>
              <a:t> con </a:t>
            </a:r>
            <a:r>
              <a:rPr lang="en-US" sz="1600" b="1" dirty="0">
                <a:solidFill>
                  <a:srgbClr val="30B4D3"/>
                </a:solidFill>
                <a:latin typeface="Cooper Hewitt Bold"/>
                <a:ea typeface="Cooper Hewitt Bold"/>
                <a:cs typeface="Cooper Hewitt Bold"/>
                <a:sym typeface="Cooper Hewitt Bold"/>
              </a:rPr>
              <a:t>S2S </a:t>
            </a:r>
            <a:r>
              <a:rPr lang="en-US" sz="1600" dirty="0">
                <a:solidFill>
                  <a:srgbClr val="000000"/>
                </a:solidFill>
                <a:latin typeface="Cooper Hewitt"/>
                <a:ea typeface="Cooper Hewitt"/>
                <a:cs typeface="Cooper Hewitt"/>
                <a:sym typeface="Cooper Hewitt"/>
              </a:rPr>
              <a:t>para </a:t>
            </a:r>
            <a:r>
              <a:rPr lang="en-US" sz="1600" dirty="0" err="1">
                <a:solidFill>
                  <a:srgbClr val="000000"/>
                </a:solidFill>
                <a:latin typeface="Cooper Hewitt"/>
                <a:ea typeface="Cooper Hewitt"/>
                <a:cs typeface="Cooper Hewitt"/>
                <a:sym typeface="Cooper Hewitt"/>
              </a:rPr>
              <a:t>fabricar</a:t>
            </a:r>
            <a:r>
              <a:rPr lang="en-US" sz="1600" dirty="0">
                <a:solidFill>
                  <a:srgbClr val="000000"/>
                </a:solidFill>
                <a:latin typeface="Cooper Hewitt"/>
                <a:ea typeface="Cooper Hewitt"/>
                <a:cs typeface="Cooper Hewitt"/>
                <a:sym typeface="Cooper Hewitt"/>
              </a:rPr>
              <a:t> </a:t>
            </a:r>
            <a:r>
              <a:rPr lang="en-US" sz="1600" b="1" dirty="0" err="1">
                <a:solidFill>
                  <a:srgbClr val="30B4D3"/>
                </a:solidFill>
                <a:latin typeface="Cooper Hewitt Bold"/>
                <a:ea typeface="Cooper Hewitt Bold"/>
                <a:cs typeface="Cooper Hewitt Bold"/>
                <a:sym typeface="Cooper Hewitt Bold"/>
              </a:rPr>
              <a:t>prototipos</a:t>
            </a:r>
            <a:r>
              <a:rPr lang="en-US" sz="1600" dirty="0">
                <a:solidFill>
                  <a:srgbClr val="30B4D3"/>
                </a:solidFill>
                <a:latin typeface="Cooper Hewitt"/>
                <a:ea typeface="Cooper Hewitt"/>
                <a:cs typeface="Cooper Hewitt"/>
                <a:sym typeface="Cooper Hewitt"/>
              </a:rPr>
              <a:t> </a:t>
            </a:r>
            <a:r>
              <a:rPr lang="en-US" sz="1600" dirty="0">
                <a:solidFill>
                  <a:srgbClr val="000000"/>
                </a:solidFill>
                <a:latin typeface="Cooper Hewitt"/>
                <a:ea typeface="Cooper Hewitt"/>
                <a:cs typeface="Cooper Hewitt"/>
                <a:sym typeface="Cooper Hewitt"/>
              </a:rPr>
              <a:t>y series </a:t>
            </a:r>
            <a:r>
              <a:rPr lang="en-US" sz="1600" dirty="0" err="1">
                <a:solidFill>
                  <a:srgbClr val="000000"/>
                </a:solidFill>
                <a:latin typeface="Cooper Hewitt"/>
                <a:ea typeface="Cooper Hewitt"/>
                <a:cs typeface="Cooper Hewitt"/>
                <a:sym typeface="Cooper Hewitt"/>
              </a:rPr>
              <a:t>cortas</a:t>
            </a:r>
            <a:r>
              <a:rPr lang="en-US" sz="1600" dirty="0">
                <a:solidFill>
                  <a:srgbClr val="000000"/>
                </a:solidFill>
                <a:latin typeface="Cooper Hewitt"/>
                <a:ea typeface="Cooper Hewitt"/>
                <a:cs typeface="Cooper Hewitt"/>
                <a:sym typeface="Cooper Hewitt"/>
              </a:rPr>
              <a:t> de </a:t>
            </a:r>
            <a:r>
              <a:rPr lang="en-US" sz="1600" dirty="0" err="1">
                <a:solidFill>
                  <a:srgbClr val="000000"/>
                </a:solidFill>
                <a:latin typeface="Cooper Hewitt"/>
                <a:ea typeface="Cooper Hewitt"/>
                <a:cs typeface="Cooper Hewitt"/>
                <a:sym typeface="Cooper Hewitt"/>
              </a:rPr>
              <a:t>varios</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dispositivos</a:t>
            </a:r>
            <a:r>
              <a:rPr lang="en-US" sz="1600" dirty="0">
                <a:solidFill>
                  <a:srgbClr val="000000"/>
                </a:solidFill>
                <a:latin typeface="Cooper Hewitt"/>
                <a:ea typeface="Cooper Hewitt"/>
                <a:cs typeface="Cooper Hewitt"/>
                <a:sym typeface="Cooper Hewitt"/>
              </a:rPr>
              <a:t> y en </a:t>
            </a:r>
            <a:r>
              <a:rPr lang="en-US" sz="1600" dirty="0" err="1">
                <a:solidFill>
                  <a:srgbClr val="000000"/>
                </a:solidFill>
                <a:latin typeface="Cooper Hewitt"/>
                <a:ea typeface="Cooper Hewitt"/>
                <a:cs typeface="Cooper Hewitt"/>
                <a:sym typeface="Cooper Hewitt"/>
              </a:rPr>
              <a:t>varios</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sustratos</a:t>
            </a:r>
            <a:r>
              <a:rPr lang="en-US" sz="1600" dirty="0">
                <a:solidFill>
                  <a:srgbClr val="000000"/>
                </a:solidFill>
                <a:latin typeface="Cooper Hewitt"/>
                <a:ea typeface="Cooper Hewitt"/>
                <a:cs typeface="Cooper Hewitt"/>
                <a:sym typeface="Cooper Hewitt"/>
              </a:rPr>
              <a:t>.</a:t>
            </a:r>
          </a:p>
          <a:p>
            <a:pPr marL="384591" lvl="1" indent="-192296" algn="just">
              <a:lnSpc>
                <a:spcPts val="2493"/>
              </a:lnSpc>
              <a:buFont typeface="Arial"/>
              <a:buChar char="•"/>
            </a:pPr>
            <a:r>
              <a:rPr lang="en-US" sz="1600" dirty="0" err="1">
                <a:solidFill>
                  <a:srgbClr val="000000"/>
                </a:solidFill>
                <a:latin typeface="Cooper Hewitt"/>
                <a:ea typeface="Cooper Hewitt"/>
                <a:cs typeface="Cooper Hewitt"/>
                <a:sym typeface="Cooper Hewitt"/>
              </a:rPr>
              <a:t>Otra</a:t>
            </a:r>
            <a:r>
              <a:rPr lang="en-US" sz="1600" dirty="0">
                <a:solidFill>
                  <a:srgbClr val="000000"/>
                </a:solidFill>
                <a:latin typeface="Cooper Hewitt"/>
                <a:ea typeface="Cooper Hewitt"/>
                <a:cs typeface="Cooper Hewitt"/>
                <a:sym typeface="Cooper Hewitt"/>
              </a:rPr>
              <a:t> sala con un </a:t>
            </a:r>
            <a:r>
              <a:rPr lang="en-US" sz="1600" dirty="0" err="1">
                <a:solidFill>
                  <a:srgbClr val="000000"/>
                </a:solidFill>
                <a:latin typeface="Cooper Hewitt"/>
                <a:ea typeface="Cooper Hewitt"/>
                <a:cs typeface="Cooper Hewitt"/>
                <a:sym typeface="Cooper Hewitt"/>
              </a:rPr>
              <a:t>equipo</a:t>
            </a:r>
            <a:r>
              <a:rPr lang="en-US" sz="1600" dirty="0">
                <a:solidFill>
                  <a:srgbClr val="000000"/>
                </a:solidFill>
                <a:latin typeface="Cooper Hewitt"/>
                <a:ea typeface="Cooper Hewitt"/>
                <a:cs typeface="Cooper Hewitt"/>
                <a:sym typeface="Cooper Hewitt"/>
              </a:rPr>
              <a:t> de </a:t>
            </a:r>
            <a:r>
              <a:rPr lang="en-US" sz="1600" dirty="0" err="1">
                <a:solidFill>
                  <a:srgbClr val="000000"/>
                </a:solidFill>
                <a:latin typeface="Cooper Hewitt"/>
                <a:ea typeface="Cooper Hewitt"/>
                <a:cs typeface="Cooper Hewitt"/>
                <a:sym typeface="Cooper Hewitt"/>
              </a:rPr>
              <a:t>serigrafía</a:t>
            </a:r>
            <a:r>
              <a:rPr lang="en-US" sz="1600" dirty="0">
                <a:solidFill>
                  <a:srgbClr val="000000"/>
                </a:solidFill>
                <a:latin typeface="Cooper Hewitt"/>
                <a:ea typeface="Cooper Hewitt"/>
                <a:cs typeface="Cooper Hewitt"/>
                <a:sym typeface="Cooper Hewitt"/>
              </a:rPr>
              <a:t> </a:t>
            </a:r>
            <a:r>
              <a:rPr lang="en-US" sz="1600" b="1" dirty="0">
                <a:solidFill>
                  <a:srgbClr val="30B4D3"/>
                </a:solidFill>
                <a:latin typeface="Cooper Hewitt Bold"/>
                <a:ea typeface="Cooper Hewitt Bold"/>
                <a:cs typeface="Cooper Hewitt Bold"/>
                <a:sym typeface="Cooper Hewitt Bold"/>
              </a:rPr>
              <a:t>R2R</a:t>
            </a:r>
            <a:r>
              <a:rPr lang="en-US" sz="1600" dirty="0">
                <a:solidFill>
                  <a:srgbClr val="30B4D3"/>
                </a:solidFill>
                <a:latin typeface="Cooper Hewitt"/>
                <a:ea typeface="Cooper Hewitt"/>
                <a:cs typeface="Cooper Hewitt"/>
                <a:sym typeface="Cooper Hewitt"/>
              </a:rPr>
              <a:t> </a:t>
            </a:r>
            <a:r>
              <a:rPr lang="en-US" sz="1600" dirty="0">
                <a:solidFill>
                  <a:srgbClr val="000000"/>
                </a:solidFill>
                <a:latin typeface="Cooper Hewitt"/>
                <a:ea typeface="Cooper Hewitt"/>
                <a:cs typeface="Cooper Hewitt"/>
                <a:sym typeface="Cooper Hewitt"/>
              </a:rPr>
              <a:t>para </a:t>
            </a:r>
            <a:r>
              <a:rPr lang="en-US" sz="1600" dirty="0" err="1">
                <a:solidFill>
                  <a:srgbClr val="000000"/>
                </a:solidFill>
                <a:latin typeface="Cooper Hewitt"/>
                <a:ea typeface="Cooper Hewitt"/>
                <a:cs typeface="Cooper Hewitt"/>
                <a:sym typeface="Cooper Hewitt"/>
              </a:rPr>
              <a:t>poder</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fabricar</a:t>
            </a:r>
            <a:r>
              <a:rPr lang="en-US" sz="1600" dirty="0">
                <a:solidFill>
                  <a:srgbClr val="000000"/>
                </a:solidFill>
                <a:latin typeface="Cooper Hewitt"/>
                <a:ea typeface="Cooper Hewitt"/>
                <a:cs typeface="Cooper Hewitt"/>
                <a:sym typeface="Cooper Hewitt"/>
              </a:rPr>
              <a:t> series con </a:t>
            </a:r>
            <a:r>
              <a:rPr lang="en-US" sz="1600" b="1" dirty="0">
                <a:solidFill>
                  <a:srgbClr val="30B4D3"/>
                </a:solidFill>
                <a:latin typeface="Cooper Hewitt Bold"/>
                <a:ea typeface="Cooper Hewitt Bold"/>
                <a:cs typeface="Cooper Hewitt Bold"/>
                <a:sym typeface="Cooper Hewitt Bold"/>
              </a:rPr>
              <a:t>mayor </a:t>
            </a:r>
            <a:r>
              <a:rPr lang="en-US" sz="1600" b="1" dirty="0" err="1">
                <a:solidFill>
                  <a:srgbClr val="30B4D3"/>
                </a:solidFill>
                <a:latin typeface="Cooper Hewitt Bold"/>
                <a:ea typeface="Cooper Hewitt Bold"/>
                <a:cs typeface="Cooper Hewitt Bold"/>
                <a:sym typeface="Cooper Hewitt Bold"/>
              </a:rPr>
              <a:t>volumen</a:t>
            </a:r>
            <a:r>
              <a:rPr lang="en-US" sz="1600" b="1" dirty="0">
                <a:solidFill>
                  <a:srgbClr val="000000"/>
                </a:solidFill>
                <a:latin typeface="Cooper Hewitt Bold"/>
                <a:ea typeface="Cooper Hewitt Bold"/>
                <a:cs typeface="Cooper Hewitt Bold"/>
                <a:sym typeface="Cooper Hewitt Bold"/>
              </a:rPr>
              <a:t> </a:t>
            </a:r>
            <a:r>
              <a:rPr lang="en-US" sz="1600" dirty="0">
                <a:solidFill>
                  <a:srgbClr val="000000"/>
                </a:solidFill>
                <a:latin typeface="Cooper Hewitt"/>
                <a:ea typeface="Cooper Hewitt"/>
                <a:cs typeface="Cooper Hewitt"/>
                <a:sym typeface="Cooper Hewitt"/>
              </a:rPr>
              <a:t>y </a:t>
            </a:r>
            <a:r>
              <a:rPr lang="en-US" sz="1600" dirty="0" err="1">
                <a:solidFill>
                  <a:srgbClr val="000000"/>
                </a:solidFill>
                <a:latin typeface="Cooper Hewitt"/>
                <a:ea typeface="Cooper Hewitt"/>
                <a:cs typeface="Cooper Hewitt"/>
                <a:sym typeface="Cooper Hewitt"/>
              </a:rPr>
              <a:t>costes</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más</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ajustados</a:t>
            </a:r>
            <a:r>
              <a:rPr lang="en-US" sz="1600" dirty="0">
                <a:solidFill>
                  <a:srgbClr val="000000"/>
                </a:solidFill>
                <a:latin typeface="Cooper Hewitt"/>
                <a:ea typeface="Cooper Hewitt"/>
                <a:cs typeface="Cooper Hewitt"/>
                <a:sym typeface="Cooper Hewitt"/>
              </a:rPr>
              <a:t>.</a:t>
            </a:r>
          </a:p>
          <a:p>
            <a:pPr algn="just">
              <a:lnSpc>
                <a:spcPts val="2493"/>
              </a:lnSpc>
            </a:pPr>
            <a:endParaRPr lang="en-US" sz="1781" dirty="0">
              <a:solidFill>
                <a:srgbClr val="000000"/>
              </a:solidFill>
              <a:latin typeface="Cooper Hewitt"/>
              <a:ea typeface="Cooper Hewitt"/>
              <a:cs typeface="Cooper Hewitt"/>
              <a:sym typeface="Cooper Hewitt"/>
            </a:endParaRPr>
          </a:p>
          <a:p>
            <a:pPr algn="just">
              <a:lnSpc>
                <a:spcPts val="2493"/>
              </a:lnSpc>
            </a:pPr>
            <a:endParaRPr lang="en-US" sz="1781" dirty="0">
              <a:solidFill>
                <a:srgbClr val="000000"/>
              </a:solidFill>
              <a:latin typeface="Cooper Hewitt"/>
              <a:ea typeface="Cooper Hewitt"/>
              <a:cs typeface="Cooper Hewitt"/>
              <a:sym typeface="Cooper Hewitt"/>
            </a:endParaRPr>
          </a:p>
        </p:txBody>
      </p:sp>
      <p:grpSp>
        <p:nvGrpSpPr>
          <p:cNvPr id="7" name="Group 7"/>
          <p:cNvGrpSpPr>
            <a:grpSpLocks noChangeAspect="1"/>
          </p:cNvGrpSpPr>
          <p:nvPr/>
        </p:nvGrpSpPr>
        <p:grpSpPr>
          <a:xfrm>
            <a:off x="1702064" y="3378200"/>
            <a:ext cx="2001101" cy="2001093"/>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16666" r="-16666"/>
              </a:stretch>
            </a:blipFill>
          </p:spPr>
          <p:txBody>
            <a:bodyPr/>
            <a:lstStyle/>
            <a:p>
              <a:endParaRPr lang="es-ES" sz="1200"/>
            </a:p>
          </p:txBody>
        </p:sp>
      </p:grpSp>
      <p:grpSp>
        <p:nvGrpSpPr>
          <p:cNvPr id="9" name="Group 9"/>
          <p:cNvGrpSpPr>
            <a:grpSpLocks noChangeAspect="1"/>
          </p:cNvGrpSpPr>
          <p:nvPr/>
        </p:nvGrpSpPr>
        <p:grpSpPr>
          <a:xfrm>
            <a:off x="121434" y="4787058"/>
            <a:ext cx="2001101" cy="2001093"/>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6666" r="-16666"/>
              </a:stretch>
            </a:blipFill>
          </p:spPr>
          <p:txBody>
            <a:bodyPr/>
            <a:lstStyle/>
            <a:p>
              <a:endParaRPr lang="es-ES" sz="120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542109" y="-1638059"/>
            <a:ext cx="148439" cy="4388613"/>
          </a:xfrm>
          <a:custGeom>
            <a:avLst/>
            <a:gdLst/>
            <a:ahLst/>
            <a:cxnLst/>
            <a:rect l="l" t="t" r="r" b="b"/>
            <a:pathLst>
              <a:path w="222658" h="6582919">
                <a:moveTo>
                  <a:pt x="0" y="0"/>
                </a:moveTo>
                <a:lnTo>
                  <a:pt x="222658" y="0"/>
                </a:lnTo>
                <a:lnTo>
                  <a:pt x="222658" y="6582918"/>
                </a:lnTo>
                <a:lnTo>
                  <a:pt x="0" y="6582918"/>
                </a:lnTo>
                <a:lnTo>
                  <a:pt x="0" y="0"/>
                </a:lnTo>
                <a:close/>
              </a:path>
            </a:pathLst>
          </a:custGeom>
          <a:blipFill>
            <a:blip r:embed="rId3">
              <a:extLst>
                <a:ext uri="{96DAC541-7B7A-43D3-8B79-37D633B846F1}">
                  <asvg:svgBlip xmlns:asvg="http://schemas.microsoft.com/office/drawing/2016/SVG/main" r:embed="rId4"/>
                </a:ext>
              </a:extLst>
            </a:blip>
            <a:stretch>
              <a:fillRect l="-1428258" r="-1428258"/>
            </a:stretch>
          </a:blipFill>
        </p:spPr>
        <p:txBody>
          <a:bodyPr/>
          <a:lstStyle/>
          <a:p>
            <a:endParaRPr lang="es-ES" sz="1200"/>
          </a:p>
        </p:txBody>
      </p:sp>
      <p:sp>
        <p:nvSpPr>
          <p:cNvPr id="3" name="TextBox 3"/>
          <p:cNvSpPr txBox="1"/>
          <p:nvPr/>
        </p:nvSpPr>
        <p:spPr>
          <a:xfrm>
            <a:off x="685800" y="2031179"/>
            <a:ext cx="5410200" cy="2857257"/>
          </a:xfrm>
          <a:prstGeom prst="rect">
            <a:avLst/>
          </a:prstGeom>
        </p:spPr>
        <p:txBody>
          <a:bodyPr lIns="0" tIns="0" rIns="0" bIns="0" rtlCol="0" anchor="t">
            <a:spAutoFit/>
          </a:bodyPr>
          <a:lstStyle/>
          <a:p>
            <a:pPr algn="just">
              <a:lnSpc>
                <a:spcPts val="2493"/>
              </a:lnSpc>
            </a:pPr>
            <a:r>
              <a:rPr lang="en-US" sz="1600" dirty="0">
                <a:solidFill>
                  <a:srgbClr val="000000"/>
                </a:solidFill>
                <a:latin typeface="Cooper Hewitt"/>
                <a:ea typeface="Cooper Hewitt"/>
                <a:cs typeface="Cooper Hewitt"/>
                <a:sym typeface="Cooper Hewitt"/>
              </a:rPr>
              <a:t>Es </a:t>
            </a:r>
            <a:r>
              <a:rPr lang="en-US" sz="1600" dirty="0" err="1">
                <a:solidFill>
                  <a:srgbClr val="000000"/>
                </a:solidFill>
                <a:latin typeface="Cooper Hewitt"/>
                <a:ea typeface="Cooper Hewitt"/>
                <a:cs typeface="Cooper Hewitt"/>
                <a:sym typeface="Cooper Hewitt"/>
              </a:rPr>
              <a:t>una</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solución</a:t>
            </a:r>
            <a:r>
              <a:rPr lang="en-US" sz="1600" dirty="0">
                <a:solidFill>
                  <a:srgbClr val="000000"/>
                </a:solidFill>
                <a:latin typeface="Cooper Hewitt"/>
                <a:ea typeface="Cooper Hewitt"/>
                <a:cs typeface="Cooper Hewitt"/>
                <a:sym typeface="Cooper Hewitt"/>
              </a:rPr>
              <a:t> que </a:t>
            </a:r>
            <a:r>
              <a:rPr lang="en-US" sz="1600" b="1" dirty="0" err="1">
                <a:solidFill>
                  <a:srgbClr val="30B4D3"/>
                </a:solidFill>
                <a:latin typeface="Cooper Hewitt Bold"/>
                <a:ea typeface="Cooper Hewitt Bold"/>
                <a:cs typeface="Cooper Hewitt Bold"/>
                <a:sym typeface="Cooper Hewitt Bold"/>
              </a:rPr>
              <a:t>conecta</a:t>
            </a:r>
            <a:r>
              <a:rPr lang="en-US" sz="1600" b="1" dirty="0">
                <a:solidFill>
                  <a:srgbClr val="30B4D3"/>
                </a:solidFill>
                <a:latin typeface="Cooper Hewitt Bold"/>
                <a:ea typeface="Cooper Hewitt Bold"/>
                <a:cs typeface="Cooper Hewitt Bold"/>
                <a:sym typeface="Cooper Hewitt Bold"/>
              </a:rPr>
              <a:t> </a:t>
            </a:r>
            <a:r>
              <a:rPr lang="en-US" sz="1600" dirty="0" err="1">
                <a:solidFill>
                  <a:srgbClr val="000000"/>
                </a:solidFill>
                <a:latin typeface="Cooper Hewitt"/>
                <a:ea typeface="Cooper Hewitt"/>
                <a:cs typeface="Cooper Hewitt"/>
                <a:sym typeface="Cooper Hewitt"/>
              </a:rPr>
              <a:t>directamente</a:t>
            </a:r>
            <a:r>
              <a:rPr lang="en-US" sz="1600" dirty="0">
                <a:solidFill>
                  <a:srgbClr val="000000"/>
                </a:solidFill>
                <a:latin typeface="Cooper Hewitt"/>
                <a:ea typeface="Cooper Hewitt"/>
                <a:cs typeface="Cooper Hewitt"/>
                <a:sym typeface="Cooper Hewitt"/>
              </a:rPr>
              <a:t> el </a:t>
            </a:r>
            <a:r>
              <a:rPr lang="en-US" sz="1600" b="1" dirty="0" err="1">
                <a:solidFill>
                  <a:srgbClr val="30B4D3"/>
                </a:solidFill>
                <a:latin typeface="Cooper Hewitt Bold"/>
                <a:ea typeface="Cooper Hewitt Bold"/>
                <a:cs typeface="Cooper Hewitt Bold"/>
                <a:sym typeface="Cooper Hewitt Bold"/>
              </a:rPr>
              <a:t>consumidor</a:t>
            </a:r>
            <a:r>
              <a:rPr lang="en-US" sz="1600" b="1" dirty="0">
                <a:solidFill>
                  <a:srgbClr val="30B4D3"/>
                </a:solidFill>
                <a:latin typeface="Cooper Hewitt Bold"/>
                <a:ea typeface="Cooper Hewitt Bold"/>
                <a:cs typeface="Cooper Hewitt Bold"/>
                <a:sym typeface="Cooper Hewitt Bold"/>
              </a:rPr>
              <a:t> </a:t>
            </a:r>
            <a:r>
              <a:rPr lang="en-US" sz="1600" dirty="0">
                <a:solidFill>
                  <a:srgbClr val="000000"/>
                </a:solidFill>
                <a:latin typeface="Cooper Hewitt"/>
                <a:ea typeface="Cooper Hewitt"/>
                <a:cs typeface="Cooper Hewitt"/>
                <a:sym typeface="Cooper Hewitt"/>
              </a:rPr>
              <a:t>con la </a:t>
            </a:r>
            <a:r>
              <a:rPr lang="en-US" sz="1600" b="1" dirty="0" err="1">
                <a:solidFill>
                  <a:srgbClr val="30B4D3"/>
                </a:solidFill>
                <a:latin typeface="Cooper Hewitt Bold"/>
                <a:ea typeface="Cooper Hewitt Bold"/>
                <a:cs typeface="Cooper Hewitt Bold"/>
                <a:sym typeface="Cooper Hewitt Bold"/>
              </a:rPr>
              <a:t>marca</a:t>
            </a:r>
            <a:r>
              <a:rPr lang="en-US" sz="1600" b="1" dirty="0">
                <a:solidFill>
                  <a:srgbClr val="30B4D3"/>
                </a:solidFill>
                <a:latin typeface="Cooper Hewitt Bold"/>
                <a:ea typeface="Cooper Hewitt Bold"/>
                <a:cs typeface="Cooper Hewitt Bold"/>
                <a:sym typeface="Cooper Hewitt Bold"/>
              </a:rPr>
              <a:t> </a:t>
            </a:r>
            <a:r>
              <a:rPr lang="en-US" sz="1600" dirty="0">
                <a:solidFill>
                  <a:srgbClr val="000000"/>
                </a:solidFill>
                <a:latin typeface="Cooper Hewitt"/>
                <a:ea typeface="Cooper Hewitt"/>
                <a:cs typeface="Cooper Hewitt"/>
                <a:sym typeface="Cooper Hewitt"/>
              </a:rPr>
              <a:t>a </a:t>
            </a:r>
            <a:r>
              <a:rPr lang="en-US" sz="1600" dirty="0" err="1">
                <a:solidFill>
                  <a:srgbClr val="000000"/>
                </a:solidFill>
                <a:latin typeface="Cooper Hewitt"/>
                <a:ea typeface="Cooper Hewitt"/>
                <a:cs typeface="Cooper Hewitt"/>
                <a:sym typeface="Cooper Hewitt"/>
              </a:rPr>
              <a:t>través</a:t>
            </a:r>
            <a:r>
              <a:rPr lang="en-US" sz="1600" dirty="0">
                <a:solidFill>
                  <a:srgbClr val="000000"/>
                </a:solidFill>
                <a:latin typeface="Cooper Hewitt"/>
                <a:ea typeface="Cooper Hewitt"/>
                <a:cs typeface="Cooper Hewitt"/>
                <a:sym typeface="Cooper Hewitt"/>
              </a:rPr>
              <a:t> del smartphone. </a:t>
            </a:r>
            <a:r>
              <a:rPr lang="en-US" sz="1600" dirty="0" err="1">
                <a:solidFill>
                  <a:srgbClr val="000000"/>
                </a:solidFill>
                <a:latin typeface="Cooper Hewitt"/>
                <a:ea typeface="Cooper Hewitt"/>
                <a:cs typeface="Cooper Hewitt"/>
                <a:sym typeface="Cooper Hewitt"/>
              </a:rPr>
              <a:t>Utiliza</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antenas</a:t>
            </a:r>
            <a:r>
              <a:rPr lang="en-US" sz="1600" dirty="0">
                <a:solidFill>
                  <a:srgbClr val="000000"/>
                </a:solidFill>
                <a:latin typeface="Cooper Hewitt"/>
                <a:ea typeface="Cooper Hewitt"/>
                <a:cs typeface="Cooper Hewitt"/>
                <a:sym typeface="Cooper Hewitt"/>
              </a:rPr>
              <a:t> NFC, </a:t>
            </a:r>
            <a:r>
              <a:rPr lang="en-US" sz="1600" b="1" dirty="0" err="1">
                <a:solidFill>
                  <a:srgbClr val="30B4D3"/>
                </a:solidFill>
                <a:latin typeface="Cooper Hewitt Bold"/>
                <a:ea typeface="Cooper Hewitt Bold"/>
                <a:cs typeface="Cooper Hewitt Bold"/>
                <a:sym typeface="Cooper Hewitt Bold"/>
              </a:rPr>
              <a:t>fabricada</a:t>
            </a:r>
            <a:r>
              <a:rPr lang="en-US" sz="1600" b="1" dirty="0">
                <a:solidFill>
                  <a:srgbClr val="30B4D3"/>
                </a:solidFill>
                <a:latin typeface="Cooper Hewitt Bold"/>
                <a:ea typeface="Cooper Hewitt Bold"/>
                <a:cs typeface="Cooper Hewitt Bold"/>
                <a:sym typeface="Cooper Hewitt Bold"/>
              </a:rPr>
              <a:t> en papel y 100% biodegradable</a:t>
            </a:r>
            <a:r>
              <a:rPr lang="en-US" sz="1600" b="1" dirty="0">
                <a:solidFill>
                  <a:srgbClr val="000000"/>
                </a:solidFill>
                <a:latin typeface="Cooper Hewitt Bold"/>
                <a:ea typeface="Cooper Hewitt Bold"/>
                <a:cs typeface="Cooper Hewitt Bold"/>
                <a:sym typeface="Cooper Hewitt Bold"/>
              </a:rPr>
              <a:t>*</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integradas</a:t>
            </a:r>
            <a:r>
              <a:rPr lang="en-US" sz="1600" dirty="0">
                <a:solidFill>
                  <a:srgbClr val="000000"/>
                </a:solidFill>
                <a:latin typeface="Cooper Hewitt"/>
                <a:ea typeface="Cooper Hewitt"/>
                <a:cs typeface="Cooper Hewitt"/>
                <a:sym typeface="Cooper Hewitt"/>
              </a:rPr>
              <a:t> en el </a:t>
            </a:r>
            <a:r>
              <a:rPr lang="en-US" sz="1600" dirty="0" err="1">
                <a:solidFill>
                  <a:srgbClr val="000000"/>
                </a:solidFill>
                <a:latin typeface="Cooper Hewitt"/>
                <a:ea typeface="Cooper Hewitt"/>
                <a:cs typeface="Cooper Hewitt"/>
                <a:sym typeface="Cooper Hewitt"/>
              </a:rPr>
              <a:t>envase</a:t>
            </a:r>
            <a:r>
              <a:rPr lang="en-US" sz="1600" dirty="0">
                <a:solidFill>
                  <a:srgbClr val="000000"/>
                </a:solidFill>
                <a:latin typeface="Cooper Hewitt"/>
                <a:ea typeface="Cooper Hewitt"/>
                <a:cs typeface="Cooper Hewitt"/>
                <a:sym typeface="Cooper Hewitt"/>
              </a:rPr>
              <a:t> para acceder a la web que </a:t>
            </a:r>
            <a:r>
              <a:rPr lang="en-US" sz="1600" dirty="0" err="1">
                <a:solidFill>
                  <a:srgbClr val="000000"/>
                </a:solidFill>
                <a:latin typeface="Cooper Hewitt"/>
                <a:ea typeface="Cooper Hewitt"/>
                <a:cs typeface="Cooper Hewitt"/>
                <a:sym typeface="Cooper Hewitt"/>
              </a:rPr>
              <a:t>gestiona</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todas</a:t>
            </a:r>
            <a:r>
              <a:rPr lang="en-US" sz="1600" dirty="0">
                <a:solidFill>
                  <a:srgbClr val="000000"/>
                </a:solidFill>
                <a:latin typeface="Cooper Hewitt"/>
                <a:ea typeface="Cooper Hewitt"/>
                <a:cs typeface="Cooper Hewitt"/>
                <a:sym typeface="Cooper Hewitt"/>
              </a:rPr>
              <a:t> las </a:t>
            </a:r>
            <a:r>
              <a:rPr lang="en-US" sz="1600" dirty="0" err="1">
                <a:solidFill>
                  <a:srgbClr val="000000"/>
                </a:solidFill>
                <a:latin typeface="Cooper Hewitt"/>
                <a:ea typeface="Cooper Hewitt"/>
                <a:cs typeface="Cooper Hewitt"/>
                <a:sym typeface="Cooper Hewitt"/>
              </a:rPr>
              <a:t>funciones</a:t>
            </a:r>
            <a:r>
              <a:rPr lang="en-US" sz="1600" dirty="0">
                <a:solidFill>
                  <a:srgbClr val="000000"/>
                </a:solidFill>
                <a:latin typeface="Cooper Hewitt"/>
                <a:ea typeface="Cooper Hewitt"/>
                <a:cs typeface="Cooper Hewitt"/>
                <a:sym typeface="Cooper Hewitt"/>
              </a:rPr>
              <a:t>. </a:t>
            </a:r>
          </a:p>
          <a:p>
            <a:pPr algn="just">
              <a:lnSpc>
                <a:spcPts val="2493"/>
              </a:lnSpc>
            </a:pPr>
            <a:endParaRPr lang="en-US" sz="1600" dirty="0">
              <a:solidFill>
                <a:srgbClr val="000000"/>
              </a:solidFill>
              <a:latin typeface="Cooper Hewitt"/>
              <a:ea typeface="Cooper Hewitt"/>
              <a:cs typeface="Cooper Hewitt"/>
              <a:sym typeface="Cooper Hewitt"/>
            </a:endParaRPr>
          </a:p>
          <a:p>
            <a:pPr algn="just">
              <a:lnSpc>
                <a:spcPts val="2493"/>
              </a:lnSpc>
            </a:pPr>
            <a:r>
              <a:rPr lang="en-US" sz="1600" dirty="0" err="1">
                <a:solidFill>
                  <a:srgbClr val="000000"/>
                </a:solidFill>
                <a:latin typeface="Cooper Hewitt"/>
                <a:ea typeface="Cooper Hewitt"/>
                <a:cs typeface="Cooper Hewitt"/>
                <a:sym typeface="Cooper Hewitt"/>
              </a:rPr>
              <a:t>También</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utiliza</a:t>
            </a:r>
            <a:r>
              <a:rPr lang="en-US" sz="1600" dirty="0">
                <a:solidFill>
                  <a:srgbClr val="000000"/>
                </a:solidFill>
                <a:latin typeface="Cooper Hewitt"/>
                <a:ea typeface="Cooper Hewitt"/>
                <a:cs typeface="Cooper Hewitt"/>
                <a:sym typeface="Cooper Hewitt"/>
              </a:rPr>
              <a:t> la </a:t>
            </a:r>
            <a:r>
              <a:rPr lang="en-US" sz="1600" dirty="0" err="1">
                <a:solidFill>
                  <a:srgbClr val="000000"/>
                </a:solidFill>
                <a:latin typeface="Cooper Hewitt"/>
                <a:ea typeface="Cooper Hewitt"/>
                <a:cs typeface="Cooper Hewitt"/>
                <a:sym typeface="Cooper Hewitt"/>
              </a:rPr>
              <a:t>tecnología</a:t>
            </a:r>
            <a:r>
              <a:rPr lang="en-US" sz="1600" dirty="0">
                <a:solidFill>
                  <a:srgbClr val="000000"/>
                </a:solidFill>
                <a:latin typeface="Cooper Hewitt"/>
                <a:ea typeface="Cooper Hewitt"/>
                <a:cs typeface="Cooper Hewitt"/>
                <a:sym typeface="Cooper Hewitt"/>
              </a:rPr>
              <a:t> </a:t>
            </a:r>
            <a:r>
              <a:rPr lang="en-US" sz="1600" b="1" dirty="0">
                <a:solidFill>
                  <a:srgbClr val="30B4D3"/>
                </a:solidFill>
                <a:latin typeface="Cooper Hewitt Bold"/>
                <a:ea typeface="Cooper Hewitt Bold"/>
                <a:cs typeface="Cooper Hewitt Bold"/>
                <a:sym typeface="Cooper Hewitt Bold"/>
              </a:rPr>
              <a:t>blockchain </a:t>
            </a:r>
            <a:r>
              <a:rPr lang="en-US" sz="1600" dirty="0">
                <a:solidFill>
                  <a:srgbClr val="000000"/>
                </a:solidFill>
                <a:latin typeface="Cooper Hewitt"/>
                <a:ea typeface="Cooper Hewitt"/>
                <a:cs typeface="Cooper Hewitt"/>
                <a:sym typeface="Cooper Hewitt"/>
              </a:rPr>
              <a:t>para </a:t>
            </a:r>
            <a:r>
              <a:rPr lang="en-US" sz="1600" dirty="0" err="1">
                <a:solidFill>
                  <a:srgbClr val="000000"/>
                </a:solidFill>
                <a:latin typeface="Cooper Hewitt"/>
                <a:ea typeface="Cooper Hewitt"/>
                <a:cs typeface="Cooper Hewitt"/>
                <a:sym typeface="Cooper Hewitt"/>
              </a:rPr>
              <a:t>garantizar</a:t>
            </a:r>
            <a:r>
              <a:rPr lang="en-US" sz="1600" dirty="0">
                <a:solidFill>
                  <a:srgbClr val="000000"/>
                </a:solidFill>
                <a:latin typeface="Cooper Hewitt"/>
                <a:ea typeface="Cooper Hewitt"/>
                <a:cs typeface="Cooper Hewitt"/>
                <a:sym typeface="Cooper Hewitt"/>
              </a:rPr>
              <a:t> que </a:t>
            </a:r>
            <a:r>
              <a:rPr lang="en-US" sz="1600" dirty="0" err="1">
                <a:solidFill>
                  <a:srgbClr val="000000"/>
                </a:solidFill>
                <a:latin typeface="Cooper Hewitt"/>
                <a:ea typeface="Cooper Hewitt"/>
                <a:cs typeface="Cooper Hewitt"/>
                <a:sym typeface="Cooper Hewitt"/>
              </a:rPr>
              <a:t>toda</a:t>
            </a:r>
            <a:r>
              <a:rPr lang="en-US" sz="1600" dirty="0">
                <a:solidFill>
                  <a:srgbClr val="000000"/>
                </a:solidFill>
                <a:latin typeface="Cooper Hewitt"/>
                <a:ea typeface="Cooper Hewitt"/>
                <a:cs typeface="Cooper Hewitt"/>
                <a:sym typeface="Cooper Hewitt"/>
              </a:rPr>
              <a:t> la </a:t>
            </a:r>
            <a:r>
              <a:rPr lang="en-US" sz="1600" dirty="0" err="1">
                <a:solidFill>
                  <a:srgbClr val="000000"/>
                </a:solidFill>
                <a:latin typeface="Cooper Hewitt"/>
                <a:ea typeface="Cooper Hewitt"/>
                <a:cs typeface="Cooper Hewitt"/>
                <a:sym typeface="Cooper Hewitt"/>
              </a:rPr>
              <a:t>información</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compartida</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virtualmente</a:t>
            </a:r>
            <a:r>
              <a:rPr lang="en-US" sz="1600" dirty="0">
                <a:solidFill>
                  <a:srgbClr val="000000"/>
                </a:solidFill>
                <a:latin typeface="Cooper Hewitt"/>
                <a:ea typeface="Cooper Hewitt"/>
                <a:cs typeface="Cooper Hewitt"/>
                <a:sym typeface="Cooper Hewitt"/>
              </a:rPr>
              <a:t> es </a:t>
            </a:r>
            <a:r>
              <a:rPr lang="en-US" sz="1600" b="1" dirty="0" err="1">
                <a:solidFill>
                  <a:srgbClr val="30B4D3"/>
                </a:solidFill>
                <a:latin typeface="Cooper Hewitt Bold"/>
                <a:ea typeface="Cooper Hewitt Bold"/>
                <a:cs typeface="Cooper Hewitt Bold"/>
                <a:sym typeface="Cooper Hewitt Bold"/>
              </a:rPr>
              <a:t>verídica</a:t>
            </a:r>
            <a:r>
              <a:rPr lang="en-US" sz="1600" b="1" dirty="0">
                <a:solidFill>
                  <a:srgbClr val="30B4D3"/>
                </a:solidFill>
                <a:latin typeface="Cooper Hewitt Bold"/>
                <a:ea typeface="Cooper Hewitt Bold"/>
                <a:cs typeface="Cooper Hewitt Bold"/>
                <a:sym typeface="Cooper Hewitt Bold"/>
              </a:rPr>
              <a:t> </a:t>
            </a:r>
            <a:r>
              <a:rPr lang="en-US" sz="1600" dirty="0">
                <a:solidFill>
                  <a:srgbClr val="000000"/>
                </a:solidFill>
                <a:latin typeface="Cooper Hewitt"/>
                <a:ea typeface="Cooper Hewitt"/>
                <a:cs typeface="Cooper Hewitt"/>
                <a:sym typeface="Cooper Hewitt"/>
              </a:rPr>
              <a:t>y </a:t>
            </a:r>
            <a:r>
              <a:rPr lang="en-US" sz="1600" b="1" dirty="0" err="1">
                <a:solidFill>
                  <a:srgbClr val="30B4D3"/>
                </a:solidFill>
                <a:latin typeface="Cooper Hewitt Bold"/>
                <a:ea typeface="Cooper Hewitt Bold"/>
                <a:cs typeface="Cooper Hewitt Bold"/>
                <a:sym typeface="Cooper Hewitt Bold"/>
              </a:rPr>
              <a:t>segura</a:t>
            </a:r>
            <a:r>
              <a:rPr lang="en-US" sz="1600" dirty="0">
                <a:solidFill>
                  <a:srgbClr val="000000"/>
                </a:solidFill>
                <a:latin typeface="Cooper Hewitt"/>
                <a:ea typeface="Cooper Hewitt"/>
                <a:cs typeface="Cooper Hewitt"/>
                <a:sym typeface="Cooper Hewitt"/>
              </a:rPr>
              <a:t>. </a:t>
            </a:r>
          </a:p>
        </p:txBody>
      </p:sp>
      <p:sp>
        <p:nvSpPr>
          <p:cNvPr id="4" name="TextBox 4"/>
          <p:cNvSpPr txBox="1"/>
          <p:nvPr/>
        </p:nvSpPr>
        <p:spPr>
          <a:xfrm>
            <a:off x="685800" y="5763554"/>
            <a:ext cx="5735101" cy="221664"/>
          </a:xfrm>
          <a:prstGeom prst="rect">
            <a:avLst/>
          </a:prstGeom>
        </p:spPr>
        <p:txBody>
          <a:bodyPr lIns="0" tIns="0" rIns="0" bIns="0" rtlCol="0" anchor="t">
            <a:spAutoFit/>
          </a:bodyPr>
          <a:lstStyle/>
          <a:p>
            <a:pPr algn="just">
              <a:lnSpc>
                <a:spcPts val="1867"/>
              </a:lnSpc>
            </a:pPr>
            <a:r>
              <a:rPr lang="en-US" sz="1333">
                <a:solidFill>
                  <a:srgbClr val="000000"/>
                </a:solidFill>
                <a:latin typeface="Cooper Hewitt"/>
                <a:ea typeface="Cooper Hewitt"/>
                <a:cs typeface="Cooper Hewitt"/>
                <a:sym typeface="Cooper Hewitt"/>
              </a:rPr>
              <a:t>*Antenas certificadas como ISO/EN 13432</a:t>
            </a:r>
          </a:p>
        </p:txBody>
      </p:sp>
      <p:sp>
        <p:nvSpPr>
          <p:cNvPr id="5" name="Freeform 5"/>
          <p:cNvSpPr/>
          <p:nvPr/>
        </p:nvSpPr>
        <p:spPr>
          <a:xfrm>
            <a:off x="6473515" y="1907203"/>
            <a:ext cx="2373263" cy="3957951"/>
          </a:xfrm>
          <a:custGeom>
            <a:avLst/>
            <a:gdLst/>
            <a:ahLst/>
            <a:cxnLst/>
            <a:rect l="l" t="t" r="r" b="b"/>
            <a:pathLst>
              <a:path w="3559894" h="5936926">
                <a:moveTo>
                  <a:pt x="0" y="0"/>
                </a:moveTo>
                <a:lnTo>
                  <a:pt x="3559894" y="0"/>
                </a:lnTo>
                <a:lnTo>
                  <a:pt x="3559894" y="5936926"/>
                </a:lnTo>
                <a:lnTo>
                  <a:pt x="0" y="5936926"/>
                </a:lnTo>
                <a:lnTo>
                  <a:pt x="0" y="0"/>
                </a:lnTo>
                <a:close/>
              </a:path>
            </a:pathLst>
          </a:custGeom>
          <a:blipFill>
            <a:blip r:embed="rId5"/>
            <a:stretch>
              <a:fillRect t="-17385" b="-12495"/>
            </a:stretch>
          </a:blipFill>
        </p:spPr>
        <p:txBody>
          <a:bodyPr/>
          <a:lstStyle/>
          <a:p>
            <a:endParaRPr lang="es-ES" sz="1200"/>
          </a:p>
        </p:txBody>
      </p:sp>
      <p:sp>
        <p:nvSpPr>
          <p:cNvPr id="6" name="TextBox 6"/>
          <p:cNvSpPr txBox="1"/>
          <p:nvPr/>
        </p:nvSpPr>
        <p:spPr>
          <a:xfrm>
            <a:off x="2484222" y="749878"/>
            <a:ext cx="7334936" cy="654025"/>
          </a:xfrm>
          <a:prstGeom prst="rect">
            <a:avLst/>
          </a:prstGeom>
        </p:spPr>
        <p:txBody>
          <a:bodyPr lIns="0" tIns="0" rIns="0" bIns="0" rtlCol="0" anchor="t">
            <a:spAutoFit/>
          </a:bodyPr>
          <a:lstStyle/>
          <a:p>
            <a:pPr algn="ctr">
              <a:lnSpc>
                <a:spcPts val="5062"/>
              </a:lnSpc>
            </a:pPr>
            <a:r>
              <a:rPr lang="en-US" sz="4688" b="1" dirty="0">
                <a:solidFill>
                  <a:srgbClr val="000000"/>
                </a:solidFill>
                <a:latin typeface="Cooper Hewitt Bold"/>
                <a:ea typeface="Cooper Hewitt Bold"/>
                <a:cs typeface="Cooper Hewitt Bold"/>
                <a:sym typeface="Cooper Hewitt Bold"/>
              </a:rPr>
              <a:t>NFC TRACK</a:t>
            </a:r>
          </a:p>
        </p:txBody>
      </p:sp>
      <p:sp>
        <p:nvSpPr>
          <p:cNvPr id="7" name="Freeform 7"/>
          <p:cNvSpPr/>
          <p:nvPr/>
        </p:nvSpPr>
        <p:spPr>
          <a:xfrm>
            <a:off x="9102591" y="1464254"/>
            <a:ext cx="2571554" cy="5141442"/>
          </a:xfrm>
          <a:custGeom>
            <a:avLst/>
            <a:gdLst/>
            <a:ahLst/>
            <a:cxnLst/>
            <a:rect l="l" t="t" r="r" b="b"/>
            <a:pathLst>
              <a:path w="3857331" h="7712163">
                <a:moveTo>
                  <a:pt x="0" y="0"/>
                </a:moveTo>
                <a:lnTo>
                  <a:pt x="3857332" y="0"/>
                </a:lnTo>
                <a:lnTo>
                  <a:pt x="3857332" y="7712163"/>
                </a:lnTo>
                <a:lnTo>
                  <a:pt x="0" y="7712163"/>
                </a:lnTo>
                <a:lnTo>
                  <a:pt x="0" y="0"/>
                </a:lnTo>
                <a:close/>
              </a:path>
            </a:pathLst>
          </a:custGeom>
          <a:blipFill>
            <a:blip r:embed="rId6"/>
            <a:stretch>
              <a:fillRect t="-8338"/>
            </a:stretch>
          </a:blipFill>
        </p:spPr>
        <p:txBody>
          <a:bodyPr/>
          <a:lstStyle/>
          <a:p>
            <a:endParaRPr lang="es-ES"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10;&#10;Descripción generada automáticamente">
            <a:extLst>
              <a:ext uri="{FF2B5EF4-FFF2-40B4-BE49-F238E27FC236}">
                <a16:creationId xmlns:a16="http://schemas.microsoft.com/office/drawing/2014/main" id="{84120D4C-13DB-5B3E-88E0-525BC0F9314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6185"/>
          <a:stretch/>
        </p:blipFill>
        <p:spPr>
          <a:xfrm>
            <a:off x="5721530" y="0"/>
            <a:ext cx="6470469" cy="6858000"/>
          </a:xfrm>
          <a:prstGeom prst="rect">
            <a:avLst/>
          </a:prstGeom>
        </p:spPr>
      </p:pic>
      <p:sp>
        <p:nvSpPr>
          <p:cNvPr id="4" name="Título 3">
            <a:extLst>
              <a:ext uri="{FF2B5EF4-FFF2-40B4-BE49-F238E27FC236}">
                <a16:creationId xmlns:a16="http://schemas.microsoft.com/office/drawing/2014/main" id="{1F3AE535-D306-7D87-9C15-BF32FD4FAAC4}"/>
              </a:ext>
            </a:extLst>
          </p:cNvPr>
          <p:cNvSpPr txBox="1">
            <a:spLocks noGrp="1"/>
          </p:cNvSpPr>
          <p:nvPr>
            <p:ph type="title"/>
          </p:nvPr>
        </p:nvSpPr>
        <p:spPr>
          <a:xfrm>
            <a:off x="4534511" y="649548"/>
            <a:ext cx="7315200" cy="646331"/>
          </a:xfrm>
          <a:prstGeom prst="rect">
            <a:avLst/>
          </a:prstGeom>
          <a:noFill/>
        </p:spPr>
        <p:txBody>
          <a:bodyPr wrap="square" rtlCol="0">
            <a:spAutoFit/>
          </a:bodyPr>
          <a:lstStyle/>
          <a:p>
            <a:pPr algn="r"/>
            <a:r>
              <a:rPr lang="es-ES" sz="1800" b="1">
                <a:solidFill>
                  <a:srgbClr val="002060"/>
                </a:solidFill>
                <a:effectLst>
                  <a:outerShdw blurRad="38100" dist="38100" dir="2700000" algn="tl">
                    <a:srgbClr val="000000">
                      <a:alpha val="43137"/>
                    </a:srgbClr>
                  </a:outerShdw>
                </a:effectLst>
              </a:rPr>
              <a:t>Susana Barasoain</a:t>
            </a:r>
          </a:p>
          <a:p>
            <a:pPr algn="r"/>
            <a:r>
              <a:rPr lang="es-ES" sz="1800" b="1">
                <a:solidFill>
                  <a:srgbClr val="002060"/>
                </a:solidFill>
                <a:effectLst>
                  <a:outerShdw blurRad="38100" dist="38100" dir="2700000" algn="tl">
                    <a:srgbClr val="000000">
                      <a:alpha val="43137"/>
                    </a:srgbClr>
                  </a:outerShdw>
                </a:effectLst>
              </a:rPr>
              <a:t>Cluster Manager Functional Print Cluster</a:t>
            </a:r>
          </a:p>
        </p:txBody>
      </p:sp>
      <p:sp>
        <p:nvSpPr>
          <p:cNvPr id="2" name="Título 3">
            <a:extLst>
              <a:ext uri="{FF2B5EF4-FFF2-40B4-BE49-F238E27FC236}">
                <a16:creationId xmlns:a16="http://schemas.microsoft.com/office/drawing/2014/main" id="{7B682431-45C6-FB0A-2D1B-4830C8735D6A}"/>
              </a:ext>
            </a:extLst>
          </p:cNvPr>
          <p:cNvSpPr txBox="1">
            <a:spLocks/>
          </p:cNvSpPr>
          <p:nvPr/>
        </p:nvSpPr>
        <p:spPr bwMode="auto">
          <a:xfrm>
            <a:off x="609600" y="2691944"/>
            <a:ext cx="10972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spAutoFit/>
          </a:bodyPr>
          <a:lstStyle>
            <a:lvl1pPr algn="l" rtl="0" eaLnBrk="0" fontAlgn="base" hangingPunct="0">
              <a:spcBef>
                <a:spcPct val="0"/>
              </a:spcBef>
              <a:spcAft>
                <a:spcPct val="0"/>
              </a:spcAft>
              <a:defRPr sz="3000" b="1"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5pPr>
            <a:lvl6pPr marL="685784" algn="ctr" rtl="0" fontAlgn="base">
              <a:spcBef>
                <a:spcPct val="0"/>
              </a:spcBef>
              <a:spcAft>
                <a:spcPct val="0"/>
              </a:spcAft>
              <a:defRPr sz="6600">
                <a:solidFill>
                  <a:schemeClr val="tx1"/>
                </a:solidFill>
                <a:latin typeface="Calibri" charset="0"/>
                <a:ea typeface="ＭＳ Ｐゴシック" charset="0"/>
              </a:defRPr>
            </a:lvl6pPr>
            <a:lvl7pPr marL="1371566" algn="ctr" rtl="0" fontAlgn="base">
              <a:spcBef>
                <a:spcPct val="0"/>
              </a:spcBef>
              <a:spcAft>
                <a:spcPct val="0"/>
              </a:spcAft>
              <a:defRPr sz="6600">
                <a:solidFill>
                  <a:schemeClr val="tx1"/>
                </a:solidFill>
                <a:latin typeface="Calibri" charset="0"/>
                <a:ea typeface="ＭＳ Ｐゴシック" charset="0"/>
              </a:defRPr>
            </a:lvl7pPr>
            <a:lvl8pPr marL="2057349" algn="ctr" rtl="0" fontAlgn="base">
              <a:spcBef>
                <a:spcPct val="0"/>
              </a:spcBef>
              <a:spcAft>
                <a:spcPct val="0"/>
              </a:spcAft>
              <a:defRPr sz="6600">
                <a:solidFill>
                  <a:schemeClr val="tx1"/>
                </a:solidFill>
                <a:latin typeface="Calibri" charset="0"/>
                <a:ea typeface="ＭＳ Ｐゴシック" charset="0"/>
              </a:defRPr>
            </a:lvl8pPr>
            <a:lvl9pPr marL="2743131" algn="ctr" rtl="0" fontAlgn="base">
              <a:spcBef>
                <a:spcPct val="0"/>
              </a:spcBef>
              <a:spcAft>
                <a:spcPct val="0"/>
              </a:spcAft>
              <a:defRPr sz="6600">
                <a:solidFill>
                  <a:schemeClr val="tx1"/>
                </a:solidFill>
                <a:latin typeface="Calibri" charset="0"/>
                <a:ea typeface="ＭＳ Ｐゴシック" charset="0"/>
              </a:defRPr>
            </a:lvl9pPr>
          </a:lstStyle>
          <a:p>
            <a:pPr algn="r"/>
            <a:r>
              <a:rPr lang="es-ES" sz="2700" dirty="0">
                <a:solidFill>
                  <a:srgbClr val="002060"/>
                </a:solidFill>
                <a:effectLst>
                  <a:outerShdw blurRad="38100" dist="38100" dir="2700000" algn="tl">
                    <a:srgbClr val="000000">
                      <a:alpha val="43137"/>
                    </a:srgbClr>
                  </a:outerShdw>
                </a:effectLst>
              </a:rPr>
              <a:t>Functional Print Cluster: diez años de transformación e innovación junto a la industria gráfica y de impresión</a:t>
            </a:r>
          </a:p>
        </p:txBody>
      </p:sp>
    </p:spTree>
    <p:extLst>
      <p:ext uri="{BB962C8B-B14F-4D97-AF65-F5344CB8AC3E}">
        <p14:creationId xmlns:p14="http://schemas.microsoft.com/office/powerpoint/2010/main" val="534664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914245" y="273669"/>
            <a:ext cx="148439" cy="4388613"/>
          </a:xfrm>
          <a:custGeom>
            <a:avLst/>
            <a:gdLst/>
            <a:ahLst/>
            <a:cxnLst/>
            <a:rect l="l" t="t" r="r" b="b"/>
            <a:pathLst>
              <a:path w="222658" h="6582919">
                <a:moveTo>
                  <a:pt x="0" y="0"/>
                </a:moveTo>
                <a:lnTo>
                  <a:pt x="222658" y="0"/>
                </a:lnTo>
                <a:lnTo>
                  <a:pt x="222658" y="6582919"/>
                </a:lnTo>
                <a:lnTo>
                  <a:pt x="0" y="6582919"/>
                </a:lnTo>
                <a:lnTo>
                  <a:pt x="0" y="0"/>
                </a:lnTo>
                <a:close/>
              </a:path>
            </a:pathLst>
          </a:custGeom>
          <a:blipFill>
            <a:blip r:embed="rId2">
              <a:extLst>
                <a:ext uri="{96DAC541-7B7A-43D3-8B79-37D633B846F1}">
                  <asvg:svgBlip xmlns:asvg="http://schemas.microsoft.com/office/drawing/2016/SVG/main" r:embed="rId3"/>
                </a:ext>
              </a:extLst>
            </a:blip>
            <a:stretch>
              <a:fillRect l="-1428258" r="-1428258"/>
            </a:stretch>
          </a:blipFill>
        </p:spPr>
        <p:txBody>
          <a:bodyPr/>
          <a:lstStyle/>
          <a:p>
            <a:endParaRPr lang="es-ES" sz="1200"/>
          </a:p>
        </p:txBody>
      </p:sp>
      <p:sp>
        <p:nvSpPr>
          <p:cNvPr id="3" name="Freeform 3"/>
          <p:cNvSpPr/>
          <p:nvPr/>
        </p:nvSpPr>
        <p:spPr>
          <a:xfrm rot="5400000">
            <a:off x="7547577" y="2670740"/>
            <a:ext cx="4854007" cy="3349265"/>
          </a:xfrm>
          <a:custGeom>
            <a:avLst/>
            <a:gdLst/>
            <a:ahLst/>
            <a:cxnLst/>
            <a:rect l="l" t="t" r="r" b="b"/>
            <a:pathLst>
              <a:path w="7281011" h="5023898">
                <a:moveTo>
                  <a:pt x="0" y="0"/>
                </a:moveTo>
                <a:lnTo>
                  <a:pt x="7281011" y="0"/>
                </a:lnTo>
                <a:lnTo>
                  <a:pt x="7281011" y="5023898"/>
                </a:lnTo>
                <a:lnTo>
                  <a:pt x="0" y="5023898"/>
                </a:lnTo>
                <a:lnTo>
                  <a:pt x="0" y="0"/>
                </a:lnTo>
                <a:close/>
              </a:path>
            </a:pathLst>
          </a:custGeom>
          <a:blipFill>
            <a:blip r:embed="rId4"/>
            <a:stretch>
              <a:fillRect/>
            </a:stretch>
          </a:blipFill>
        </p:spPr>
        <p:txBody>
          <a:bodyPr/>
          <a:lstStyle/>
          <a:p>
            <a:endParaRPr lang="es-ES" sz="1200"/>
          </a:p>
        </p:txBody>
      </p:sp>
      <p:sp>
        <p:nvSpPr>
          <p:cNvPr id="6" name="TextBox 6"/>
          <p:cNvSpPr txBox="1"/>
          <p:nvPr/>
        </p:nvSpPr>
        <p:spPr>
          <a:xfrm>
            <a:off x="542787" y="3556497"/>
            <a:ext cx="6694341" cy="1254254"/>
          </a:xfrm>
          <a:prstGeom prst="rect">
            <a:avLst/>
          </a:prstGeom>
        </p:spPr>
        <p:txBody>
          <a:bodyPr lIns="0" tIns="0" rIns="0" bIns="0" rtlCol="0" anchor="t">
            <a:spAutoFit/>
          </a:bodyPr>
          <a:lstStyle/>
          <a:p>
            <a:pPr algn="just">
              <a:lnSpc>
                <a:spcPts val="2493"/>
              </a:lnSpc>
            </a:pPr>
            <a:r>
              <a:rPr lang="en-US" sz="1600" dirty="0" err="1">
                <a:solidFill>
                  <a:srgbClr val="000000"/>
                </a:solidFill>
                <a:latin typeface="Cooper Hewitt"/>
                <a:ea typeface="Cooper Hewitt"/>
                <a:cs typeface="Cooper Hewitt"/>
                <a:sym typeface="Cooper Hewitt"/>
              </a:rPr>
              <a:t>Diseñar</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sensores</a:t>
            </a:r>
            <a:r>
              <a:rPr lang="en-US" sz="1600" dirty="0">
                <a:solidFill>
                  <a:srgbClr val="000000"/>
                </a:solidFill>
                <a:latin typeface="Cooper Hewitt"/>
                <a:ea typeface="Cooper Hewitt"/>
                <a:cs typeface="Cooper Hewitt"/>
                <a:sym typeface="Cooper Hewitt"/>
              </a:rPr>
              <a:t> </a:t>
            </a:r>
            <a:r>
              <a:rPr lang="en-US" sz="1600" dirty="0" err="1">
                <a:solidFill>
                  <a:srgbClr val="000000"/>
                </a:solidFill>
                <a:latin typeface="Cooper Hewitt"/>
                <a:ea typeface="Cooper Hewitt"/>
                <a:cs typeface="Cooper Hewitt"/>
                <a:sym typeface="Cooper Hewitt"/>
              </a:rPr>
              <a:t>capaces</a:t>
            </a:r>
            <a:r>
              <a:rPr lang="en-US" sz="1600" dirty="0">
                <a:solidFill>
                  <a:srgbClr val="000000"/>
                </a:solidFill>
                <a:latin typeface="Cooper Hewitt"/>
                <a:ea typeface="Cooper Hewitt"/>
                <a:cs typeface="Cooper Hewitt"/>
                <a:sym typeface="Cooper Hewitt"/>
              </a:rPr>
              <a:t> de </a:t>
            </a:r>
            <a:r>
              <a:rPr lang="en-US" sz="1600" dirty="0" err="1">
                <a:solidFill>
                  <a:srgbClr val="000000"/>
                </a:solidFill>
                <a:latin typeface="Cooper Hewitt"/>
                <a:ea typeface="Cooper Hewitt"/>
                <a:cs typeface="Cooper Hewitt"/>
                <a:sym typeface="Cooper Hewitt"/>
              </a:rPr>
              <a:t>detectar</a:t>
            </a:r>
            <a:r>
              <a:rPr lang="en-US" sz="1600" dirty="0">
                <a:solidFill>
                  <a:srgbClr val="000000"/>
                </a:solidFill>
                <a:latin typeface="Cooper Hewitt"/>
                <a:ea typeface="Cooper Hewitt"/>
                <a:cs typeface="Cooper Hewitt"/>
                <a:sym typeface="Cooper Hewitt"/>
              </a:rPr>
              <a:t> la </a:t>
            </a:r>
            <a:r>
              <a:rPr lang="en-US" sz="1600" dirty="0" err="1">
                <a:solidFill>
                  <a:srgbClr val="000000"/>
                </a:solidFill>
                <a:latin typeface="Cooper Hewitt"/>
                <a:ea typeface="Cooper Hewitt"/>
                <a:cs typeface="Cooper Hewitt"/>
                <a:sym typeface="Cooper Hewitt"/>
              </a:rPr>
              <a:t>presencia</a:t>
            </a:r>
            <a:r>
              <a:rPr lang="en-US" sz="1600" dirty="0">
                <a:solidFill>
                  <a:srgbClr val="000000"/>
                </a:solidFill>
                <a:latin typeface="Cooper Hewitt"/>
                <a:ea typeface="Cooper Hewitt"/>
                <a:cs typeface="Cooper Hewitt"/>
                <a:sym typeface="Cooper Hewitt"/>
              </a:rPr>
              <a:t> o </a:t>
            </a:r>
            <a:r>
              <a:rPr lang="en-US" sz="1600" dirty="0" err="1">
                <a:solidFill>
                  <a:srgbClr val="000000"/>
                </a:solidFill>
                <a:latin typeface="Cooper Hewitt"/>
                <a:ea typeface="Cooper Hewitt"/>
                <a:cs typeface="Cooper Hewitt"/>
                <a:sym typeface="Cooper Hewitt"/>
              </a:rPr>
              <a:t>ausencia</a:t>
            </a:r>
            <a:r>
              <a:rPr lang="en-US" sz="1600" dirty="0">
                <a:solidFill>
                  <a:srgbClr val="000000"/>
                </a:solidFill>
                <a:latin typeface="Cooper Hewitt"/>
                <a:ea typeface="Cooper Hewitt"/>
                <a:cs typeface="Cooper Hewitt"/>
                <a:sym typeface="Cooper Hewitt"/>
              </a:rPr>
              <a:t> de </a:t>
            </a:r>
            <a:r>
              <a:rPr lang="en-US" sz="1600" dirty="0" err="1">
                <a:solidFill>
                  <a:srgbClr val="000000"/>
                </a:solidFill>
                <a:latin typeface="Cooper Hewitt"/>
                <a:ea typeface="Cooper Hewitt"/>
                <a:cs typeface="Cooper Hewitt"/>
                <a:sym typeface="Cooper Hewitt"/>
              </a:rPr>
              <a:t>piezas</a:t>
            </a:r>
            <a:r>
              <a:rPr lang="en-US" sz="1600" dirty="0">
                <a:solidFill>
                  <a:srgbClr val="000000"/>
                </a:solidFill>
                <a:latin typeface="Cooper Hewitt"/>
                <a:ea typeface="Cooper Hewitt"/>
                <a:cs typeface="Cooper Hewitt"/>
                <a:sym typeface="Cooper Hewitt"/>
              </a:rPr>
              <a:t> e </a:t>
            </a:r>
            <a:r>
              <a:rPr lang="en-US" sz="1600" dirty="0" err="1">
                <a:solidFill>
                  <a:srgbClr val="000000"/>
                </a:solidFill>
                <a:latin typeface="Cooper Hewitt"/>
                <a:ea typeface="Cooper Hewitt"/>
                <a:cs typeface="Cooper Hewitt"/>
                <a:sym typeface="Cooper Hewitt"/>
              </a:rPr>
              <a:t>integrarlos</a:t>
            </a:r>
            <a:r>
              <a:rPr lang="en-US" sz="1600" dirty="0">
                <a:solidFill>
                  <a:srgbClr val="000000"/>
                </a:solidFill>
                <a:latin typeface="Cooper Hewitt"/>
                <a:ea typeface="Cooper Hewitt"/>
                <a:cs typeface="Cooper Hewitt"/>
                <a:sym typeface="Cooper Hewitt"/>
              </a:rPr>
              <a:t> en el </a:t>
            </a:r>
            <a:r>
              <a:rPr lang="en-US" sz="1600" dirty="0" err="1">
                <a:solidFill>
                  <a:srgbClr val="000000"/>
                </a:solidFill>
                <a:latin typeface="Cooper Hewitt"/>
                <a:ea typeface="Cooper Hewitt"/>
                <a:cs typeface="Cooper Hewitt"/>
                <a:sym typeface="Cooper Hewitt"/>
              </a:rPr>
              <a:t>sistema</a:t>
            </a:r>
            <a:r>
              <a:rPr lang="en-US" sz="1600" dirty="0">
                <a:solidFill>
                  <a:srgbClr val="000000"/>
                </a:solidFill>
                <a:latin typeface="Cooper Hewitt"/>
                <a:ea typeface="Cooper Hewitt"/>
                <a:cs typeface="Cooper Hewitt"/>
                <a:sym typeface="Cooper Hewitt"/>
              </a:rPr>
              <a:t> de control de </a:t>
            </a:r>
            <a:r>
              <a:rPr lang="en-US" sz="1600" dirty="0" err="1">
                <a:solidFill>
                  <a:srgbClr val="000000"/>
                </a:solidFill>
                <a:latin typeface="Cooper Hewitt"/>
                <a:ea typeface="Cooper Hewitt"/>
                <a:cs typeface="Cooper Hewitt"/>
                <a:sym typeface="Cooper Hewitt"/>
              </a:rPr>
              <a:t>inventario</a:t>
            </a:r>
            <a:r>
              <a:rPr lang="en-US" sz="1600" dirty="0">
                <a:solidFill>
                  <a:srgbClr val="000000"/>
                </a:solidFill>
                <a:latin typeface="Cooper Hewitt"/>
                <a:ea typeface="Cooper Hewitt"/>
                <a:cs typeface="Cooper Hewitt"/>
                <a:sym typeface="Cooper Hewitt"/>
              </a:rPr>
              <a:t> a </a:t>
            </a:r>
            <a:r>
              <a:rPr lang="en-US" sz="1600" dirty="0" err="1">
                <a:solidFill>
                  <a:srgbClr val="000000"/>
                </a:solidFill>
                <a:latin typeface="Cooper Hewitt"/>
                <a:ea typeface="Cooper Hewitt"/>
                <a:cs typeface="Cooper Hewitt"/>
                <a:sym typeface="Cooper Hewitt"/>
              </a:rPr>
              <a:t>tiempo</a:t>
            </a:r>
            <a:r>
              <a:rPr lang="en-US" sz="1600" dirty="0">
                <a:solidFill>
                  <a:srgbClr val="000000"/>
                </a:solidFill>
                <a:latin typeface="Cooper Hewitt"/>
                <a:ea typeface="Cooper Hewitt"/>
                <a:cs typeface="Cooper Hewitt"/>
                <a:sym typeface="Cooper Hewitt"/>
              </a:rPr>
              <a:t> real.</a:t>
            </a:r>
          </a:p>
          <a:p>
            <a:pPr algn="just">
              <a:lnSpc>
                <a:spcPts val="2493"/>
              </a:lnSpc>
            </a:pPr>
            <a:endParaRPr lang="en-US" sz="1781" dirty="0">
              <a:solidFill>
                <a:srgbClr val="000000"/>
              </a:solidFill>
              <a:latin typeface="Cooper Hewitt"/>
              <a:ea typeface="Cooper Hewitt"/>
              <a:cs typeface="Cooper Hewitt"/>
              <a:sym typeface="Cooper Hewitt"/>
            </a:endParaRPr>
          </a:p>
        </p:txBody>
      </p:sp>
      <p:sp>
        <p:nvSpPr>
          <p:cNvPr id="7" name="TextBox 7"/>
          <p:cNvSpPr txBox="1"/>
          <p:nvPr/>
        </p:nvSpPr>
        <p:spPr>
          <a:xfrm>
            <a:off x="-205842" y="2929607"/>
            <a:ext cx="7334936" cy="371897"/>
          </a:xfrm>
          <a:prstGeom prst="rect">
            <a:avLst/>
          </a:prstGeom>
        </p:spPr>
        <p:txBody>
          <a:bodyPr lIns="0" tIns="0" rIns="0" bIns="0" rtlCol="0" anchor="t">
            <a:spAutoFit/>
          </a:bodyPr>
          <a:lstStyle/>
          <a:p>
            <a:pPr algn="ctr">
              <a:lnSpc>
                <a:spcPts val="2879"/>
              </a:lnSpc>
            </a:pPr>
            <a:r>
              <a:rPr lang="en-US" sz="2666">
                <a:solidFill>
                  <a:srgbClr val="000000"/>
                </a:solidFill>
                <a:latin typeface="Cooper Hewitt"/>
                <a:ea typeface="Cooper Hewitt"/>
                <a:cs typeface="Cooper Hewitt"/>
                <a:sym typeface="Cooper Hewitt"/>
              </a:rPr>
              <a:t>Objetivos</a:t>
            </a:r>
          </a:p>
        </p:txBody>
      </p:sp>
      <p:sp>
        <p:nvSpPr>
          <p:cNvPr id="8" name="TextBox 8"/>
          <p:cNvSpPr txBox="1"/>
          <p:nvPr/>
        </p:nvSpPr>
        <p:spPr>
          <a:xfrm>
            <a:off x="560770" y="470659"/>
            <a:ext cx="10945430" cy="1769715"/>
          </a:xfrm>
          <a:prstGeom prst="rect">
            <a:avLst/>
          </a:prstGeom>
        </p:spPr>
        <p:txBody>
          <a:bodyPr lIns="0" tIns="0" rIns="0" bIns="0" rtlCol="0" anchor="t">
            <a:spAutoFit/>
          </a:bodyPr>
          <a:lstStyle/>
          <a:p>
            <a:pPr algn="ctr">
              <a:lnSpc>
                <a:spcPts val="5062"/>
              </a:lnSpc>
            </a:pPr>
            <a:r>
              <a:rPr lang="en-US" sz="2400" b="1" dirty="0">
                <a:solidFill>
                  <a:srgbClr val="000000"/>
                </a:solidFill>
                <a:latin typeface="Cooper Hewitt Bold"/>
                <a:ea typeface="Cooper Hewitt Bold"/>
                <a:cs typeface="Cooper Hewitt Bold"/>
                <a:sym typeface="Cooper Hewitt Bold"/>
              </a:rPr>
              <a:t>SMARTSTOCK DUOMO 2.0</a:t>
            </a:r>
          </a:p>
          <a:p>
            <a:pPr algn="ctr">
              <a:lnSpc>
                <a:spcPts val="2902"/>
              </a:lnSpc>
            </a:pPr>
            <a:r>
              <a:rPr lang="en-US" sz="2400" b="1" dirty="0" err="1">
                <a:solidFill>
                  <a:srgbClr val="000000"/>
                </a:solidFill>
                <a:latin typeface="Cooper Hewitt Bold"/>
                <a:ea typeface="Cooper Hewitt Bold"/>
                <a:cs typeface="Cooper Hewitt Bold"/>
                <a:sym typeface="Cooper Hewitt Bold"/>
              </a:rPr>
              <a:t>Digitalización</a:t>
            </a:r>
            <a:r>
              <a:rPr lang="en-US" sz="2400" b="1" dirty="0">
                <a:solidFill>
                  <a:srgbClr val="000000"/>
                </a:solidFill>
                <a:latin typeface="Cooper Hewitt Bold"/>
                <a:ea typeface="Cooper Hewitt Bold"/>
                <a:cs typeface="Cooper Hewitt Bold"/>
                <a:sym typeface="Cooper Hewitt Bold"/>
              </a:rPr>
              <a:t> de </a:t>
            </a:r>
            <a:r>
              <a:rPr lang="en-US" sz="2400" b="1" dirty="0" err="1">
                <a:solidFill>
                  <a:srgbClr val="000000"/>
                </a:solidFill>
                <a:latin typeface="Cooper Hewitt Bold"/>
                <a:ea typeface="Cooper Hewitt Bold"/>
                <a:cs typeface="Cooper Hewitt Bold"/>
                <a:sym typeface="Cooper Hewitt Bold"/>
              </a:rPr>
              <a:t>procesos</a:t>
            </a:r>
            <a:r>
              <a:rPr lang="en-US" sz="2400" b="1" dirty="0">
                <a:solidFill>
                  <a:srgbClr val="000000"/>
                </a:solidFill>
                <a:latin typeface="Cooper Hewitt Bold"/>
                <a:ea typeface="Cooper Hewitt Bold"/>
                <a:cs typeface="Cooper Hewitt Bold"/>
                <a:sym typeface="Cooper Hewitt Bold"/>
              </a:rPr>
              <a:t> </a:t>
            </a:r>
            <a:r>
              <a:rPr lang="en-US" sz="2400" b="1" dirty="0" err="1">
                <a:solidFill>
                  <a:srgbClr val="000000"/>
                </a:solidFill>
                <a:latin typeface="Cooper Hewitt Bold"/>
                <a:ea typeface="Cooper Hewitt Bold"/>
                <a:cs typeface="Cooper Hewitt Bold"/>
                <a:sym typeface="Cooper Hewitt Bold"/>
              </a:rPr>
              <a:t>logísticos</a:t>
            </a:r>
            <a:r>
              <a:rPr lang="en-US" sz="2400" b="1" dirty="0">
                <a:solidFill>
                  <a:srgbClr val="000000"/>
                </a:solidFill>
                <a:latin typeface="Cooper Hewitt Bold"/>
                <a:ea typeface="Cooper Hewitt Bold"/>
                <a:cs typeface="Cooper Hewitt Bold"/>
                <a:sym typeface="Cooper Hewitt Bold"/>
              </a:rPr>
              <a:t> y </a:t>
            </a:r>
            <a:r>
              <a:rPr lang="en-US" sz="2400" b="1" dirty="0" err="1">
                <a:solidFill>
                  <a:srgbClr val="000000"/>
                </a:solidFill>
                <a:latin typeface="Cooper Hewitt Bold"/>
                <a:ea typeface="Cooper Hewitt Bold"/>
                <a:cs typeface="Cooper Hewitt Bold"/>
                <a:sym typeface="Cooper Hewitt Bold"/>
              </a:rPr>
              <a:t>gestión</a:t>
            </a:r>
            <a:r>
              <a:rPr lang="en-US" sz="2400" b="1" dirty="0">
                <a:solidFill>
                  <a:srgbClr val="000000"/>
                </a:solidFill>
                <a:latin typeface="Cooper Hewitt Bold"/>
                <a:ea typeface="Cooper Hewitt Bold"/>
                <a:cs typeface="Cooper Hewitt Bold"/>
                <a:sym typeface="Cooper Hewitt Bold"/>
              </a:rPr>
              <a:t> de </a:t>
            </a:r>
            <a:r>
              <a:rPr lang="en-US" sz="2400" b="1" dirty="0" err="1">
                <a:solidFill>
                  <a:srgbClr val="000000"/>
                </a:solidFill>
                <a:latin typeface="Cooper Hewitt Bold"/>
                <a:ea typeface="Cooper Hewitt Bold"/>
                <a:cs typeface="Cooper Hewitt Bold"/>
                <a:sym typeface="Cooper Hewitt Bold"/>
              </a:rPr>
              <a:t>inventario</a:t>
            </a:r>
            <a:r>
              <a:rPr lang="en-US" sz="2400" b="1" dirty="0">
                <a:solidFill>
                  <a:srgbClr val="000000"/>
                </a:solidFill>
                <a:latin typeface="Cooper Hewitt Bold"/>
                <a:ea typeface="Cooper Hewitt Bold"/>
                <a:cs typeface="Cooper Hewitt Bold"/>
                <a:sym typeface="Cooper Hewitt Bold"/>
              </a:rPr>
              <a:t> con Smart Pressure Sensor  </a:t>
            </a:r>
          </a:p>
          <a:p>
            <a:pPr algn="ctr">
              <a:lnSpc>
                <a:spcPts val="2902"/>
              </a:lnSpc>
            </a:pPr>
            <a:endParaRPr lang="en-US" sz="2687" b="1" dirty="0">
              <a:solidFill>
                <a:srgbClr val="000000"/>
              </a:solidFill>
              <a:latin typeface="Cooper Hewitt Bold"/>
              <a:ea typeface="Cooper Hewitt Bold"/>
              <a:cs typeface="Cooper Hewitt Bold"/>
              <a:sym typeface="Cooper Hewitt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pic>
        <p:nvPicPr>
          <p:cNvPr id="4" name="Imagen" descr="Imagen">
            <a:extLst>
              <a:ext uri="{FF2B5EF4-FFF2-40B4-BE49-F238E27FC236}">
                <a16:creationId xmlns:a16="http://schemas.microsoft.com/office/drawing/2014/main" id="{D22965B6-0470-E9E0-1262-2D5A47B49AEE}"/>
              </a:ext>
            </a:extLst>
          </p:cNvPr>
          <p:cNvPicPr>
            <a:picLocks noChangeAspect="1"/>
          </p:cNvPicPr>
          <p:nvPr/>
        </p:nvPicPr>
        <p:blipFill>
          <a:blip r:embed="rId3"/>
          <a:srcRect r="19595"/>
          <a:stretch>
            <a:fillRect/>
          </a:stretch>
        </p:blipFill>
        <p:spPr>
          <a:xfrm>
            <a:off x="5778976" y="626080"/>
            <a:ext cx="2767308" cy="801390"/>
          </a:xfrm>
          <a:prstGeom prst="rect">
            <a:avLst/>
          </a:prstGeom>
          <a:ln w="12700">
            <a:miter lim="400000"/>
          </a:ln>
        </p:spPr>
      </p:pic>
      <p:pic>
        <p:nvPicPr>
          <p:cNvPr id="1026" name="Picture 2" descr="quienes somos">
            <a:extLst>
              <a:ext uri="{FF2B5EF4-FFF2-40B4-BE49-F238E27FC236}">
                <a16:creationId xmlns:a16="http://schemas.microsoft.com/office/drawing/2014/main" id="{2C76AAC7-AB8F-9438-16DB-179A70FD2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24" y="457690"/>
            <a:ext cx="4108896" cy="59426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te logo">
            <a:extLst>
              <a:ext uri="{FF2B5EF4-FFF2-40B4-BE49-F238E27FC236}">
                <a16:creationId xmlns:a16="http://schemas.microsoft.com/office/drawing/2014/main" id="{501EBB2D-AED4-DEE7-FA8B-9FDE76D19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1053" y="383802"/>
            <a:ext cx="219075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0DF2C169-6124-52C3-EA82-CCAFCCDAC51A}"/>
              </a:ext>
            </a:extLst>
          </p:cNvPr>
          <p:cNvPicPr>
            <a:picLocks noChangeAspect="1"/>
          </p:cNvPicPr>
          <p:nvPr/>
        </p:nvPicPr>
        <p:blipFill>
          <a:blip r:embed="rId6"/>
          <a:stretch>
            <a:fillRect/>
          </a:stretch>
        </p:blipFill>
        <p:spPr>
          <a:xfrm>
            <a:off x="5345223" y="2502971"/>
            <a:ext cx="6161400" cy="2835729"/>
          </a:xfrm>
          <a:prstGeom prst="rect">
            <a:avLst/>
          </a:prstGeom>
        </p:spPr>
      </p:pic>
    </p:spTree>
    <p:extLst>
      <p:ext uri="{BB962C8B-B14F-4D97-AF65-F5344CB8AC3E}">
        <p14:creationId xmlns:p14="http://schemas.microsoft.com/office/powerpoint/2010/main" val="137335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77F04DD8-D5B1-95AB-02AA-42760C3EAA0B}"/>
              </a:ext>
            </a:extLst>
          </p:cNvPr>
          <p:cNvPicPr>
            <a:picLocks noChangeAspect="1"/>
          </p:cNvPicPr>
          <p:nvPr/>
        </p:nvPicPr>
        <p:blipFill>
          <a:blip r:embed="rId3"/>
          <a:stretch>
            <a:fillRect/>
          </a:stretch>
        </p:blipFill>
        <p:spPr>
          <a:xfrm>
            <a:off x="540226" y="2392987"/>
            <a:ext cx="5238750" cy="3381375"/>
          </a:xfrm>
          <a:prstGeom prst="rect">
            <a:avLst/>
          </a:prstGeom>
        </p:spPr>
      </p:pic>
      <p:pic>
        <p:nvPicPr>
          <p:cNvPr id="4" name="Imagen" descr="Imagen">
            <a:extLst>
              <a:ext uri="{FF2B5EF4-FFF2-40B4-BE49-F238E27FC236}">
                <a16:creationId xmlns:a16="http://schemas.microsoft.com/office/drawing/2014/main" id="{D22965B6-0470-E9E0-1262-2D5A47B49AEE}"/>
              </a:ext>
            </a:extLst>
          </p:cNvPr>
          <p:cNvPicPr>
            <a:picLocks noChangeAspect="1"/>
          </p:cNvPicPr>
          <p:nvPr/>
        </p:nvPicPr>
        <p:blipFill>
          <a:blip r:embed="rId4"/>
          <a:srcRect r="19595"/>
          <a:stretch>
            <a:fillRect/>
          </a:stretch>
        </p:blipFill>
        <p:spPr>
          <a:xfrm>
            <a:off x="5778976" y="626080"/>
            <a:ext cx="2767308" cy="801390"/>
          </a:xfrm>
          <a:prstGeom prst="rect">
            <a:avLst/>
          </a:prstGeom>
          <a:ln w="12700">
            <a:miter lim="400000"/>
          </a:ln>
        </p:spPr>
      </p:pic>
      <p:pic>
        <p:nvPicPr>
          <p:cNvPr id="1028" name="Picture 4" descr="Site logo">
            <a:extLst>
              <a:ext uri="{FF2B5EF4-FFF2-40B4-BE49-F238E27FC236}">
                <a16:creationId xmlns:a16="http://schemas.microsoft.com/office/drawing/2014/main" id="{501EBB2D-AED4-DEE7-FA8B-9FDE76D19C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1053" y="383802"/>
            <a:ext cx="219075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dificicio de Ulzama Packaging">
            <a:extLst>
              <a:ext uri="{FF2B5EF4-FFF2-40B4-BE49-F238E27FC236}">
                <a16:creationId xmlns:a16="http://schemas.microsoft.com/office/drawing/2014/main" id="{42D40DD4-B708-E926-1BEC-68405E228B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5618" y="2074489"/>
            <a:ext cx="4518513" cy="401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466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sp>
        <p:nvSpPr>
          <p:cNvPr id="546" name="Rectangle 54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8" name="Straight Connector 54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5714F473-4F8E-6016-2562-562D3E3ADE89}"/>
              </a:ext>
            </a:extLst>
          </p:cNvPr>
          <p:cNvSpPr txBox="1"/>
          <p:nvPr/>
        </p:nvSpPr>
        <p:spPr>
          <a:xfrm>
            <a:off x="937594" y="2872638"/>
            <a:ext cx="4358620" cy="3785652"/>
          </a:xfrm>
          <a:prstGeom prst="rect">
            <a:avLst/>
          </a:prstGeom>
          <a:noFill/>
        </p:spPr>
        <p:txBody>
          <a:bodyPr wrap="square">
            <a:spAutoFit/>
          </a:bodyPr>
          <a:lstStyle/>
          <a:p>
            <a:r>
              <a:rPr lang="es-ES" sz="2400" b="1" dirty="0">
                <a:solidFill>
                  <a:srgbClr val="0D3B6F"/>
                </a:solidFill>
                <a:latin typeface="Aptos" panose="020B0004020202020204" pitchFamily="34" charset="0"/>
                <a:cs typeface="Times New Roman" panose="02020603050405020304" pitchFamily="18" charset="0"/>
              </a:rPr>
              <a:t>Proyecto Electroluminiscencia Impresa</a:t>
            </a:r>
          </a:p>
          <a:p>
            <a:endParaRPr lang="es-ES" b="1" dirty="0">
              <a:solidFill>
                <a:srgbClr val="0D3B6F"/>
              </a:solidFill>
              <a:latin typeface="Aptos" panose="020B0004020202020204" pitchFamily="34" charset="0"/>
              <a:cs typeface="Times New Roman" panose="02020603050405020304" pitchFamily="18" charset="0"/>
            </a:endParaRPr>
          </a:p>
          <a:p>
            <a:r>
              <a:rPr lang="es-ES" b="1" dirty="0">
                <a:solidFill>
                  <a:srgbClr val="0D3B6F"/>
                </a:solidFill>
                <a:latin typeface="Aptos" panose="020B0004020202020204" pitchFamily="34" charset="0"/>
                <a:cs typeface="Times New Roman" panose="02020603050405020304" pitchFamily="18" charset="0"/>
              </a:rPr>
              <a:t>Impresión de tintas electroluminiscentes sobre papel, con todas las ventajas que posee esta tecnología. Se consigue un producto flexible, fino, económico y con un valor añadido de </a:t>
            </a:r>
          </a:p>
          <a:p>
            <a:endParaRPr lang="es-ES" sz="2400" b="1" dirty="0">
              <a:solidFill>
                <a:srgbClr val="0D3B6F"/>
              </a:solidFill>
              <a:latin typeface="Aptos" panose="020B0004020202020204" pitchFamily="34" charset="0"/>
              <a:cs typeface="Times New Roman" panose="02020603050405020304" pitchFamily="18" charset="0"/>
            </a:endParaRPr>
          </a:p>
          <a:p>
            <a:endParaRPr lang="es-ES" sz="2400" b="1" dirty="0">
              <a:solidFill>
                <a:srgbClr val="0D3B6F"/>
              </a:solidFill>
              <a:latin typeface="Aptos" panose="020B0004020202020204" pitchFamily="34" charset="0"/>
              <a:cs typeface="Times New Roman" panose="02020603050405020304" pitchFamily="18" charset="0"/>
            </a:endParaRPr>
          </a:p>
          <a:p>
            <a:endParaRPr lang="es-ES" dirty="0"/>
          </a:p>
        </p:txBody>
      </p:sp>
      <p:pic>
        <p:nvPicPr>
          <p:cNvPr id="6" name="Imagen 5">
            <a:extLst>
              <a:ext uri="{FF2B5EF4-FFF2-40B4-BE49-F238E27FC236}">
                <a16:creationId xmlns:a16="http://schemas.microsoft.com/office/drawing/2014/main" id="{5144A7D0-8BCA-B503-ABF5-18178600199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3131" y="445180"/>
            <a:ext cx="1649515" cy="2263496"/>
          </a:xfrm>
          <a:prstGeom prst="rect">
            <a:avLst/>
          </a:prstGeom>
          <a:noFill/>
          <a:ln>
            <a:noFill/>
          </a:ln>
        </p:spPr>
      </p:pic>
      <p:sp>
        <p:nvSpPr>
          <p:cNvPr id="8" name="CuadroTexto 7">
            <a:extLst>
              <a:ext uri="{FF2B5EF4-FFF2-40B4-BE49-F238E27FC236}">
                <a16:creationId xmlns:a16="http://schemas.microsoft.com/office/drawing/2014/main" id="{4A3BE471-132F-C1EB-84A1-B9407FD746C5}"/>
              </a:ext>
            </a:extLst>
          </p:cNvPr>
          <p:cNvSpPr txBox="1"/>
          <p:nvPr/>
        </p:nvSpPr>
        <p:spPr>
          <a:xfrm>
            <a:off x="5919602" y="2875269"/>
            <a:ext cx="6111240" cy="3600986"/>
          </a:xfrm>
          <a:prstGeom prst="rect">
            <a:avLst/>
          </a:prstGeom>
          <a:noFill/>
        </p:spPr>
        <p:txBody>
          <a:bodyPr wrap="square">
            <a:spAutoFit/>
          </a:bodyPr>
          <a:lstStyle/>
          <a:p>
            <a:r>
              <a:rPr lang="es-ES" sz="2400" b="1" dirty="0">
                <a:solidFill>
                  <a:srgbClr val="0D3B6F"/>
                </a:solidFill>
                <a:latin typeface="Aptos" panose="020B0004020202020204" pitchFamily="34" charset="0"/>
                <a:cs typeface="Times New Roman" panose="02020603050405020304" pitchFamily="18" charset="0"/>
              </a:rPr>
              <a:t>Inteligencia Artificial para RFID </a:t>
            </a:r>
            <a:r>
              <a:rPr lang="es-ES" sz="2400" b="1" dirty="0" err="1">
                <a:solidFill>
                  <a:srgbClr val="0D3B6F"/>
                </a:solidFill>
                <a:latin typeface="Aptos" panose="020B0004020202020204" pitchFamily="34" charset="0"/>
                <a:cs typeface="Times New Roman" panose="02020603050405020304" pitchFamily="18" charset="0"/>
              </a:rPr>
              <a:t>Chipless</a:t>
            </a:r>
            <a:br>
              <a:rPr lang="es-ES" sz="2400" b="1" dirty="0">
                <a:solidFill>
                  <a:srgbClr val="0D3B6F"/>
                </a:solidFill>
                <a:latin typeface="Aptos" panose="020B0004020202020204" pitchFamily="34" charset="0"/>
                <a:cs typeface="Times New Roman" panose="02020603050405020304" pitchFamily="18" charset="0"/>
              </a:rPr>
            </a:br>
            <a:r>
              <a:rPr lang="es-ES" sz="2400" b="1" dirty="0">
                <a:solidFill>
                  <a:srgbClr val="0D3B6F"/>
                </a:solidFill>
                <a:latin typeface="Aptos" panose="020B0004020202020204" pitchFamily="34" charset="0"/>
                <a:cs typeface="Times New Roman" panose="02020603050405020304" pitchFamily="18" charset="0"/>
              </a:rPr>
              <a:t>(IA4RFID </a:t>
            </a:r>
            <a:r>
              <a:rPr lang="es-ES" sz="2400" b="1" dirty="0" err="1">
                <a:solidFill>
                  <a:srgbClr val="0D3B6F"/>
                </a:solidFill>
                <a:latin typeface="Aptos" panose="020B0004020202020204" pitchFamily="34" charset="0"/>
                <a:cs typeface="Times New Roman" panose="02020603050405020304" pitchFamily="18" charset="0"/>
              </a:rPr>
              <a:t>Chipless</a:t>
            </a:r>
            <a:endParaRPr lang="es-ES" sz="2400" b="1" dirty="0">
              <a:solidFill>
                <a:srgbClr val="0D3B6F"/>
              </a:solidFill>
              <a:latin typeface="Aptos" panose="020B0004020202020204" pitchFamily="34" charset="0"/>
              <a:cs typeface="Times New Roman" panose="02020603050405020304" pitchFamily="18" charset="0"/>
            </a:endParaRPr>
          </a:p>
          <a:p>
            <a:endParaRPr lang="es-ES" b="1" dirty="0">
              <a:solidFill>
                <a:srgbClr val="0D3B6F"/>
              </a:solidFill>
              <a:latin typeface="Aptos" panose="020B0004020202020204" pitchFamily="34" charset="0"/>
              <a:cs typeface="Times New Roman" panose="02020603050405020304" pitchFamily="18" charset="0"/>
            </a:endParaRPr>
          </a:p>
          <a:p>
            <a:r>
              <a:rPr lang="es-ES" b="1" dirty="0">
                <a:solidFill>
                  <a:srgbClr val="0D3B6F"/>
                </a:solidFill>
                <a:latin typeface="Aptos" panose="020B0004020202020204" pitchFamily="34" charset="0"/>
                <a:cs typeface="Times New Roman" panose="02020603050405020304" pitchFamily="18" charset="0"/>
              </a:rPr>
              <a:t>Investiga nuevas tecnologías de impresión funcional para tecnología RFID (incluyendo la aplicación de Inteligencia Artificial y robótica en el proceso productivo) de manera que sea posible eliminar la necesidad de colocar un chip por cada elemento a identificar).</a:t>
            </a:r>
          </a:p>
          <a:p>
            <a:endParaRPr lang="es-ES" b="1" dirty="0">
              <a:solidFill>
                <a:srgbClr val="0D3B6F"/>
              </a:solidFill>
              <a:latin typeface="Aptos" panose="020B0004020202020204" pitchFamily="34" charset="0"/>
              <a:cs typeface="Times New Roman" panose="02020603050405020304" pitchFamily="18" charset="0"/>
            </a:endParaRPr>
          </a:p>
          <a:p>
            <a:endParaRPr lang="es-ES" b="1" dirty="0">
              <a:solidFill>
                <a:srgbClr val="0D3B6F"/>
              </a:solidFill>
              <a:latin typeface="Aptos" panose="020B0004020202020204" pitchFamily="34" charset="0"/>
              <a:cs typeface="Times New Roman" panose="02020603050405020304" pitchFamily="18" charset="0"/>
            </a:endParaRPr>
          </a:p>
          <a:p>
            <a:br>
              <a:rPr lang="es-ES" dirty="0"/>
            </a:br>
            <a:endParaRPr lang="es-ES" dirty="0"/>
          </a:p>
        </p:txBody>
      </p:sp>
      <p:pic>
        <p:nvPicPr>
          <p:cNvPr id="9" name="Picture 2">
            <a:extLst>
              <a:ext uri="{FF2B5EF4-FFF2-40B4-BE49-F238E27FC236}">
                <a16:creationId xmlns:a16="http://schemas.microsoft.com/office/drawing/2014/main" id="{AE2ED224-BD8C-4784-6A22-703C8BA970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1105" y="6178735"/>
            <a:ext cx="1076226" cy="56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a:extLst>
              <a:ext uri="{FF2B5EF4-FFF2-40B4-BE49-F238E27FC236}">
                <a16:creationId xmlns:a16="http://schemas.microsoft.com/office/drawing/2014/main" id="{BE616388-7351-587C-46AF-C2F032A74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043" y="5978718"/>
            <a:ext cx="1525601" cy="76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a:extLst>
              <a:ext uri="{FF2B5EF4-FFF2-40B4-BE49-F238E27FC236}">
                <a16:creationId xmlns:a16="http://schemas.microsoft.com/office/drawing/2014/main" id="{3A9F9131-A533-E347-2B47-55177ECA4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5414" y="6134851"/>
            <a:ext cx="1516054" cy="758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a:extLst>
              <a:ext uri="{FF2B5EF4-FFF2-40B4-BE49-F238E27FC236}">
                <a16:creationId xmlns:a16="http://schemas.microsoft.com/office/drawing/2014/main" id="{72544EE8-2A11-B1DC-FD2A-A3C7DD86E4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3515" y="6192776"/>
            <a:ext cx="1366928" cy="47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64EE4E17-BC44-8D1F-148B-C510FAFF5C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5222" y="723147"/>
            <a:ext cx="2860383" cy="134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a:extLst>
              <a:ext uri="{FF2B5EF4-FFF2-40B4-BE49-F238E27FC236}">
                <a16:creationId xmlns:a16="http://schemas.microsoft.com/office/drawing/2014/main" id="{37ACBAA5-D906-1AE5-8F65-08A8E4973D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129" y="6130077"/>
            <a:ext cx="1525601" cy="76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a:extLst>
              <a:ext uri="{FF2B5EF4-FFF2-40B4-BE49-F238E27FC236}">
                <a16:creationId xmlns:a16="http://schemas.microsoft.com/office/drawing/2014/main" id="{47C79277-604D-B83D-D5DE-396A76B0DABB}"/>
              </a:ext>
            </a:extLst>
          </p:cNvPr>
          <p:cNvPicPr>
            <a:picLocks noChangeAspect="1"/>
          </p:cNvPicPr>
          <p:nvPr/>
        </p:nvPicPr>
        <p:blipFill>
          <a:blip r:embed="rId9"/>
          <a:srcRect t="9925"/>
          <a:stretch/>
        </p:blipFill>
        <p:spPr>
          <a:xfrm>
            <a:off x="937594" y="202313"/>
            <a:ext cx="4026220" cy="2383576"/>
          </a:xfrm>
          <a:prstGeom prst="rect">
            <a:avLst/>
          </a:prstGeom>
        </p:spPr>
      </p:pic>
    </p:spTree>
    <p:extLst>
      <p:ext uri="{BB962C8B-B14F-4D97-AF65-F5344CB8AC3E}">
        <p14:creationId xmlns:p14="http://schemas.microsoft.com/office/powerpoint/2010/main" val="2900961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Imagen que contiene computadora, tabla&#10;&#10;Descripción generada automáticamente">
            <a:extLst>
              <a:ext uri="{FF2B5EF4-FFF2-40B4-BE49-F238E27FC236}">
                <a16:creationId xmlns:a16="http://schemas.microsoft.com/office/drawing/2014/main" id="{C81E954F-F3E5-5D17-5D97-5712255634EB}"/>
              </a:ext>
            </a:extLst>
          </p:cNvPr>
          <p:cNvPicPr>
            <a:picLocks noChangeAspect="1"/>
          </p:cNvPicPr>
          <p:nvPr/>
        </p:nvPicPr>
        <p:blipFill rotWithShape="1">
          <a:blip r:embed="rId3">
            <a:extLst>
              <a:ext uri="{28A0092B-C50C-407E-A947-70E740481C1C}">
                <a14:useLocalDpi xmlns:a14="http://schemas.microsoft.com/office/drawing/2010/main" val="0"/>
              </a:ext>
            </a:extLst>
          </a:blip>
          <a:srcRect l="18585"/>
          <a:stretch/>
        </p:blipFill>
        <p:spPr>
          <a:xfrm>
            <a:off x="-1" y="-577964"/>
            <a:ext cx="5159502" cy="4229100"/>
          </a:xfrm>
          <a:prstGeom prst="rect">
            <a:avLst/>
          </a:prstGeom>
        </p:spPr>
      </p:pic>
      <p:pic>
        <p:nvPicPr>
          <p:cNvPr id="22" name="Imagen 21" descr="Un hombre con una computadora portátil&#10;&#10;Descripción generada automáticamente con confianza baja">
            <a:extLst>
              <a:ext uri="{FF2B5EF4-FFF2-40B4-BE49-F238E27FC236}">
                <a16:creationId xmlns:a16="http://schemas.microsoft.com/office/drawing/2014/main" id="{31962341-6048-91C0-DDC3-F2CAE384492F}"/>
              </a:ext>
            </a:extLst>
          </p:cNvPr>
          <p:cNvPicPr>
            <a:picLocks noChangeAspect="1"/>
          </p:cNvPicPr>
          <p:nvPr/>
        </p:nvPicPr>
        <p:blipFill rotWithShape="1">
          <a:blip r:embed="rId4">
            <a:extLst>
              <a:ext uri="{28A0092B-C50C-407E-A947-70E740481C1C}">
                <a14:useLocalDpi xmlns:a14="http://schemas.microsoft.com/office/drawing/2010/main" val="0"/>
              </a:ext>
            </a:extLst>
          </a:blip>
          <a:srcRect l="24825" r="6737"/>
          <a:stretch/>
        </p:blipFill>
        <p:spPr>
          <a:xfrm>
            <a:off x="7820023" y="-577964"/>
            <a:ext cx="4371977" cy="4229098"/>
          </a:xfrm>
          <a:prstGeom prst="rect">
            <a:avLst/>
          </a:prstGeom>
        </p:spPr>
      </p:pic>
      <p:pic>
        <p:nvPicPr>
          <p:cNvPr id="25" name="Imagen 24" descr="Imagen que contiene hombre, azul, sostener, bolsa&#10;&#10;Descripción generada automáticamente">
            <a:extLst>
              <a:ext uri="{FF2B5EF4-FFF2-40B4-BE49-F238E27FC236}">
                <a16:creationId xmlns:a16="http://schemas.microsoft.com/office/drawing/2014/main" id="{5C8340D0-E027-FAAD-0F81-8D8F6BC87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199" y="-577965"/>
            <a:ext cx="3171824" cy="4229099"/>
          </a:xfrm>
          <a:prstGeom prst="rect">
            <a:avLst/>
          </a:prstGeom>
        </p:spPr>
      </p:pic>
      <p:sp>
        <p:nvSpPr>
          <p:cNvPr id="27" name="Rectángulo 26">
            <a:extLst>
              <a:ext uri="{FF2B5EF4-FFF2-40B4-BE49-F238E27FC236}">
                <a16:creationId xmlns:a16="http://schemas.microsoft.com/office/drawing/2014/main" id="{17FA0846-667E-19A3-4D7A-068345CED00E}"/>
              </a:ext>
            </a:extLst>
          </p:cNvPr>
          <p:cNvSpPr/>
          <p:nvPr/>
        </p:nvSpPr>
        <p:spPr>
          <a:xfrm>
            <a:off x="0" y="-523500"/>
            <a:ext cx="12192000" cy="4229098"/>
          </a:xfrm>
          <a:prstGeom prst="rect">
            <a:avLst/>
          </a:prstGeom>
          <a:gradFill>
            <a:gsLst>
              <a:gs pos="100000">
                <a:srgbClr val="B2DEF3"/>
              </a:gs>
              <a:gs pos="57000">
                <a:schemeClr val="accent1">
                  <a:lumMod val="5000"/>
                  <a:lumOff val="95000"/>
                  <a:alpha val="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Imagen 8" descr="Forma&#10;&#10;Descripción generada automáticamente con confianza media">
            <a:extLst>
              <a:ext uri="{FF2B5EF4-FFF2-40B4-BE49-F238E27FC236}">
                <a16:creationId xmlns:a16="http://schemas.microsoft.com/office/drawing/2014/main" id="{C481151A-48DD-F14F-13DD-1AC3C8AE29FD}"/>
              </a:ext>
            </a:extLst>
          </p:cNvPr>
          <p:cNvPicPr>
            <a:picLocks noChangeAspect="1"/>
          </p:cNvPicPr>
          <p:nvPr/>
        </p:nvPicPr>
        <p:blipFill>
          <a:blip r:embed="rId6"/>
          <a:stretch>
            <a:fillRect/>
          </a:stretch>
        </p:blipFill>
        <p:spPr>
          <a:xfrm>
            <a:off x="7950328" y="2839966"/>
            <a:ext cx="2436507" cy="540778"/>
          </a:xfrm>
          <a:prstGeom prst="rect">
            <a:avLst/>
          </a:prstGeom>
        </p:spPr>
      </p:pic>
      <p:pic>
        <p:nvPicPr>
          <p:cNvPr id="3" name="Imagen 12">
            <a:extLst>
              <a:ext uri="{FF2B5EF4-FFF2-40B4-BE49-F238E27FC236}">
                <a16:creationId xmlns:a16="http://schemas.microsoft.com/office/drawing/2014/main" id="{81C1F735-D2F2-F085-8D4C-86F645AF56A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15314" y="2892833"/>
            <a:ext cx="897467" cy="45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Conector recto 32">
            <a:extLst>
              <a:ext uri="{FF2B5EF4-FFF2-40B4-BE49-F238E27FC236}">
                <a16:creationId xmlns:a16="http://schemas.microsoft.com/office/drawing/2014/main" id="{56A2EF48-738C-C336-C8C3-7F7276B0F741}"/>
              </a:ext>
            </a:extLst>
          </p:cNvPr>
          <p:cNvCxnSpPr>
            <a:cxnSpLocks/>
          </p:cNvCxnSpPr>
          <p:nvPr/>
        </p:nvCxnSpPr>
        <p:spPr>
          <a:xfrm>
            <a:off x="10610850" y="2774836"/>
            <a:ext cx="0" cy="704850"/>
          </a:xfrm>
          <a:prstGeom prst="line">
            <a:avLst/>
          </a:prstGeom>
        </p:spPr>
        <p:style>
          <a:lnRef idx="2">
            <a:schemeClr val="dk1"/>
          </a:lnRef>
          <a:fillRef idx="0">
            <a:schemeClr val="dk1"/>
          </a:fillRef>
          <a:effectRef idx="1">
            <a:schemeClr val="dk1"/>
          </a:effectRef>
          <a:fontRef idx="minor">
            <a:schemeClr val="tx1"/>
          </a:fontRef>
        </p:style>
      </p:cxnSp>
      <p:sp>
        <p:nvSpPr>
          <p:cNvPr id="39" name="CuadroTexto 38">
            <a:extLst>
              <a:ext uri="{FF2B5EF4-FFF2-40B4-BE49-F238E27FC236}">
                <a16:creationId xmlns:a16="http://schemas.microsoft.com/office/drawing/2014/main" id="{A8A5E679-BFFF-F68B-9280-569173473387}"/>
              </a:ext>
            </a:extLst>
          </p:cNvPr>
          <p:cNvSpPr txBox="1"/>
          <p:nvPr/>
        </p:nvSpPr>
        <p:spPr>
          <a:xfrm>
            <a:off x="419097" y="3935487"/>
            <a:ext cx="107403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solidFill>
                  <a:prstClr val="black"/>
                </a:solidFill>
                <a:effectLst/>
                <a:uLnTx/>
                <a:uFillTx/>
                <a:latin typeface="Arial" panose="020B0604020202020204"/>
                <a:ea typeface="+mn-ea"/>
                <a:cs typeface="+mn-cs"/>
              </a:rPr>
              <a:t>Tecnologías de electrónica impresa como respuesta a los retos y tendencias</a:t>
            </a:r>
          </a:p>
        </p:txBody>
      </p:sp>
    </p:spTree>
    <p:extLst>
      <p:ext uri="{BB962C8B-B14F-4D97-AF65-F5344CB8AC3E}">
        <p14:creationId xmlns:p14="http://schemas.microsoft.com/office/powerpoint/2010/main" val="242431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pic>
        <p:nvPicPr>
          <p:cNvPr id="2" name="Imagen 1" descr="Forma&#10;&#10;Descripción generada automáticamente con confianza media">
            <a:hlinkClick r:id="rId3" action="ppaction://hlinksldjump"/>
            <a:extLst>
              <a:ext uri="{FF2B5EF4-FFF2-40B4-BE49-F238E27FC236}">
                <a16:creationId xmlns:a16="http://schemas.microsoft.com/office/drawing/2014/main" id="{451E017B-ECA7-8D67-C8E3-023889F7583D}"/>
              </a:ext>
            </a:extLst>
          </p:cNvPr>
          <p:cNvPicPr>
            <a:picLocks noChangeAspect="1"/>
          </p:cNvPicPr>
          <p:nvPr/>
        </p:nvPicPr>
        <p:blipFill>
          <a:blip r:embed="rId4"/>
          <a:stretch>
            <a:fillRect/>
          </a:stretch>
        </p:blipFill>
        <p:spPr>
          <a:xfrm>
            <a:off x="638855" y="423869"/>
            <a:ext cx="1765172" cy="391776"/>
          </a:xfrm>
          <a:prstGeom prst="rect">
            <a:avLst/>
          </a:prstGeom>
        </p:spPr>
      </p:pic>
      <p:pic>
        <p:nvPicPr>
          <p:cNvPr id="3" name="Imagen 12">
            <a:extLst>
              <a:ext uri="{FF2B5EF4-FFF2-40B4-BE49-F238E27FC236}">
                <a16:creationId xmlns:a16="http://schemas.microsoft.com/office/drawing/2014/main" id="{76B61F3B-1F60-6CE7-386E-EAFEBDA842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6591" y="485886"/>
            <a:ext cx="736443" cy="37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12E4312E-6755-C9D9-B863-DC2A65A024EF}"/>
              </a:ext>
            </a:extLst>
          </p:cNvPr>
          <p:cNvSpPr txBox="1"/>
          <p:nvPr/>
        </p:nvSpPr>
        <p:spPr>
          <a:xfrm>
            <a:off x="195537" y="1588634"/>
            <a:ext cx="6096000" cy="1954381"/>
          </a:xfrm>
          <a:prstGeom prst="rect">
            <a:avLst/>
          </a:prstGeom>
          <a:noFill/>
        </p:spPr>
        <p:txBody>
          <a:bodyPr wrap="square">
            <a:spAutoFit/>
          </a:bodyPr>
          <a:lstStyle/>
          <a:p>
            <a:pPr marL="285750" indent="-285750">
              <a:buFont typeface="Arial" panose="020B0604020202020204" pitchFamily="34" charset="0"/>
              <a:buChar char="•"/>
            </a:pPr>
            <a:r>
              <a:rPr lang="es-ES" sz="1100" dirty="0"/>
              <a:t>Sede en Navarra</a:t>
            </a:r>
          </a:p>
          <a:p>
            <a:pPr marL="285750" indent="-285750">
              <a:buFont typeface="Arial" panose="020B0604020202020204" pitchFamily="34" charset="0"/>
              <a:buChar char="•"/>
            </a:pPr>
            <a:r>
              <a:rPr lang="es-ES" sz="1100" dirty="0"/>
              <a:t>Fundación como cooperativa en 1972</a:t>
            </a:r>
          </a:p>
          <a:p>
            <a:pPr marL="285750" indent="-285750">
              <a:buFont typeface="Arial" panose="020B0604020202020204" pitchFamily="34" charset="0"/>
              <a:buChar char="•"/>
            </a:pPr>
            <a:r>
              <a:rPr lang="es-ES" sz="1100" dirty="0"/>
              <a:t>Parta de Grupo Mondragón</a:t>
            </a:r>
          </a:p>
          <a:p>
            <a:pPr marL="285750" indent="-285750">
              <a:buFont typeface="Arial" panose="020B0604020202020204" pitchFamily="34" charset="0"/>
              <a:buChar char="•"/>
            </a:pPr>
            <a:r>
              <a:rPr lang="es-ES" sz="1100" dirty="0"/>
              <a:t>Empresa centrada en serigrafía industrial y producción de teclados de membrana para vending y maquina y herramienta. </a:t>
            </a:r>
          </a:p>
          <a:p>
            <a:pPr marL="285750" indent="-285750">
              <a:buFont typeface="Arial" panose="020B0604020202020204" pitchFamily="34" charset="0"/>
              <a:buChar char="•"/>
            </a:pPr>
            <a:r>
              <a:rPr lang="es-ES" sz="1100" dirty="0"/>
              <a:t>A principios de 2013 se inició una nueva línea de productos, evolución natural de los teclados de membrana: botones y teclados flexibles, retroiluminados y capacitivos, dentro de la división HMI.</a:t>
            </a:r>
          </a:p>
          <a:p>
            <a:pPr marL="285750" indent="-285750">
              <a:buFont typeface="Arial" panose="020B0604020202020204" pitchFamily="34" charset="0"/>
              <a:buChar char="•"/>
            </a:pPr>
            <a:r>
              <a:rPr lang="es-ES" sz="1100" dirty="0"/>
              <a:t>En 2018 comienza la diversificación hacia la impresión funcional de una línea de negocio.</a:t>
            </a:r>
          </a:p>
          <a:p>
            <a:pPr marL="285750" indent="-285750">
              <a:buFont typeface="Arial" panose="020B0604020202020204" pitchFamily="34" charset="0"/>
              <a:buChar char="•"/>
            </a:pPr>
            <a:r>
              <a:rPr lang="es-ES" sz="1100" dirty="0"/>
              <a:t>En 2024 están acreditados como proveedor de automoción (Tier1)  y han creado su división de salud (</a:t>
            </a:r>
            <a:r>
              <a:rPr lang="es-ES" sz="1100" dirty="0" err="1"/>
              <a:t>Embega</a:t>
            </a:r>
            <a:r>
              <a:rPr lang="es-ES" sz="1100" dirty="0"/>
              <a:t> </a:t>
            </a:r>
            <a:r>
              <a:rPr lang="es-ES" sz="1100" dirty="0" err="1"/>
              <a:t>Health</a:t>
            </a:r>
            <a:r>
              <a:rPr lang="es-ES" sz="1100" dirty="0"/>
              <a:t>)</a:t>
            </a:r>
          </a:p>
        </p:txBody>
      </p:sp>
      <p:pic>
        <p:nvPicPr>
          <p:cNvPr id="9" name="Picture 9" descr="A diagram of a timeline&#10;&#10;Description automatically generated">
            <a:extLst>
              <a:ext uri="{FF2B5EF4-FFF2-40B4-BE49-F238E27FC236}">
                <a16:creationId xmlns:a16="http://schemas.microsoft.com/office/drawing/2014/main" id="{A1D7DC47-4700-3EC0-CEE9-649B5F312B24}"/>
              </a:ext>
            </a:extLst>
          </p:cNvPr>
          <p:cNvPicPr>
            <a:picLocks noChangeAspect="1"/>
          </p:cNvPicPr>
          <p:nvPr/>
        </p:nvPicPr>
        <p:blipFill rotWithShape="1">
          <a:blip r:embed="rId6">
            <a:extLst>
              <a:ext uri="{28A0092B-C50C-407E-A947-70E740481C1C}">
                <a14:useLocalDpi xmlns:a14="http://schemas.microsoft.com/office/drawing/2010/main" val="0"/>
              </a:ext>
            </a:extLst>
          </a:blip>
          <a:srcRect l="1748" t="6811" r="3572" b="7667"/>
          <a:stretch/>
        </p:blipFill>
        <p:spPr>
          <a:xfrm>
            <a:off x="823191" y="3796144"/>
            <a:ext cx="5069881" cy="2575969"/>
          </a:xfrm>
          <a:prstGeom prst="rect">
            <a:avLst/>
          </a:prstGeom>
        </p:spPr>
      </p:pic>
      <p:pic>
        <p:nvPicPr>
          <p:cNvPr id="10" name="Picture 2" descr="hmi-printed-electronic">
            <a:extLst>
              <a:ext uri="{FF2B5EF4-FFF2-40B4-BE49-F238E27FC236}">
                <a16:creationId xmlns:a16="http://schemas.microsoft.com/office/drawing/2014/main" id="{A15200AF-4FA3-E353-A2EB-48B5D72878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8151" y="374256"/>
            <a:ext cx="1270755" cy="70456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7546ABF3-9873-4BAD-DC58-5E3893E0E4BE}"/>
              </a:ext>
            </a:extLst>
          </p:cNvPr>
          <p:cNvSpPr txBox="1"/>
          <p:nvPr/>
        </p:nvSpPr>
        <p:spPr>
          <a:xfrm>
            <a:off x="6221291" y="687772"/>
            <a:ext cx="5541030" cy="338554"/>
          </a:xfrm>
          <a:prstGeom prst="rect">
            <a:avLst/>
          </a:prstGeom>
          <a:noFill/>
        </p:spPr>
        <p:txBody>
          <a:bodyPr wrap="square" rtlCol="0">
            <a:spAutoFit/>
          </a:bodyPr>
          <a:lstStyle/>
          <a:p>
            <a:r>
              <a:rPr lang="es-ES" sz="1600" b="1" dirty="0">
                <a:solidFill>
                  <a:schemeClr val="tx1">
                    <a:lumMod val="50000"/>
                    <a:lumOff val="50000"/>
                  </a:schemeClr>
                </a:solidFill>
                <a:latin typeface="+mj-lt"/>
              </a:rPr>
              <a:t>Impresión funcional:</a:t>
            </a:r>
          </a:p>
        </p:txBody>
      </p:sp>
      <p:sp>
        <p:nvSpPr>
          <p:cNvPr id="12" name="CuadroTexto 11">
            <a:extLst>
              <a:ext uri="{FF2B5EF4-FFF2-40B4-BE49-F238E27FC236}">
                <a16:creationId xmlns:a16="http://schemas.microsoft.com/office/drawing/2014/main" id="{5E5F025A-DFE4-61D6-21EF-DA71525D0A54}"/>
              </a:ext>
            </a:extLst>
          </p:cNvPr>
          <p:cNvSpPr txBox="1"/>
          <p:nvPr/>
        </p:nvSpPr>
        <p:spPr>
          <a:xfrm>
            <a:off x="6792892" y="1181858"/>
            <a:ext cx="4884013" cy="1015663"/>
          </a:xfrm>
          <a:prstGeom prst="rect">
            <a:avLst/>
          </a:prstGeom>
          <a:noFill/>
        </p:spPr>
        <p:txBody>
          <a:bodyPr wrap="square">
            <a:spAutoFit/>
          </a:bodyPr>
          <a:lstStyle/>
          <a:p>
            <a:r>
              <a:rPr lang="es-ES" sz="1200" b="1" dirty="0">
                <a:solidFill>
                  <a:srgbClr val="212121"/>
                </a:solidFill>
                <a:cs typeface="Arial" panose="020B0604020202020204" pitchFamily="34" charset="0"/>
              </a:rPr>
              <a:t>Sensores Capacitivos impresos </a:t>
            </a:r>
            <a:r>
              <a:rPr lang="es-ES" sz="1200" dirty="0">
                <a:solidFill>
                  <a:srgbClr val="212121"/>
                </a:solidFill>
                <a:cs typeface="Arial" panose="020B0604020202020204" pitchFamily="34" charset="0"/>
              </a:rPr>
              <a:t>electrónica impresa para interiores que permiten la selección mediante un simple toque o deslizamiento del dedo sobre una superficie. Tecnología simple e intuitiva que puede operar en una amplia gama de superficies para muchos sectores y aplicaciones. Pueden combinarse con retroiluminación.</a:t>
            </a:r>
            <a:endParaRPr lang="en-US" dirty="0">
              <a:solidFill>
                <a:srgbClr val="212121"/>
              </a:solidFill>
              <a:cs typeface="Arial" panose="020B0604020202020204" pitchFamily="34" charset="0"/>
            </a:endParaRPr>
          </a:p>
        </p:txBody>
      </p:sp>
      <p:pic>
        <p:nvPicPr>
          <p:cNvPr id="15" name="Imagen 14" descr="Texto, Pizarra&#10;&#10;Descripción generada automáticamente">
            <a:extLst>
              <a:ext uri="{FF2B5EF4-FFF2-40B4-BE49-F238E27FC236}">
                <a16:creationId xmlns:a16="http://schemas.microsoft.com/office/drawing/2014/main" id="{1397D82C-3C94-881D-3A30-445DECD126FC}"/>
              </a:ext>
            </a:extLst>
          </p:cNvPr>
          <p:cNvPicPr>
            <a:picLocks noChangeAspect="1"/>
          </p:cNvPicPr>
          <p:nvPr/>
        </p:nvPicPr>
        <p:blipFill rotWithShape="1">
          <a:blip r:embed="rId8"/>
          <a:srcRect l="-2219" r="6989" b="3245"/>
          <a:stretch/>
        </p:blipFill>
        <p:spPr>
          <a:xfrm>
            <a:off x="8222712" y="185052"/>
            <a:ext cx="1442496" cy="976824"/>
          </a:xfrm>
          <a:prstGeom prst="rect">
            <a:avLst/>
          </a:prstGeom>
        </p:spPr>
      </p:pic>
      <p:sp>
        <p:nvSpPr>
          <p:cNvPr id="31" name="CuadroTexto 30">
            <a:extLst>
              <a:ext uri="{FF2B5EF4-FFF2-40B4-BE49-F238E27FC236}">
                <a16:creationId xmlns:a16="http://schemas.microsoft.com/office/drawing/2014/main" id="{A99E1C71-A0E2-DA56-7F43-E1045EB4972B}"/>
              </a:ext>
            </a:extLst>
          </p:cNvPr>
          <p:cNvSpPr txBox="1"/>
          <p:nvPr/>
        </p:nvSpPr>
        <p:spPr>
          <a:xfrm>
            <a:off x="6792892" y="2338954"/>
            <a:ext cx="4670298" cy="646331"/>
          </a:xfrm>
          <a:prstGeom prst="rect">
            <a:avLst/>
          </a:prstGeom>
          <a:noFill/>
        </p:spPr>
        <p:txBody>
          <a:bodyPr wrap="square">
            <a:spAutoFit/>
          </a:bodyPr>
          <a:lstStyle/>
          <a:p>
            <a:pPr algn="just"/>
            <a:r>
              <a:rPr lang="es-ES" sz="1200" b="1" dirty="0">
                <a:solidFill>
                  <a:srgbClr val="212121"/>
                </a:solidFill>
                <a:cs typeface="Arial" panose="020B0604020202020204" pitchFamily="34" charset="0"/>
              </a:rPr>
              <a:t>Biosensores y Electrodos, </a:t>
            </a:r>
            <a:r>
              <a:rPr lang="es-ES" sz="1200" dirty="0">
                <a:solidFill>
                  <a:srgbClr val="212121"/>
                </a:solidFill>
                <a:cs typeface="Arial" panose="020B0604020202020204" pitchFamily="34" charset="0"/>
              </a:rPr>
              <a:t>soluciones médicas confiables y listas para el mercado que impulsen la innovación y mejoren los resultados de los pacientes.</a:t>
            </a:r>
            <a:endParaRPr lang="en-US" sz="1200" dirty="0">
              <a:solidFill>
                <a:srgbClr val="212121"/>
              </a:solidFill>
              <a:cs typeface="Arial" panose="020B0604020202020204" pitchFamily="34" charset="0"/>
            </a:endParaRPr>
          </a:p>
        </p:txBody>
      </p:sp>
      <p:pic>
        <p:nvPicPr>
          <p:cNvPr id="52" name="Picture 15" descr="A close-up of a medical device&#10;&#10;Description automatically generated">
            <a:extLst>
              <a:ext uri="{FF2B5EF4-FFF2-40B4-BE49-F238E27FC236}">
                <a16:creationId xmlns:a16="http://schemas.microsoft.com/office/drawing/2014/main" id="{DB4E1DEB-36C6-24BA-CB96-9E291CC6C7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7286" y="3251867"/>
            <a:ext cx="1043111" cy="687576"/>
          </a:xfrm>
          <a:prstGeom prst="rect">
            <a:avLst/>
          </a:prstGeom>
        </p:spPr>
      </p:pic>
      <p:sp>
        <p:nvSpPr>
          <p:cNvPr id="53" name="CuadroTexto 9">
            <a:extLst>
              <a:ext uri="{FF2B5EF4-FFF2-40B4-BE49-F238E27FC236}">
                <a16:creationId xmlns:a16="http://schemas.microsoft.com/office/drawing/2014/main" id="{1665CDDC-9FE6-4098-86E3-17321840033F}"/>
              </a:ext>
            </a:extLst>
          </p:cNvPr>
          <p:cNvSpPr txBox="1"/>
          <p:nvPr/>
        </p:nvSpPr>
        <p:spPr>
          <a:xfrm>
            <a:off x="6139400" y="4091843"/>
            <a:ext cx="2804560" cy="246221"/>
          </a:xfrm>
          <a:prstGeom prst="rect">
            <a:avLst/>
          </a:prstGeom>
          <a:noFill/>
        </p:spPr>
        <p:txBody>
          <a:bodyPr wrap="square" lIns="91440" tIns="45720" rIns="91440" bIns="45720" rtlCol="0" anchor="t">
            <a:spAutoFit/>
          </a:bodyPr>
          <a:lstStyle/>
          <a:p>
            <a:pPr algn="ctr"/>
            <a:r>
              <a:rPr lang="es-ES" sz="1000" b="1" dirty="0" err="1">
                <a:latin typeface="Aptos Display"/>
              </a:rPr>
              <a:t>Biosensors</a:t>
            </a:r>
            <a:endParaRPr lang="es-ES" sz="1000" dirty="0">
              <a:latin typeface="Aptos Display"/>
            </a:endParaRPr>
          </a:p>
        </p:txBody>
      </p:sp>
      <p:pic>
        <p:nvPicPr>
          <p:cNvPr id="54" name="Imagen 8" descr="Mano sosteniendo una guitarra&#10;&#10;Descripción generada automáticamente con confianza baja">
            <a:extLst>
              <a:ext uri="{FF2B5EF4-FFF2-40B4-BE49-F238E27FC236}">
                <a16:creationId xmlns:a16="http://schemas.microsoft.com/office/drawing/2014/main" id="{96BC4830-6610-53C6-643B-D42CEF0BF6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2758" y="3243773"/>
            <a:ext cx="913192" cy="638273"/>
          </a:xfrm>
          <a:prstGeom prst="rect">
            <a:avLst/>
          </a:prstGeom>
        </p:spPr>
      </p:pic>
      <p:pic>
        <p:nvPicPr>
          <p:cNvPr id="55" name="Picture 2" descr="Resultado de imagen de podoactiva plantilla sensor">
            <a:extLst>
              <a:ext uri="{FF2B5EF4-FFF2-40B4-BE49-F238E27FC236}">
                <a16:creationId xmlns:a16="http://schemas.microsoft.com/office/drawing/2014/main" id="{C3DA149B-5187-6B7E-F38E-7F418293CD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179" t="-769" r="1866" b="1538"/>
          <a:stretch/>
        </p:blipFill>
        <p:spPr bwMode="auto">
          <a:xfrm>
            <a:off x="10199802" y="3157933"/>
            <a:ext cx="913192" cy="692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CuadroTexto 9">
            <a:extLst>
              <a:ext uri="{FF2B5EF4-FFF2-40B4-BE49-F238E27FC236}">
                <a16:creationId xmlns:a16="http://schemas.microsoft.com/office/drawing/2014/main" id="{CA2B3625-6501-A4CB-AE9E-6A23A015958E}"/>
              </a:ext>
            </a:extLst>
          </p:cNvPr>
          <p:cNvSpPr txBox="1"/>
          <p:nvPr/>
        </p:nvSpPr>
        <p:spPr>
          <a:xfrm>
            <a:off x="9152536" y="4148010"/>
            <a:ext cx="2804560" cy="246221"/>
          </a:xfrm>
          <a:prstGeom prst="rect">
            <a:avLst/>
          </a:prstGeom>
          <a:noFill/>
        </p:spPr>
        <p:txBody>
          <a:bodyPr wrap="square" lIns="91440" tIns="45720" rIns="91440" bIns="45720" rtlCol="0" anchor="t">
            <a:spAutoFit/>
          </a:bodyPr>
          <a:lstStyle/>
          <a:p>
            <a:pPr algn="ctr"/>
            <a:r>
              <a:rPr lang="es-ES" sz="1000" b="1" dirty="0" err="1">
                <a:latin typeface="Aptos Display"/>
              </a:rPr>
              <a:t>Pressure</a:t>
            </a:r>
            <a:r>
              <a:rPr lang="es-ES" sz="1000" b="1" dirty="0">
                <a:ea typeface="+mn-lt"/>
                <a:cs typeface="+mn-lt"/>
              </a:rPr>
              <a:t> </a:t>
            </a:r>
            <a:r>
              <a:rPr lang="es-ES" sz="1000" b="1" dirty="0" err="1">
                <a:latin typeface="Aptos Display"/>
              </a:rPr>
              <a:t>Sensors</a:t>
            </a:r>
            <a:endParaRPr lang="es-ES" sz="1000" b="1" dirty="0">
              <a:latin typeface="Aptos Display"/>
            </a:endParaRPr>
          </a:p>
        </p:txBody>
      </p:sp>
      <p:sp>
        <p:nvSpPr>
          <p:cNvPr id="57" name="CuadroTexto 9">
            <a:extLst>
              <a:ext uri="{FF2B5EF4-FFF2-40B4-BE49-F238E27FC236}">
                <a16:creationId xmlns:a16="http://schemas.microsoft.com/office/drawing/2014/main" id="{C78D8083-97E1-C1F0-B11D-7654EB24FA47}"/>
              </a:ext>
            </a:extLst>
          </p:cNvPr>
          <p:cNvSpPr txBox="1"/>
          <p:nvPr/>
        </p:nvSpPr>
        <p:spPr>
          <a:xfrm>
            <a:off x="7783810" y="4136199"/>
            <a:ext cx="2415992" cy="246221"/>
          </a:xfrm>
          <a:prstGeom prst="rect">
            <a:avLst/>
          </a:prstGeom>
          <a:noFill/>
        </p:spPr>
        <p:txBody>
          <a:bodyPr wrap="square" lIns="91440" tIns="45720" rIns="91440" bIns="45720" rtlCol="0" anchor="t">
            <a:spAutoFit/>
          </a:bodyPr>
          <a:lstStyle/>
          <a:p>
            <a:pPr algn="ctr"/>
            <a:r>
              <a:rPr lang="es-ES" sz="1000" b="1" dirty="0" err="1">
                <a:latin typeface="Aptos Display"/>
              </a:rPr>
              <a:t>Electrodes</a:t>
            </a:r>
            <a:endParaRPr lang="es-ES" sz="1000" b="1" dirty="0">
              <a:latin typeface="Aptos Display"/>
            </a:endParaRPr>
          </a:p>
        </p:txBody>
      </p:sp>
      <p:sp>
        <p:nvSpPr>
          <p:cNvPr id="58" name="CuadroTexto 57">
            <a:extLst>
              <a:ext uri="{FF2B5EF4-FFF2-40B4-BE49-F238E27FC236}">
                <a16:creationId xmlns:a16="http://schemas.microsoft.com/office/drawing/2014/main" id="{B447404B-B719-8347-644D-624B7B54EDCB}"/>
              </a:ext>
            </a:extLst>
          </p:cNvPr>
          <p:cNvSpPr txBox="1"/>
          <p:nvPr/>
        </p:nvSpPr>
        <p:spPr>
          <a:xfrm>
            <a:off x="6792891" y="5691595"/>
            <a:ext cx="4884013" cy="830997"/>
          </a:xfrm>
          <a:prstGeom prst="rect">
            <a:avLst/>
          </a:prstGeom>
          <a:noFill/>
        </p:spPr>
        <p:txBody>
          <a:bodyPr wrap="square">
            <a:spAutoFit/>
          </a:bodyPr>
          <a:lstStyle/>
          <a:p>
            <a:r>
              <a:rPr lang="es-ES" sz="1200" b="1" dirty="0">
                <a:solidFill>
                  <a:srgbClr val="212121"/>
                </a:solidFill>
                <a:cs typeface="Arial" panose="020B0604020202020204" pitchFamily="34" charset="0"/>
              </a:rPr>
              <a:t>In Mold Electronics</a:t>
            </a:r>
            <a:r>
              <a:rPr lang="es-ES" sz="1200" dirty="0">
                <a:solidFill>
                  <a:srgbClr val="212121"/>
                </a:solidFill>
                <a:cs typeface="Arial" panose="020B0604020202020204" pitchFamily="34" charset="0"/>
              </a:rPr>
              <a:t>, integra circuitos y componentes electrónicos directamente en piezas moldeadas de plástico o composite, lo que permite crear dispositivos electrónicos funcionales y estéticos con una integración perfecta, fabricados a gran escala</a:t>
            </a:r>
            <a:endParaRPr lang="en-US" sz="1200" dirty="0">
              <a:solidFill>
                <a:srgbClr val="212121"/>
              </a:solidFill>
              <a:cs typeface="Arial" panose="020B0604020202020204" pitchFamily="34" charset="0"/>
            </a:endParaRPr>
          </a:p>
        </p:txBody>
      </p:sp>
      <p:sp>
        <p:nvSpPr>
          <p:cNvPr id="59" name="CuadroTexto 58">
            <a:extLst>
              <a:ext uri="{FF2B5EF4-FFF2-40B4-BE49-F238E27FC236}">
                <a16:creationId xmlns:a16="http://schemas.microsoft.com/office/drawing/2014/main" id="{A2DF9BD1-28D8-78E2-554F-42E91E65D54E}"/>
              </a:ext>
            </a:extLst>
          </p:cNvPr>
          <p:cNvSpPr txBox="1"/>
          <p:nvPr/>
        </p:nvSpPr>
        <p:spPr>
          <a:xfrm>
            <a:off x="6792891" y="4657981"/>
            <a:ext cx="4884013" cy="830997"/>
          </a:xfrm>
          <a:prstGeom prst="rect">
            <a:avLst/>
          </a:prstGeom>
          <a:noFill/>
        </p:spPr>
        <p:txBody>
          <a:bodyPr wrap="square">
            <a:spAutoFit/>
          </a:bodyPr>
          <a:lstStyle/>
          <a:p>
            <a:r>
              <a:rPr lang="es-ES" sz="1200" b="1" dirty="0">
                <a:solidFill>
                  <a:srgbClr val="212121"/>
                </a:solidFill>
                <a:cs typeface="Arial" panose="020B0604020202020204" pitchFamily="34" charset="0"/>
              </a:rPr>
              <a:t>Calefactores e iluminación</a:t>
            </a:r>
            <a:r>
              <a:rPr lang="es-ES" sz="1200" dirty="0">
                <a:solidFill>
                  <a:srgbClr val="212121"/>
                </a:solidFill>
                <a:cs typeface="Arial" panose="020B0604020202020204" pitchFamily="34" charset="0"/>
              </a:rPr>
              <a:t>, calefactores </a:t>
            </a:r>
            <a:r>
              <a:rPr lang="es-ES" sz="1200" dirty="0" err="1">
                <a:solidFill>
                  <a:srgbClr val="212121"/>
                </a:solidFill>
                <a:cs typeface="Arial" panose="020B0604020202020204" pitchFamily="34" charset="0"/>
              </a:rPr>
              <a:t>seigrafiados</a:t>
            </a:r>
            <a:r>
              <a:rPr lang="es-ES" sz="1200" dirty="0">
                <a:solidFill>
                  <a:srgbClr val="212121"/>
                </a:solidFill>
                <a:cs typeface="Arial" panose="020B0604020202020204" pitchFamily="34" charset="0"/>
              </a:rPr>
              <a:t> personalizables en basa masa térmica y pantallas de malla fina para aplicar revestimientos especializados en luminarias o superficies para crear efectos de iluminación.</a:t>
            </a:r>
            <a:endParaRPr lang="en-US" sz="1200" dirty="0">
              <a:solidFill>
                <a:srgbClr val="212121"/>
              </a:solidFill>
              <a:cs typeface="Arial" panose="020B0604020202020204" pitchFamily="34" charset="0"/>
            </a:endParaRPr>
          </a:p>
        </p:txBody>
      </p:sp>
      <p:pic>
        <p:nvPicPr>
          <p:cNvPr id="6" name="Imagen 5">
            <a:extLst>
              <a:ext uri="{FF2B5EF4-FFF2-40B4-BE49-F238E27FC236}">
                <a16:creationId xmlns:a16="http://schemas.microsoft.com/office/drawing/2014/main" id="{B03AFB2A-E2DC-3896-3030-56B8A2D39A88}"/>
              </a:ext>
            </a:extLst>
          </p:cNvPr>
          <p:cNvPicPr>
            <a:picLocks noChangeAspect="1"/>
          </p:cNvPicPr>
          <p:nvPr/>
        </p:nvPicPr>
        <p:blipFill>
          <a:blip r:embed="rId12"/>
          <a:stretch>
            <a:fillRect/>
          </a:stretch>
        </p:blipFill>
        <p:spPr>
          <a:xfrm>
            <a:off x="515096" y="6148735"/>
            <a:ext cx="2010450" cy="570791"/>
          </a:xfrm>
          <a:prstGeom prst="rect">
            <a:avLst/>
          </a:prstGeom>
        </p:spPr>
      </p:pic>
    </p:spTree>
    <p:extLst>
      <p:ext uri="{BB962C8B-B14F-4D97-AF65-F5344CB8AC3E}">
        <p14:creationId xmlns:p14="http://schemas.microsoft.com/office/powerpoint/2010/main" val="55973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pic>
        <p:nvPicPr>
          <p:cNvPr id="2" name="Imagen 1" descr="Forma&#10;&#10;Descripción generada automáticamente con confianza media">
            <a:hlinkClick r:id="rId3" action="ppaction://hlinksldjump"/>
            <a:extLst>
              <a:ext uri="{FF2B5EF4-FFF2-40B4-BE49-F238E27FC236}">
                <a16:creationId xmlns:a16="http://schemas.microsoft.com/office/drawing/2014/main" id="{0E4A0249-6872-248C-91CB-95955E6CA8CA}"/>
              </a:ext>
            </a:extLst>
          </p:cNvPr>
          <p:cNvPicPr>
            <a:picLocks noChangeAspect="1"/>
          </p:cNvPicPr>
          <p:nvPr/>
        </p:nvPicPr>
        <p:blipFill>
          <a:blip r:embed="rId4"/>
          <a:stretch>
            <a:fillRect/>
          </a:stretch>
        </p:blipFill>
        <p:spPr>
          <a:xfrm>
            <a:off x="638855" y="423869"/>
            <a:ext cx="1765172" cy="391776"/>
          </a:xfrm>
          <a:prstGeom prst="rect">
            <a:avLst/>
          </a:prstGeom>
        </p:spPr>
      </p:pic>
      <p:pic>
        <p:nvPicPr>
          <p:cNvPr id="3" name="Imagen 12">
            <a:extLst>
              <a:ext uri="{FF2B5EF4-FFF2-40B4-BE49-F238E27FC236}">
                <a16:creationId xmlns:a16="http://schemas.microsoft.com/office/drawing/2014/main" id="{DDD022EA-B661-A562-DE5F-7F1668ECD1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6591" y="485886"/>
            <a:ext cx="736443" cy="37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descr="Logotipo, nombre de la empresa&#10;&#10;Descripción generada automáticamente">
            <a:extLst>
              <a:ext uri="{FF2B5EF4-FFF2-40B4-BE49-F238E27FC236}">
                <a16:creationId xmlns:a16="http://schemas.microsoft.com/office/drawing/2014/main" id="{362A4C9C-5AF1-8690-EE55-DD8B62A8DB59}"/>
              </a:ext>
            </a:extLst>
          </p:cNvPr>
          <p:cNvPicPr>
            <a:picLocks noChangeAspect="1"/>
          </p:cNvPicPr>
          <p:nvPr/>
        </p:nvPicPr>
        <p:blipFill>
          <a:blip r:embed="rId6"/>
          <a:stretch>
            <a:fillRect/>
          </a:stretch>
        </p:blipFill>
        <p:spPr>
          <a:xfrm>
            <a:off x="415265" y="4644767"/>
            <a:ext cx="3067769" cy="1727347"/>
          </a:xfrm>
          <a:prstGeom prst="rect">
            <a:avLst/>
          </a:prstGeom>
        </p:spPr>
      </p:pic>
      <p:sp>
        <p:nvSpPr>
          <p:cNvPr id="8" name="AutoShape 4" descr="centro-stirling-logo">
            <a:extLst>
              <a:ext uri="{FF2B5EF4-FFF2-40B4-BE49-F238E27FC236}">
                <a16:creationId xmlns:a16="http://schemas.microsoft.com/office/drawing/2014/main" id="{F6BD2CE5-871C-58F4-2689-71D0EC7D3E7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2" name="CuadroTexto 11">
            <a:extLst>
              <a:ext uri="{FF2B5EF4-FFF2-40B4-BE49-F238E27FC236}">
                <a16:creationId xmlns:a16="http://schemas.microsoft.com/office/drawing/2014/main" id="{A1465054-B902-027E-265F-FEEC259998C8}"/>
              </a:ext>
            </a:extLst>
          </p:cNvPr>
          <p:cNvSpPr txBox="1"/>
          <p:nvPr/>
        </p:nvSpPr>
        <p:spPr>
          <a:xfrm>
            <a:off x="5038115" y="1526284"/>
            <a:ext cx="6293914" cy="3416320"/>
          </a:xfrm>
          <a:prstGeom prst="rect">
            <a:avLst/>
          </a:prstGeom>
          <a:noFill/>
        </p:spPr>
        <p:txBody>
          <a:bodyPr wrap="square">
            <a:spAutoFit/>
          </a:bodyPr>
          <a:lstStyle/>
          <a:p>
            <a:pPr marL="285750" lvl="0" indent="-285750">
              <a:buFont typeface="Arial" panose="020B0604020202020204" pitchFamily="34" charset="0"/>
              <a:buChar char="•"/>
            </a:pPr>
            <a:r>
              <a:rPr lang="es-ES" sz="1800" dirty="0">
                <a:effectLst/>
                <a:latin typeface="Aptos" panose="020B0004020202020204" pitchFamily="34" charset="0"/>
                <a:ea typeface="Times New Roman" panose="02020603050405020304" pitchFamily="18" charset="0"/>
                <a:cs typeface="Times New Roman" panose="02020603050405020304" pitchFamily="18" charset="0"/>
              </a:rPr>
              <a:t>Producto ya industrializado: sensores capacitivos para aplicaciones de automoción y línea blanca. </a:t>
            </a:r>
          </a:p>
          <a:p>
            <a:pPr marL="285750" lvl="0" indent="-285750">
              <a:buFont typeface="Arial" panose="020B0604020202020204" pitchFamily="34" charset="0"/>
              <a:buChar char="•"/>
            </a:pPr>
            <a:endParaRPr lang="es-ES" dirty="0">
              <a:latin typeface="Aptos" panose="020B0004020202020204" pitchFamily="34" charset="0"/>
              <a:ea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s-ES" dirty="0">
                <a:latin typeface="Aptos" panose="020B0004020202020204" pitchFamily="34" charset="0"/>
                <a:ea typeface="Times New Roman" panose="02020603050405020304" pitchFamily="18" charset="0"/>
                <a:cs typeface="Times New Roman" panose="02020603050405020304" pitchFamily="18" charset="0"/>
              </a:rPr>
              <a:t>Impresión de </a:t>
            </a:r>
            <a:r>
              <a:rPr lang="es-ES" sz="1800" dirty="0">
                <a:effectLst/>
                <a:latin typeface="Aptos" panose="020B0004020202020204" pitchFamily="34" charset="0"/>
                <a:ea typeface="Times New Roman" panose="02020603050405020304" pitchFamily="18" charset="0"/>
                <a:cs typeface="Times New Roman" panose="02020603050405020304" pitchFamily="18" charset="0"/>
              </a:rPr>
              <a:t>“pista fina”,  con el que consiguen imprimir hasta 40-50 micras de ancho y marcar una diferencia industrial</a:t>
            </a:r>
          </a:p>
          <a:p>
            <a:pPr marL="285750" lvl="0" indent="-285750">
              <a:buFont typeface="Arial" panose="020B0604020202020204" pitchFamily="34" charset="0"/>
              <a:buChar cha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s-ES" sz="1800" dirty="0">
                <a:effectLst/>
                <a:latin typeface="Aptos" panose="020B0004020202020204" pitchFamily="34" charset="0"/>
                <a:ea typeface="Times New Roman" panose="02020603050405020304" pitchFamily="18" charset="0"/>
                <a:cs typeface="Aptos" panose="020B0004020202020204" pitchFamily="34" charset="0"/>
              </a:rPr>
              <a:t>Proyecto de I+D: ahí podríamos hablar de in </a:t>
            </a:r>
            <a:r>
              <a:rPr lang="es-ES" sz="1800" dirty="0" err="1">
                <a:effectLst/>
                <a:latin typeface="Aptos" panose="020B0004020202020204" pitchFamily="34" charset="0"/>
                <a:ea typeface="Times New Roman" panose="02020603050405020304" pitchFamily="18" charset="0"/>
                <a:cs typeface="Aptos" panose="020B0004020202020204" pitchFamily="34" charset="0"/>
              </a:rPr>
              <a:t>mould</a:t>
            </a:r>
            <a:r>
              <a:rPr lang="es-ES" sz="1800" dirty="0">
                <a:effectLst/>
                <a:latin typeface="Aptos" panose="020B0004020202020204" pitchFamily="34" charset="0"/>
                <a:ea typeface="Times New Roman" panose="02020603050405020304" pitchFamily="18" charset="0"/>
                <a:cs typeface="Aptos" panose="020B0004020202020204" pitchFamily="34" charset="0"/>
              </a:rPr>
              <a:t>, aplicaciones de salud (</a:t>
            </a:r>
            <a:r>
              <a:rPr lang="es-ES" sz="1800" dirty="0" err="1">
                <a:effectLst/>
                <a:latin typeface="Aptos" panose="020B0004020202020204" pitchFamily="34" charset="0"/>
                <a:ea typeface="Times New Roman" panose="02020603050405020304" pitchFamily="18" charset="0"/>
                <a:cs typeface="Aptos" panose="020B0004020202020204" pitchFamily="34" charset="0"/>
              </a:rPr>
              <a:t>ECG’s</a:t>
            </a:r>
            <a:r>
              <a:rPr lang="es-ES" sz="1800" dirty="0">
                <a:effectLst/>
                <a:latin typeface="Aptos" panose="020B0004020202020204" pitchFamily="34" charset="0"/>
                <a:ea typeface="Times New Roman" panose="02020603050405020304" pitchFamily="18" charset="0"/>
                <a:cs typeface="Aptos" panose="020B0004020202020204" pitchFamily="34" charset="0"/>
              </a:rPr>
              <a:t> / sensor de lactato – deshidratación)</a:t>
            </a:r>
            <a:endParaRPr lang="es-ES" sz="1200" b="1" dirty="0">
              <a:solidFill>
                <a:srgbClr val="212121"/>
              </a:solidFill>
              <a:cs typeface="Arial" panose="020B0604020202020204" pitchFamily="34" charset="0"/>
            </a:endParaRPr>
          </a:p>
          <a:p>
            <a:endParaRPr lang="es-ES" sz="1200" b="1" dirty="0">
              <a:solidFill>
                <a:srgbClr val="212121"/>
              </a:solidFill>
              <a:cs typeface="Arial" panose="020B0604020202020204" pitchFamily="34" charset="0"/>
            </a:endParaRPr>
          </a:p>
          <a:p>
            <a:endParaRPr lang="es-ES" sz="1200" b="1" dirty="0">
              <a:solidFill>
                <a:srgbClr val="212121"/>
              </a:solidFill>
              <a:cs typeface="Arial" panose="020B0604020202020204" pitchFamily="34" charset="0"/>
            </a:endParaRPr>
          </a:p>
          <a:p>
            <a:endParaRPr lang="en-US" sz="1200" dirty="0">
              <a:solidFill>
                <a:srgbClr val="212121"/>
              </a:solidFill>
              <a:cs typeface="Arial" panose="020B0604020202020204" pitchFamily="34" charset="0"/>
            </a:endParaRPr>
          </a:p>
        </p:txBody>
      </p:sp>
      <p:sp>
        <p:nvSpPr>
          <p:cNvPr id="9" name="CuadroTexto 8">
            <a:extLst>
              <a:ext uri="{FF2B5EF4-FFF2-40B4-BE49-F238E27FC236}">
                <a16:creationId xmlns:a16="http://schemas.microsoft.com/office/drawing/2014/main" id="{D2E661D0-85FD-5879-E621-5C7F72C696F0}"/>
              </a:ext>
            </a:extLst>
          </p:cNvPr>
          <p:cNvSpPr txBox="1"/>
          <p:nvPr/>
        </p:nvSpPr>
        <p:spPr>
          <a:xfrm>
            <a:off x="5038115" y="673464"/>
            <a:ext cx="6179820" cy="369332"/>
          </a:xfrm>
          <a:prstGeom prst="rect">
            <a:avLst/>
          </a:prstGeom>
          <a:noFill/>
        </p:spPr>
        <p:txBody>
          <a:bodyPr wrap="square">
            <a:spAutoFit/>
          </a:bodyPr>
          <a:lstStyle/>
          <a:p>
            <a:r>
              <a:rPr lang="es-ES" b="1" dirty="0">
                <a:solidFill>
                  <a:schemeClr val="tx1">
                    <a:lumMod val="50000"/>
                    <a:lumOff val="50000"/>
                  </a:schemeClr>
                </a:solidFill>
                <a:latin typeface="+mj-lt"/>
              </a:rPr>
              <a:t>P</a:t>
            </a:r>
            <a:r>
              <a:rPr lang="es-ES" sz="1800" b="1" dirty="0">
                <a:solidFill>
                  <a:schemeClr val="tx1">
                    <a:lumMod val="50000"/>
                    <a:lumOff val="50000"/>
                  </a:schemeClr>
                </a:solidFill>
                <a:latin typeface="+mj-lt"/>
              </a:rPr>
              <a:t>royectos impresión funcional a destacar:</a:t>
            </a:r>
          </a:p>
        </p:txBody>
      </p:sp>
    </p:spTree>
    <p:extLst>
      <p:ext uri="{BB962C8B-B14F-4D97-AF65-F5344CB8AC3E}">
        <p14:creationId xmlns:p14="http://schemas.microsoft.com/office/powerpoint/2010/main" val="3854579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agrama&#10;&#10;Descripción generada automáticamente">
            <a:extLst>
              <a:ext uri="{FF2B5EF4-FFF2-40B4-BE49-F238E27FC236}">
                <a16:creationId xmlns:a16="http://schemas.microsoft.com/office/drawing/2014/main" id="{84120D4C-13DB-5B3E-88E0-525BC0F9314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r="26185"/>
          <a:stretch/>
        </p:blipFill>
        <p:spPr>
          <a:xfrm>
            <a:off x="5721530" y="0"/>
            <a:ext cx="6470469" cy="6858000"/>
          </a:xfrm>
          <a:prstGeom prst="rect">
            <a:avLst/>
          </a:prstGeom>
        </p:spPr>
      </p:pic>
      <p:pic>
        <p:nvPicPr>
          <p:cNvPr id="10" name="Imagen 9" descr="Diagrama&#10;&#10;Descripción generada automáticamente">
            <a:extLst>
              <a:ext uri="{FF2B5EF4-FFF2-40B4-BE49-F238E27FC236}">
                <a16:creationId xmlns:a16="http://schemas.microsoft.com/office/drawing/2014/main" id="{EA7039F5-0669-982E-3512-27F306A9995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255" y="1"/>
            <a:ext cx="1988113" cy="2221358"/>
          </a:xfrm>
          <a:custGeom>
            <a:avLst/>
            <a:gdLst/>
            <a:ahLst/>
            <a:cxnLst/>
            <a:rect l="l" t="t" r="r" b="b"/>
            <a:pathLst>
              <a:path w="4141760" h="4377846">
                <a:moveTo>
                  <a:pt x="0" y="0"/>
                </a:moveTo>
                <a:lnTo>
                  <a:pt x="4141760" y="0"/>
                </a:lnTo>
                <a:lnTo>
                  <a:pt x="4141760" y="4377846"/>
                </a:lnTo>
                <a:lnTo>
                  <a:pt x="0" y="4377846"/>
                </a:lnTo>
                <a:close/>
              </a:path>
            </a:pathLst>
          </a:custGeom>
        </p:spPr>
      </p:pic>
      <p:pic>
        <p:nvPicPr>
          <p:cNvPr id="7" name="Imagen 6">
            <a:extLst>
              <a:ext uri="{FF2B5EF4-FFF2-40B4-BE49-F238E27FC236}">
                <a16:creationId xmlns:a16="http://schemas.microsoft.com/office/drawing/2014/main" id="{777D6893-5207-E669-89D3-FC438A869250}"/>
              </a:ext>
            </a:extLst>
          </p:cNvPr>
          <p:cNvPicPr>
            <a:picLocks noChangeAspect="1"/>
          </p:cNvPicPr>
          <p:nvPr/>
        </p:nvPicPr>
        <p:blipFill>
          <a:blip r:embed="rId5"/>
          <a:stretch>
            <a:fillRect/>
          </a:stretch>
        </p:blipFill>
        <p:spPr>
          <a:xfrm>
            <a:off x="2185420" y="303958"/>
            <a:ext cx="1775908" cy="1045813"/>
          </a:xfrm>
          <a:prstGeom prst="rect">
            <a:avLst/>
          </a:prstGeom>
        </p:spPr>
      </p:pic>
      <p:sp>
        <p:nvSpPr>
          <p:cNvPr id="2" name="Título 3">
            <a:extLst>
              <a:ext uri="{FF2B5EF4-FFF2-40B4-BE49-F238E27FC236}">
                <a16:creationId xmlns:a16="http://schemas.microsoft.com/office/drawing/2014/main" id="{7B682431-45C6-FB0A-2D1B-4830C8735D6A}"/>
              </a:ext>
            </a:extLst>
          </p:cNvPr>
          <p:cNvSpPr txBox="1">
            <a:spLocks/>
          </p:cNvSpPr>
          <p:nvPr/>
        </p:nvSpPr>
        <p:spPr bwMode="auto">
          <a:xfrm>
            <a:off x="751267" y="2293707"/>
            <a:ext cx="4219977" cy="242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spAutoFit/>
          </a:bodyPr>
          <a:lstStyle>
            <a:lvl1pPr algn="l" rtl="0" eaLnBrk="0" fontAlgn="base" hangingPunct="0">
              <a:spcBef>
                <a:spcPct val="0"/>
              </a:spcBef>
              <a:spcAft>
                <a:spcPct val="0"/>
              </a:spcAft>
              <a:defRPr sz="3000" b="1"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5pPr>
            <a:lvl6pPr marL="685784" algn="ctr" rtl="0" fontAlgn="base">
              <a:spcBef>
                <a:spcPct val="0"/>
              </a:spcBef>
              <a:spcAft>
                <a:spcPct val="0"/>
              </a:spcAft>
              <a:defRPr sz="6600">
                <a:solidFill>
                  <a:schemeClr val="tx1"/>
                </a:solidFill>
                <a:latin typeface="Calibri" charset="0"/>
                <a:ea typeface="ＭＳ Ｐゴシック" charset="0"/>
              </a:defRPr>
            </a:lvl6pPr>
            <a:lvl7pPr marL="1371566" algn="ctr" rtl="0" fontAlgn="base">
              <a:spcBef>
                <a:spcPct val="0"/>
              </a:spcBef>
              <a:spcAft>
                <a:spcPct val="0"/>
              </a:spcAft>
              <a:defRPr sz="6600">
                <a:solidFill>
                  <a:schemeClr val="tx1"/>
                </a:solidFill>
                <a:latin typeface="Calibri" charset="0"/>
                <a:ea typeface="ＭＳ Ｐゴシック" charset="0"/>
              </a:defRPr>
            </a:lvl7pPr>
            <a:lvl8pPr marL="2057349" algn="ctr" rtl="0" fontAlgn="base">
              <a:spcBef>
                <a:spcPct val="0"/>
              </a:spcBef>
              <a:spcAft>
                <a:spcPct val="0"/>
              </a:spcAft>
              <a:defRPr sz="6600">
                <a:solidFill>
                  <a:schemeClr val="tx1"/>
                </a:solidFill>
                <a:latin typeface="Calibri" charset="0"/>
                <a:ea typeface="ＭＳ Ｐゴシック" charset="0"/>
              </a:defRPr>
            </a:lvl8pPr>
            <a:lvl9pPr marL="2743131" algn="ctr" rtl="0" fontAlgn="base">
              <a:spcBef>
                <a:spcPct val="0"/>
              </a:spcBef>
              <a:spcAft>
                <a:spcPct val="0"/>
              </a:spcAft>
              <a:defRPr sz="6600">
                <a:solidFill>
                  <a:schemeClr val="tx1"/>
                </a:solidFill>
                <a:latin typeface="Calibri" charset="0"/>
                <a:ea typeface="ＭＳ Ｐゴシック" charset="0"/>
              </a:defRPr>
            </a:lvl9pPr>
          </a:lstStyle>
          <a:p>
            <a:pPr marL="0" marR="0" lvl="0" indent="0" algn="l" defTabSz="914400" rtl="0" eaLnBrk="1" fontAlgn="auto" latinLnBrk="0" hangingPunct="1">
              <a:lnSpc>
                <a:spcPct val="90000"/>
              </a:lnSpc>
              <a:spcBef>
                <a:spcPts val="0"/>
              </a:spcBef>
              <a:spcAft>
                <a:spcPts val="800"/>
              </a:spcAft>
              <a:buClrTx/>
              <a:buSzTx/>
              <a:buFontTx/>
              <a:buNone/>
              <a:tabLst/>
              <a:defRPr/>
            </a:pPr>
            <a:r>
              <a:rPr lang="es-ES" sz="2800" b="1" dirty="0">
                <a:solidFill>
                  <a:srgbClr val="3A8271"/>
                </a:solidFill>
                <a:latin typeface="Aptos" panose="020B0004020202020204" pitchFamily="34" charset="0"/>
                <a:cs typeface="Times New Roman" panose="02020603050405020304" pitchFamily="18" charset="0"/>
              </a:rPr>
              <a:t>La clave para sobrevivir y prosperar en este nuevo paisaje empresarial es la capacidad de abrazar el cambio y la innovación</a:t>
            </a:r>
          </a:p>
        </p:txBody>
      </p:sp>
      <p:sp>
        <p:nvSpPr>
          <p:cNvPr id="4" name="CuadroTexto 3">
            <a:extLst>
              <a:ext uri="{FF2B5EF4-FFF2-40B4-BE49-F238E27FC236}">
                <a16:creationId xmlns:a16="http://schemas.microsoft.com/office/drawing/2014/main" id="{E41954A4-2781-BFE7-018C-A4E3B64994A9}"/>
              </a:ext>
            </a:extLst>
          </p:cNvPr>
          <p:cNvSpPr txBox="1"/>
          <p:nvPr/>
        </p:nvSpPr>
        <p:spPr>
          <a:xfrm>
            <a:off x="6239814" y="826864"/>
            <a:ext cx="6143222" cy="5355312"/>
          </a:xfrm>
          <a:prstGeom prst="rect">
            <a:avLst/>
          </a:prstGeom>
          <a:noFill/>
        </p:spPr>
        <p:txBody>
          <a:bodyPr wrap="square">
            <a:spAutoFit/>
          </a:bodyPr>
          <a:lstStyle/>
          <a:p>
            <a:pPr>
              <a:buClr>
                <a:srgbClr val="92D050"/>
              </a:buCl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Retos </a:t>
            </a:r>
          </a:p>
          <a:p>
            <a:pPr>
              <a:buClr>
                <a:srgbClr val="92D050"/>
              </a:buClr>
            </a:pPr>
            <a:endPar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endParaRP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Inversión en tecnología emergente</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Producción a escala</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Formación y talento</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Cartera de clientes</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Mercados</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Proyectos de I+D+I</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Nuevo modelo de negocio</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Cambio cultural – resistencia al cambio</a:t>
            </a:r>
          </a:p>
          <a:p>
            <a:pPr>
              <a:buClr>
                <a:srgbClr val="92D050"/>
              </a:buClr>
            </a:pPr>
            <a:endPar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endParaRPr>
          </a:p>
          <a:p>
            <a:pPr>
              <a:buClr>
                <a:srgbClr val="92D050"/>
              </a:buCl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Oportunidades</a:t>
            </a:r>
          </a:p>
          <a:p>
            <a:pPr>
              <a:buClr>
                <a:srgbClr val="92D050"/>
              </a:buClr>
            </a:pPr>
            <a:endPar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endParaRP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Diversificación económica</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Nuevos mercados</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Empleados más formados</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Nuevos clientes</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Proyectos de I+D+I</a:t>
            </a:r>
          </a:p>
          <a:p>
            <a:pPr marL="342900" indent="-342900">
              <a:buClr>
                <a:srgbClr val="92D050"/>
              </a:buClr>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Liderazgo en el sector</a:t>
            </a:r>
          </a:p>
        </p:txBody>
      </p:sp>
    </p:spTree>
    <p:extLst>
      <p:ext uri="{BB962C8B-B14F-4D97-AF65-F5344CB8AC3E}">
        <p14:creationId xmlns:p14="http://schemas.microsoft.com/office/powerpoint/2010/main" val="189670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90683" y="118934"/>
            <a:ext cx="891480" cy="891480"/>
          </a:xfrm>
          <a:prstGeom prst="rect">
            <a:avLst/>
          </a:prstGeom>
        </p:spPr>
      </p:pic>
      <p:pic>
        <p:nvPicPr>
          <p:cNvPr id="11" name="Imagen 10" descr="Imagen que contiene dibujo&#10;&#10;Descripción generada automáticamente">
            <a:extLst>
              <a:ext uri="{FF2B5EF4-FFF2-40B4-BE49-F238E27FC236}">
                <a16:creationId xmlns:a16="http://schemas.microsoft.com/office/drawing/2014/main" id="{A9B02D88-A42A-4B06-98A3-C5A9B2AEB259}"/>
              </a:ext>
            </a:extLst>
          </p:cNvPr>
          <p:cNvPicPr>
            <a:picLocks noChangeAspect="1"/>
          </p:cNvPicPr>
          <p:nvPr/>
        </p:nvPicPr>
        <p:blipFill rotWithShape="1">
          <a:blip r:embed="rId4">
            <a:clrChange>
              <a:clrFrom>
                <a:srgbClr val="FFFFFF"/>
              </a:clrFrom>
              <a:clrTo>
                <a:srgbClr val="FFFFFF">
                  <a:alpha val="0"/>
                </a:srgbClr>
              </a:clrTo>
            </a:clrChange>
          </a:blip>
          <a:srcRect l="48417"/>
          <a:stretch/>
        </p:blipFill>
        <p:spPr>
          <a:xfrm>
            <a:off x="10182163" y="125193"/>
            <a:ext cx="1514817" cy="891480"/>
          </a:xfrm>
          <a:prstGeom prst="rect">
            <a:avLst/>
          </a:prstGeom>
        </p:spPr>
      </p:pic>
      <p:sp>
        <p:nvSpPr>
          <p:cNvPr id="4" name="Rectangle arrodonit 8">
            <a:extLst>
              <a:ext uri="{FF2B5EF4-FFF2-40B4-BE49-F238E27FC236}">
                <a16:creationId xmlns:a16="http://schemas.microsoft.com/office/drawing/2014/main" id="{4AB3D5B6-876F-B2AF-9F89-53CB4FF296F2}"/>
              </a:ext>
            </a:extLst>
          </p:cNvPr>
          <p:cNvSpPr/>
          <p:nvPr/>
        </p:nvSpPr>
        <p:spPr>
          <a:xfrm>
            <a:off x="243824" y="118933"/>
            <a:ext cx="6466078" cy="1064407"/>
          </a:xfrm>
          <a:prstGeom prst="roundRect">
            <a:avLst/>
          </a:prstGeom>
          <a:solidFill>
            <a:srgbClr val="78B1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a:ln>
                  <a:noFill/>
                </a:ln>
                <a:solidFill>
                  <a:prstClr val="white"/>
                </a:solidFill>
                <a:effectLst/>
                <a:uLnTx/>
                <a:uFillTx/>
                <a:latin typeface="Corbel" panose="020B0503020204020204"/>
                <a:ea typeface="+mn-ea"/>
                <a:cs typeface="+mn-cs"/>
              </a:rPr>
              <a:t>RETOS ESTRATÉGICOS DE LA IMPRESIÓN FUNCIONAL Y LA ELECTRÓNICA IMPRESA</a:t>
            </a:r>
          </a:p>
        </p:txBody>
      </p:sp>
      <p:pic>
        <p:nvPicPr>
          <p:cNvPr id="3" name="Imagen 2" descr="Icono&#10;&#10;Descripción generada automáticamente">
            <a:extLst>
              <a:ext uri="{FF2B5EF4-FFF2-40B4-BE49-F238E27FC236}">
                <a16:creationId xmlns:a16="http://schemas.microsoft.com/office/drawing/2014/main" id="{F489F3E1-8841-586A-8509-CBF7C837150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0304" y="1668269"/>
            <a:ext cx="1068706" cy="1299710"/>
          </a:xfrm>
          <a:prstGeom prst="rect">
            <a:avLst/>
          </a:prstGeom>
        </p:spPr>
      </p:pic>
      <p:pic>
        <p:nvPicPr>
          <p:cNvPr id="7" name="Imagen 6" descr="Forma&#10;&#10;Descripción generada automáticamente con confianza baja">
            <a:extLst>
              <a:ext uri="{FF2B5EF4-FFF2-40B4-BE49-F238E27FC236}">
                <a16:creationId xmlns:a16="http://schemas.microsoft.com/office/drawing/2014/main" id="{56138D35-E9D0-812F-192D-B96C9070D6D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8900" y="4073504"/>
            <a:ext cx="1868722" cy="1868722"/>
          </a:xfrm>
          <a:prstGeom prst="rect">
            <a:avLst/>
          </a:prstGeom>
        </p:spPr>
      </p:pic>
      <p:pic>
        <p:nvPicPr>
          <p:cNvPr id="10" name="Imagen 9" descr="Imagen que contiene interior, persona, tabla, escritorio&#10;&#10;Descripción generada automáticamente">
            <a:extLst>
              <a:ext uri="{FF2B5EF4-FFF2-40B4-BE49-F238E27FC236}">
                <a16:creationId xmlns:a16="http://schemas.microsoft.com/office/drawing/2014/main" id="{A3579744-48CA-4863-45A1-16DAEABDC230}"/>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281408" y="1651008"/>
            <a:ext cx="2166185" cy="1299711"/>
          </a:xfrm>
          <a:prstGeom prst="rect">
            <a:avLst/>
          </a:prstGeom>
        </p:spPr>
      </p:pic>
      <p:pic>
        <p:nvPicPr>
          <p:cNvPr id="14" name="Imagen 13" descr="Icono&#10;&#10;Descripción generada automáticamente">
            <a:extLst>
              <a:ext uri="{FF2B5EF4-FFF2-40B4-BE49-F238E27FC236}">
                <a16:creationId xmlns:a16="http://schemas.microsoft.com/office/drawing/2014/main" id="{D0BF894F-FDA5-B00B-EAFF-23EA72C14DE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573230" y="4001369"/>
            <a:ext cx="1582540" cy="1574698"/>
          </a:xfrm>
          <a:prstGeom prst="rect">
            <a:avLst/>
          </a:prstGeom>
        </p:spPr>
      </p:pic>
      <p:pic>
        <p:nvPicPr>
          <p:cNvPr id="16" name="Imagen 15" descr="Imagen que contiene interior, tabla, cocina, mostrador&#10;&#10;Descripción generada automáticamente">
            <a:extLst>
              <a:ext uri="{FF2B5EF4-FFF2-40B4-BE49-F238E27FC236}">
                <a16:creationId xmlns:a16="http://schemas.microsoft.com/office/drawing/2014/main" id="{4CE1DE78-082D-E0ED-6780-877CCEBD9240}"/>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7265723" y="1681196"/>
            <a:ext cx="1783660" cy="1286783"/>
          </a:xfrm>
          <a:prstGeom prst="rect">
            <a:avLst/>
          </a:prstGeom>
        </p:spPr>
      </p:pic>
      <p:pic>
        <p:nvPicPr>
          <p:cNvPr id="21" name="Picture 15" descr="A group of people holding green paper in their hands&#10;&#10;Description automatically generated with low confidence">
            <a:extLst>
              <a:ext uri="{FF2B5EF4-FFF2-40B4-BE49-F238E27FC236}">
                <a16:creationId xmlns:a16="http://schemas.microsoft.com/office/drawing/2014/main" id="{1EBE5EC4-A1BC-6C9A-B4AF-38C5669D80A9}"/>
              </a:ext>
            </a:extLst>
          </p:cNvPr>
          <p:cNvPicPr>
            <a:picLocks noChangeAspect="1"/>
          </p:cNvPicPr>
          <p:nvPr/>
        </p:nvPicPr>
        <p:blipFill>
          <a:blip r:embed="rId15"/>
          <a:stretch>
            <a:fillRect/>
          </a:stretch>
        </p:blipFill>
        <p:spPr>
          <a:xfrm>
            <a:off x="7265723" y="4236580"/>
            <a:ext cx="1783660" cy="1339487"/>
          </a:xfrm>
          <a:prstGeom prst="rect">
            <a:avLst/>
          </a:prstGeom>
        </p:spPr>
      </p:pic>
      <p:pic>
        <p:nvPicPr>
          <p:cNvPr id="5" name="Imagen 4" descr="Forma&#10;&#10;Descripción generada automáticamente">
            <a:extLst>
              <a:ext uri="{FF2B5EF4-FFF2-40B4-BE49-F238E27FC236}">
                <a16:creationId xmlns:a16="http://schemas.microsoft.com/office/drawing/2014/main" id="{CA97ACC9-5111-0FFD-07D5-8F01717FAA89}"/>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flipH="1">
            <a:off x="10233627" y="2724845"/>
            <a:ext cx="1408309" cy="1408309"/>
          </a:xfrm>
          <a:prstGeom prst="rect">
            <a:avLst/>
          </a:prstGeom>
        </p:spPr>
      </p:pic>
      <p:sp>
        <p:nvSpPr>
          <p:cNvPr id="6" name="CuadroTexto 5">
            <a:extLst>
              <a:ext uri="{FF2B5EF4-FFF2-40B4-BE49-F238E27FC236}">
                <a16:creationId xmlns:a16="http://schemas.microsoft.com/office/drawing/2014/main" id="{BB9953BB-FE00-D368-AB6C-4F9580274804}"/>
              </a:ext>
            </a:extLst>
          </p:cNvPr>
          <p:cNvSpPr txBox="1"/>
          <p:nvPr/>
        </p:nvSpPr>
        <p:spPr>
          <a:xfrm>
            <a:off x="428862" y="3151409"/>
            <a:ext cx="21901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0D3B6F"/>
                </a:solidFill>
                <a:latin typeface="Aptos" panose="020B0004020202020204" pitchFamily="34" charset="0"/>
                <a:cs typeface="Times New Roman" panose="02020603050405020304" pitchFamily="18" charset="0"/>
              </a:rPr>
              <a:t>Desconocimiento</a:t>
            </a:r>
          </a:p>
        </p:txBody>
      </p:sp>
      <p:sp>
        <p:nvSpPr>
          <p:cNvPr id="8" name="CuadroTexto 7">
            <a:extLst>
              <a:ext uri="{FF2B5EF4-FFF2-40B4-BE49-F238E27FC236}">
                <a16:creationId xmlns:a16="http://schemas.microsoft.com/office/drawing/2014/main" id="{3C55F700-3A2C-DC3F-9C4E-D9E0823D3897}"/>
              </a:ext>
            </a:extLst>
          </p:cNvPr>
          <p:cNvSpPr txBox="1"/>
          <p:nvPr/>
        </p:nvSpPr>
        <p:spPr>
          <a:xfrm>
            <a:off x="620304" y="6125657"/>
            <a:ext cx="21901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0D3B6F"/>
                </a:solidFill>
                <a:latin typeface="Aptos" panose="020B0004020202020204" pitchFamily="34" charset="0"/>
                <a:cs typeface="Times New Roman" panose="02020603050405020304" pitchFamily="18" charset="0"/>
              </a:rPr>
              <a:t>Inversión</a:t>
            </a:r>
          </a:p>
        </p:txBody>
      </p:sp>
      <p:sp>
        <p:nvSpPr>
          <p:cNvPr id="9" name="CuadroTexto 8">
            <a:extLst>
              <a:ext uri="{FF2B5EF4-FFF2-40B4-BE49-F238E27FC236}">
                <a16:creationId xmlns:a16="http://schemas.microsoft.com/office/drawing/2014/main" id="{60FB8A3B-F4A1-5793-3B6E-18A17276677D}"/>
              </a:ext>
            </a:extLst>
          </p:cNvPr>
          <p:cNvSpPr txBox="1"/>
          <p:nvPr/>
        </p:nvSpPr>
        <p:spPr>
          <a:xfrm>
            <a:off x="3146480" y="3151409"/>
            <a:ext cx="28509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Formación</a:t>
            </a:r>
            <a:r>
              <a:rPr kumimoji="0" lang="es-ES" sz="1800" b="1" i="0" u="none" strike="noStrike" kern="1200" cap="none" spc="0" normalizeH="0" baseline="0" noProof="0" dirty="0">
                <a:ln>
                  <a:noFill/>
                </a:ln>
                <a:solidFill>
                  <a:srgbClr val="4472C4"/>
                </a:solidFill>
                <a:effectLst/>
                <a:uLnTx/>
                <a:uFillTx/>
                <a:latin typeface="Aptos" panose="020B0004020202020204" pitchFamily="34" charset="0"/>
                <a:ea typeface="Lato" panose="020F0502020204030203" pitchFamily="34" charset="0"/>
                <a:cs typeface="Lato" panose="020F0502020204030203" pitchFamily="34" charset="0"/>
              </a:rPr>
              <a:t> </a:t>
            </a: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especializada</a:t>
            </a:r>
          </a:p>
        </p:txBody>
      </p:sp>
      <p:sp>
        <p:nvSpPr>
          <p:cNvPr id="12" name="CuadroTexto 11">
            <a:extLst>
              <a:ext uri="{FF2B5EF4-FFF2-40B4-BE49-F238E27FC236}">
                <a16:creationId xmlns:a16="http://schemas.microsoft.com/office/drawing/2014/main" id="{9C1E1D2B-1A31-DF7E-A276-B8C774007F9C}"/>
              </a:ext>
            </a:extLst>
          </p:cNvPr>
          <p:cNvSpPr txBox="1"/>
          <p:nvPr/>
        </p:nvSpPr>
        <p:spPr>
          <a:xfrm>
            <a:off x="3281408" y="6047441"/>
            <a:ext cx="23820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Internacionalización</a:t>
            </a:r>
          </a:p>
        </p:txBody>
      </p:sp>
      <p:sp>
        <p:nvSpPr>
          <p:cNvPr id="13" name="CuadroTexto 12">
            <a:extLst>
              <a:ext uri="{FF2B5EF4-FFF2-40B4-BE49-F238E27FC236}">
                <a16:creationId xmlns:a16="http://schemas.microsoft.com/office/drawing/2014/main" id="{70FF77D7-997B-45C1-CAA4-9D52A48EF84C}"/>
              </a:ext>
            </a:extLst>
          </p:cNvPr>
          <p:cNvSpPr txBox="1"/>
          <p:nvPr/>
        </p:nvSpPr>
        <p:spPr>
          <a:xfrm>
            <a:off x="7185627" y="3151409"/>
            <a:ext cx="219015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Escalabilidad</a:t>
            </a:r>
          </a:p>
        </p:txBody>
      </p:sp>
      <p:sp>
        <p:nvSpPr>
          <p:cNvPr id="15" name="CuadroTexto 14">
            <a:extLst>
              <a:ext uri="{FF2B5EF4-FFF2-40B4-BE49-F238E27FC236}">
                <a16:creationId xmlns:a16="http://schemas.microsoft.com/office/drawing/2014/main" id="{36B5DEE2-3C42-7A7F-9593-B98C781F19FA}"/>
              </a:ext>
            </a:extLst>
          </p:cNvPr>
          <p:cNvSpPr txBox="1"/>
          <p:nvPr/>
        </p:nvSpPr>
        <p:spPr>
          <a:xfrm>
            <a:off x="7184947" y="6078104"/>
            <a:ext cx="2551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Estándares</a:t>
            </a:r>
            <a:r>
              <a:rPr kumimoji="0" lang="es-ES" sz="1800" b="1" i="0" u="none" strike="noStrike" kern="1200" cap="none" spc="0" normalizeH="0" baseline="0" noProof="0" dirty="0">
                <a:ln>
                  <a:noFill/>
                </a:ln>
                <a:solidFill>
                  <a:srgbClr val="4472C4"/>
                </a:solidFill>
                <a:effectLst/>
                <a:uLnTx/>
                <a:uFillTx/>
                <a:latin typeface="Aptos" panose="020B0004020202020204" pitchFamily="34" charset="0"/>
                <a:ea typeface="Lato" panose="020F0502020204030203" pitchFamily="34" charset="0"/>
                <a:cs typeface="Lato" panose="020F0502020204030203" pitchFamily="34" charset="0"/>
              </a:rPr>
              <a:t> </a:t>
            </a: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y</a:t>
            </a:r>
            <a:r>
              <a:rPr kumimoji="0" lang="es-ES" sz="1800" b="1" i="0" u="none" strike="noStrike" kern="1200" cap="none" spc="0" normalizeH="0" baseline="0" noProof="0" dirty="0">
                <a:ln>
                  <a:noFill/>
                </a:ln>
                <a:solidFill>
                  <a:srgbClr val="4472C4"/>
                </a:solidFill>
                <a:effectLst/>
                <a:uLnTx/>
                <a:uFillTx/>
                <a:latin typeface="Aptos" panose="020B0004020202020204" pitchFamily="34" charset="0"/>
                <a:ea typeface="Lato" panose="020F0502020204030203" pitchFamily="34" charset="0"/>
                <a:cs typeface="Lato" panose="020F0502020204030203" pitchFamily="34" charset="0"/>
              </a:rPr>
              <a:t> </a:t>
            </a: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patentes</a:t>
            </a:r>
          </a:p>
        </p:txBody>
      </p:sp>
      <p:sp>
        <p:nvSpPr>
          <p:cNvPr id="17" name="CuadroTexto 16">
            <a:extLst>
              <a:ext uri="{FF2B5EF4-FFF2-40B4-BE49-F238E27FC236}">
                <a16:creationId xmlns:a16="http://schemas.microsoft.com/office/drawing/2014/main" id="{42D46BE7-C2B9-1393-3ACD-BCBCB42A4829}"/>
              </a:ext>
            </a:extLst>
          </p:cNvPr>
          <p:cNvSpPr txBox="1"/>
          <p:nvPr/>
        </p:nvSpPr>
        <p:spPr>
          <a:xfrm>
            <a:off x="10064256" y="4259992"/>
            <a:ext cx="21901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Reciclaje y circularidad</a:t>
            </a:r>
          </a:p>
        </p:txBody>
      </p:sp>
    </p:spTree>
    <p:extLst>
      <p:ext uri="{BB962C8B-B14F-4D97-AF65-F5344CB8AC3E}">
        <p14:creationId xmlns:p14="http://schemas.microsoft.com/office/powerpoint/2010/main" val="27232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7B9253A-D2D8-4CE7-975F-6DC43B6F5191}"/>
              </a:ext>
            </a:extLst>
          </p:cNvPr>
          <p:cNvSpPr txBox="1"/>
          <p:nvPr/>
        </p:nvSpPr>
        <p:spPr>
          <a:xfrm>
            <a:off x="2939479" y="1481495"/>
            <a:ext cx="8534766" cy="972900"/>
          </a:xfrm>
          <a:prstGeom prst="rect">
            <a:avLst/>
          </a:prstGeom>
        </p:spPr>
        <p:txBody>
          <a:bodyPr vert="horz" lIns="0" tIns="0" rIns="0" bIns="0" rtlCol="0" anchor="b" anchorCtr="0">
            <a:normAutofit/>
          </a:bodyPr>
          <a:lstStyle/>
          <a:p>
            <a:pPr marL="0" marR="0" lvl="0" indent="0" algn="r" defTabSz="914400" rtl="0" eaLnBrk="1" fontAlgn="auto" latinLnBrk="0" hangingPunct="1">
              <a:lnSpc>
                <a:spcPct val="90000"/>
              </a:lnSpc>
              <a:spcBef>
                <a:spcPts val="0"/>
              </a:spcBef>
              <a:spcAft>
                <a:spcPts val="800"/>
              </a:spcAft>
              <a:buClrTx/>
              <a:buSzTx/>
              <a:buFontTx/>
              <a:buNone/>
              <a:tabLst/>
              <a:defRPr/>
            </a:pPr>
            <a:r>
              <a:rPr kumimoji="0" lang="es-ES" sz="3200" b="1" i="0" u="none" strike="noStrike" kern="1200" cap="none" spc="-133" normalizeH="0" baseline="0" noProof="0" dirty="0">
                <a:ln>
                  <a:noFill/>
                </a:ln>
                <a:solidFill>
                  <a:srgbClr val="80ADCD"/>
                </a:solidFill>
                <a:effectLst/>
                <a:uLnTx/>
                <a:uFillTx/>
                <a:latin typeface="Helvetica Neue"/>
                <a:ea typeface="+mn-ea"/>
                <a:cs typeface="+mn-cs"/>
              </a:rPr>
              <a:t>¿Cuáles son </a:t>
            </a:r>
            <a:r>
              <a:rPr lang="es-ES" sz="3200" b="1" spc="-133" dirty="0">
                <a:solidFill>
                  <a:srgbClr val="80ADCD"/>
                </a:solidFill>
                <a:latin typeface="Helvetica Neue"/>
              </a:rPr>
              <a:t>las áreas de impacto y </a:t>
            </a:r>
            <a:r>
              <a:rPr kumimoji="0" lang="es-ES" sz="3200" b="1" i="0" u="none" strike="noStrike" kern="1200" cap="none" spc="-133" normalizeH="0" baseline="0" noProof="0" dirty="0">
                <a:ln>
                  <a:noFill/>
                </a:ln>
                <a:solidFill>
                  <a:srgbClr val="80ADCD"/>
                </a:solidFill>
                <a:effectLst/>
                <a:uLnTx/>
                <a:uFillTx/>
                <a:latin typeface="Helvetica Neue"/>
                <a:ea typeface="+mn-ea"/>
                <a:cs typeface="+mn-cs"/>
              </a:rPr>
              <a:t>de demanda y drivers de innovación? </a:t>
            </a:r>
          </a:p>
        </p:txBody>
      </p:sp>
      <p:sp>
        <p:nvSpPr>
          <p:cNvPr id="36" name="Rectangle 2"/>
          <p:cNvSpPr/>
          <p:nvPr/>
        </p:nvSpPr>
        <p:spPr>
          <a:xfrm>
            <a:off x="2048937" y="1338309"/>
            <a:ext cx="9497800" cy="593560"/>
          </a:xfrm>
          <a:prstGeom prst="rect">
            <a:avLst/>
          </a:prstGeom>
        </p:spPr>
        <p:txBody>
          <a:bodyPr wrap="square" anchor="ctr" anchorCtr="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endParaRPr kumimoji="0" lang="es-ES" sz="3733" b="1" i="0" u="none" strike="noStrike" kern="1200" cap="none" spc="-67" normalizeH="0" baseline="0" noProof="0">
              <a:ln>
                <a:noFill/>
              </a:ln>
              <a:solidFill>
                <a:srgbClr val="FFFFFF"/>
              </a:solidFill>
              <a:effectLst/>
              <a:uLnTx/>
              <a:uFillTx/>
              <a:latin typeface="Klinic Slab Bold"/>
              <a:ea typeface="+mn-ea"/>
              <a:cs typeface="+mn-cs"/>
            </a:endParaRPr>
          </a:p>
        </p:txBody>
      </p:sp>
      <p:sp>
        <p:nvSpPr>
          <p:cNvPr id="6" name="CuadroTexto 5">
            <a:extLst>
              <a:ext uri="{FF2B5EF4-FFF2-40B4-BE49-F238E27FC236}">
                <a16:creationId xmlns:a16="http://schemas.microsoft.com/office/drawing/2014/main" id="{75A71D6B-45EA-8347-A1CD-48867F5EE12D}"/>
              </a:ext>
            </a:extLst>
          </p:cNvPr>
          <p:cNvSpPr txBox="1"/>
          <p:nvPr/>
        </p:nvSpPr>
        <p:spPr>
          <a:xfrm>
            <a:off x="805879" y="3443277"/>
            <a:ext cx="61140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377DB7"/>
                </a:solidFill>
                <a:effectLst/>
                <a:uLnTx/>
                <a:uFillTx/>
                <a:latin typeface="Calibri" panose="020F0502020204030204"/>
                <a:ea typeface="+mn-ea"/>
                <a:cs typeface="+mn-cs"/>
              </a:rPr>
              <a:t>“</a:t>
            </a:r>
            <a:r>
              <a:rPr lang="es-ES" b="1" dirty="0">
                <a:solidFill>
                  <a:srgbClr val="0D3B6F"/>
                </a:solidFill>
                <a:latin typeface="Aptos" panose="020B0004020202020204" pitchFamily="34" charset="0"/>
                <a:cs typeface="Times New Roman" panose="02020603050405020304" pitchFamily="18" charset="0"/>
              </a:rPr>
              <a:t>Mercados donde la impresión se utiliza como parte de un proceso de fabricación o como parte funcional del producto final”</a:t>
            </a:r>
          </a:p>
        </p:txBody>
      </p:sp>
      <p:cxnSp>
        <p:nvCxnSpPr>
          <p:cNvPr id="5" name="Conector recto 4">
            <a:extLst>
              <a:ext uri="{FF2B5EF4-FFF2-40B4-BE49-F238E27FC236}">
                <a16:creationId xmlns:a16="http://schemas.microsoft.com/office/drawing/2014/main" id="{93A006A8-865E-AD79-A083-FA08489DFCC7}"/>
              </a:ext>
            </a:extLst>
          </p:cNvPr>
          <p:cNvCxnSpPr/>
          <p:nvPr/>
        </p:nvCxnSpPr>
        <p:spPr>
          <a:xfrm>
            <a:off x="2939479" y="5355489"/>
            <a:ext cx="9252520" cy="0"/>
          </a:xfrm>
          <a:prstGeom prst="line">
            <a:avLst/>
          </a:prstGeom>
          <a:ln>
            <a:gradFill flip="none" rotWithShape="1">
              <a:gsLst>
                <a:gs pos="19579">
                  <a:srgbClr val="006B33"/>
                </a:gs>
                <a:gs pos="1399">
                  <a:srgbClr val="005425"/>
                </a:gs>
                <a:gs pos="62228">
                  <a:srgbClr val="75AD74"/>
                </a:gs>
                <a:gs pos="43000">
                  <a:srgbClr val="009045"/>
                </a:gs>
                <a:gs pos="89000">
                  <a:srgbClr val="C9E2AD"/>
                </a:gs>
              </a:gsLst>
              <a:lin ang="0" scaled="1"/>
              <a:tileRect/>
            </a:gradFill>
          </a:ln>
          <a:effectLst/>
        </p:spPr>
        <p:style>
          <a:lnRef idx="2">
            <a:schemeClr val="accent1"/>
          </a:lnRef>
          <a:fillRef idx="0">
            <a:schemeClr val="accent1"/>
          </a:fillRef>
          <a:effectRef idx="1">
            <a:schemeClr val="accent1"/>
          </a:effectRef>
          <a:fontRef idx="minor">
            <a:schemeClr val="tx1"/>
          </a:fontRef>
        </p:style>
      </p:cxnSp>
      <p:pic>
        <p:nvPicPr>
          <p:cNvPr id="7" name="Imagen 6">
            <a:extLst>
              <a:ext uri="{FF2B5EF4-FFF2-40B4-BE49-F238E27FC236}">
                <a16:creationId xmlns:a16="http://schemas.microsoft.com/office/drawing/2014/main" id="{F4296018-9CAA-8A2F-A1DB-432AD5EBA00C}"/>
              </a:ext>
            </a:extLst>
          </p:cNvPr>
          <p:cNvPicPr>
            <a:picLocks noChangeAspect="1"/>
          </p:cNvPicPr>
          <p:nvPr/>
        </p:nvPicPr>
        <p:blipFill>
          <a:blip r:embed="rId3"/>
          <a:stretch>
            <a:fillRect/>
          </a:stretch>
        </p:blipFill>
        <p:spPr>
          <a:xfrm>
            <a:off x="9860559" y="254644"/>
            <a:ext cx="705976" cy="705976"/>
          </a:xfrm>
          <a:prstGeom prst="rect">
            <a:avLst/>
          </a:prstGeom>
        </p:spPr>
      </p:pic>
      <p:pic>
        <p:nvPicPr>
          <p:cNvPr id="8" name="Imagen 7">
            <a:extLst>
              <a:ext uri="{FF2B5EF4-FFF2-40B4-BE49-F238E27FC236}">
                <a16:creationId xmlns:a16="http://schemas.microsoft.com/office/drawing/2014/main" id="{C0DB1315-1A88-3A0A-6EBB-371E4B25DE78}"/>
              </a:ext>
            </a:extLst>
          </p:cNvPr>
          <p:cNvPicPr>
            <a:picLocks noChangeAspect="1"/>
          </p:cNvPicPr>
          <p:nvPr/>
        </p:nvPicPr>
        <p:blipFill>
          <a:blip r:embed="rId4"/>
          <a:stretch>
            <a:fillRect/>
          </a:stretch>
        </p:blipFill>
        <p:spPr>
          <a:xfrm>
            <a:off x="10722260" y="254644"/>
            <a:ext cx="1198832" cy="705979"/>
          </a:xfrm>
          <a:prstGeom prst="rect">
            <a:avLst/>
          </a:prstGeom>
        </p:spPr>
      </p:pic>
      <p:pic>
        <p:nvPicPr>
          <p:cNvPr id="3" name="Imagen 2" descr="Un grupo de personas en un salón de clases&#10;&#10;Descripción generada automáticamente con confianza media">
            <a:extLst>
              <a:ext uri="{FF2B5EF4-FFF2-40B4-BE49-F238E27FC236}">
                <a16:creationId xmlns:a16="http://schemas.microsoft.com/office/drawing/2014/main" id="{3751E721-0DD3-DE13-A619-6A3A778E5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0682" y="2866719"/>
            <a:ext cx="4066055" cy="2287156"/>
          </a:xfrm>
          <a:prstGeom prst="rect">
            <a:avLst/>
          </a:prstGeom>
        </p:spPr>
      </p:pic>
    </p:spTree>
    <p:extLst>
      <p:ext uri="{BB962C8B-B14F-4D97-AF65-F5344CB8AC3E}">
        <p14:creationId xmlns:p14="http://schemas.microsoft.com/office/powerpoint/2010/main" val="3948231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87057775-CAE2-D77F-D34D-39B6369DC0C4}"/>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19113" t="21232" r="24217" b="46795"/>
          <a:stretch/>
        </p:blipFill>
        <p:spPr>
          <a:xfrm>
            <a:off x="10319" y="90584"/>
            <a:ext cx="12181681" cy="6872919"/>
          </a:xfrm>
          <a:prstGeom prst="rect">
            <a:avLst/>
          </a:prstGeom>
        </p:spPr>
      </p:pic>
      <p:sp>
        <p:nvSpPr>
          <p:cNvPr id="23" name="CuadroTexto 22">
            <a:extLst>
              <a:ext uri="{FF2B5EF4-FFF2-40B4-BE49-F238E27FC236}">
                <a16:creationId xmlns:a16="http://schemas.microsoft.com/office/drawing/2014/main" id="{11DF0733-D3C8-1B2C-20F9-9C77CB9075E7}"/>
              </a:ext>
            </a:extLst>
          </p:cNvPr>
          <p:cNvSpPr txBox="1"/>
          <p:nvPr/>
        </p:nvSpPr>
        <p:spPr>
          <a:xfrm>
            <a:off x="-14024" y="95107"/>
            <a:ext cx="23344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prstClr val="black"/>
                </a:solidFill>
                <a:effectLst/>
                <a:uLnTx/>
                <a:uFillTx/>
                <a:latin typeface="Calibri"/>
                <a:ea typeface="ＭＳ Ｐゴシック" panose="020B0600070205080204" pitchFamily="34" charset="-128"/>
                <a:cs typeface="+mn-cs"/>
              </a:rPr>
              <a:t>yearsFunctionalPrint</a:t>
            </a:r>
            <a:r>
              <a:rPr kumimoji="0" 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t>
            </a:r>
          </a:p>
        </p:txBody>
      </p:sp>
      <p:sp>
        <p:nvSpPr>
          <p:cNvPr id="25" name="CuadroTexto 24">
            <a:extLst>
              <a:ext uri="{FF2B5EF4-FFF2-40B4-BE49-F238E27FC236}">
                <a16:creationId xmlns:a16="http://schemas.microsoft.com/office/drawing/2014/main" id="{E5ABF759-237C-D607-54DE-6492A577742D}"/>
              </a:ext>
            </a:extLst>
          </p:cNvPr>
          <p:cNvSpPr txBox="1"/>
          <p:nvPr/>
        </p:nvSpPr>
        <p:spPr>
          <a:xfrm>
            <a:off x="2333034" y="90584"/>
            <a:ext cx="25813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0" lang="en-US" sz="18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10yearsFunctionalPrint</a:t>
            </a:r>
            <a:r>
              <a:rPr kumimoji="0" 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t>
            </a:r>
          </a:p>
        </p:txBody>
      </p:sp>
      <p:sp>
        <p:nvSpPr>
          <p:cNvPr id="26" name="CuadroTexto 25">
            <a:extLst>
              <a:ext uri="{FF2B5EF4-FFF2-40B4-BE49-F238E27FC236}">
                <a16:creationId xmlns:a16="http://schemas.microsoft.com/office/drawing/2014/main" id="{61B28ABF-739E-1577-03C1-91C7201502E9}"/>
              </a:ext>
            </a:extLst>
          </p:cNvPr>
          <p:cNvSpPr txBox="1"/>
          <p:nvPr/>
        </p:nvSpPr>
        <p:spPr>
          <a:xfrm>
            <a:off x="4901781" y="76537"/>
            <a:ext cx="26066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0" lang="en-US" sz="18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10yearsFunctionalPrint  </a:t>
            </a:r>
          </a:p>
        </p:txBody>
      </p:sp>
      <p:sp>
        <p:nvSpPr>
          <p:cNvPr id="27" name="CuadroTexto 26">
            <a:extLst>
              <a:ext uri="{FF2B5EF4-FFF2-40B4-BE49-F238E27FC236}">
                <a16:creationId xmlns:a16="http://schemas.microsoft.com/office/drawing/2014/main" id="{D24959FA-D5DC-65C5-8900-82E54BEA926A}"/>
              </a:ext>
            </a:extLst>
          </p:cNvPr>
          <p:cNvSpPr txBox="1"/>
          <p:nvPr/>
        </p:nvSpPr>
        <p:spPr>
          <a:xfrm>
            <a:off x="7508478" y="76537"/>
            <a:ext cx="25813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0" lang="en-US" sz="18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10yearsFunctionalPrint  </a:t>
            </a:r>
          </a:p>
        </p:txBody>
      </p:sp>
      <p:sp>
        <p:nvSpPr>
          <p:cNvPr id="28" name="CuadroTexto 27">
            <a:extLst>
              <a:ext uri="{FF2B5EF4-FFF2-40B4-BE49-F238E27FC236}">
                <a16:creationId xmlns:a16="http://schemas.microsoft.com/office/drawing/2014/main" id="{EA5546A7-E42A-7F3C-E1CC-644161911446}"/>
              </a:ext>
            </a:extLst>
          </p:cNvPr>
          <p:cNvSpPr txBox="1"/>
          <p:nvPr/>
        </p:nvSpPr>
        <p:spPr>
          <a:xfrm>
            <a:off x="10269926" y="76537"/>
            <a:ext cx="20766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0" lang="en-US" sz="18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10yearsFunctional </a:t>
            </a:r>
          </a:p>
        </p:txBody>
      </p:sp>
      <p:sp>
        <p:nvSpPr>
          <p:cNvPr id="10" name="CuadroTexto 9">
            <a:extLst>
              <a:ext uri="{FF2B5EF4-FFF2-40B4-BE49-F238E27FC236}">
                <a16:creationId xmlns:a16="http://schemas.microsoft.com/office/drawing/2014/main" id="{AA8A6121-04A1-5E0A-7A45-4ADC3EE9FC41}"/>
              </a:ext>
            </a:extLst>
          </p:cNvPr>
          <p:cNvSpPr txBox="1"/>
          <p:nvPr/>
        </p:nvSpPr>
        <p:spPr>
          <a:xfrm>
            <a:off x="3206087" y="1501749"/>
            <a:ext cx="4884751" cy="4058740"/>
          </a:xfrm>
          <a:prstGeom prst="rect">
            <a:avLst/>
          </a:prstGeom>
          <a:noFill/>
        </p:spPr>
        <p:txBody>
          <a:bodyPr wrap="square">
            <a:spAutoFit/>
          </a:bodyPr>
          <a:lstStyle/>
          <a:p>
            <a:pPr marL="285750" marR="0" lvl="0" indent="-285750" algn="just" defTabSz="914400" rtl="0" eaLnBrk="1" fontAlgn="auto" latinLnBrk="0" hangingPunct="1">
              <a:lnSpc>
                <a:spcPct val="107000"/>
              </a:lnSpc>
              <a:spcBef>
                <a:spcPts val="600"/>
              </a:spcBef>
              <a:spcAft>
                <a:spcPts val="600"/>
              </a:spcAft>
              <a:buClr>
                <a:srgbClr val="FF3399"/>
              </a:buClr>
              <a:buSzTx/>
              <a:buFont typeface="Arial" panose="020B0604020202020204" pitchFamily="34" charset="0"/>
              <a:buChar char="•"/>
              <a:tabLst/>
              <a:defRPr/>
            </a:pPr>
            <a:r>
              <a:rPr kumimoji="0" lang="es-ES" sz="1600" b="1" i="0" u="none" strike="noStrike" kern="1200" cap="none" spc="0" normalizeH="0" baseline="0" noProof="0" dirty="0">
                <a:ln>
                  <a:noFill/>
                </a:ln>
                <a:solidFill>
                  <a:srgbClr val="0D3B6F"/>
                </a:solidFill>
                <a:effectLst/>
                <a:uLnTx/>
                <a:uFillTx/>
                <a:latin typeface="Aptos" panose="020B0004020202020204" pitchFamily="34" charset="0"/>
                <a:ea typeface="Lato" panose="020F0502020204030203" pitchFamily="34" charset="0"/>
                <a:cs typeface="Lato" panose="020F0502020204030203" pitchFamily="34" charset="0"/>
              </a:rPr>
              <a:t>Antecedentes </a:t>
            </a:r>
          </a:p>
          <a:p>
            <a:pPr marL="285750" marR="0" lvl="0" indent="-285750" algn="just" defTabSz="914400" rtl="0" eaLnBrk="1" fontAlgn="auto" latinLnBrk="0" hangingPunct="1">
              <a:lnSpc>
                <a:spcPct val="107000"/>
              </a:lnSpc>
              <a:spcBef>
                <a:spcPts val="600"/>
              </a:spcBef>
              <a:spcAft>
                <a:spcPts val="600"/>
              </a:spcAft>
              <a:buClr>
                <a:srgbClr val="FF3399"/>
              </a:buClr>
              <a:buSzTx/>
              <a:buFont typeface="Arial" panose="020B0604020202020204" pitchFamily="34" charset="0"/>
              <a:buChar char="•"/>
              <a:tabLst/>
              <a:defRPr/>
            </a:pPr>
            <a:r>
              <a:rPr lang="es-ES" sz="1600" b="1" dirty="0">
                <a:solidFill>
                  <a:srgbClr val="0D3B6F"/>
                </a:solidFill>
                <a:latin typeface="Aptos" panose="020B0004020202020204" pitchFamily="34" charset="0"/>
                <a:ea typeface="Lato" panose="020F0502020204030203" pitchFamily="34" charset="0"/>
                <a:cs typeface="Lato" panose="020F0502020204030203" pitchFamily="34" charset="0"/>
              </a:rPr>
              <a:t>Evolución de la cadena de valor</a:t>
            </a:r>
          </a:p>
          <a:p>
            <a:pPr marL="285750" marR="0" lvl="0" indent="-285750" algn="just" defTabSz="914400" rtl="0" eaLnBrk="1" fontAlgn="auto" latinLnBrk="0" hangingPunct="1">
              <a:lnSpc>
                <a:spcPct val="107000"/>
              </a:lnSpc>
              <a:spcBef>
                <a:spcPts val="600"/>
              </a:spcBef>
              <a:spcAft>
                <a:spcPts val="600"/>
              </a:spcAft>
              <a:buClr>
                <a:srgbClr val="FF3399"/>
              </a:buClr>
              <a:buSzTx/>
              <a:buFont typeface="Arial" panose="020B0604020202020204" pitchFamily="34" charset="0"/>
              <a:buChar char="•"/>
              <a:tabLst/>
              <a:defRPr/>
            </a:pPr>
            <a:r>
              <a:rPr lang="es-ES" sz="1600" b="1" dirty="0">
                <a:solidFill>
                  <a:srgbClr val="0D3B6F"/>
                </a:solidFill>
                <a:latin typeface="Aptos" panose="020B0004020202020204" pitchFamily="34" charset="0"/>
                <a:ea typeface="Lato" panose="020F0502020204030203" pitchFamily="34" charset="0"/>
                <a:cs typeface="Lato" panose="020F0502020204030203" pitchFamily="34" charset="0"/>
              </a:rPr>
              <a:t>Ejemplos de transformación industrial</a:t>
            </a:r>
          </a:p>
          <a:p>
            <a:pPr marL="285750" indent="-285750" algn="just">
              <a:lnSpc>
                <a:spcPct val="107000"/>
              </a:lnSpc>
              <a:spcBef>
                <a:spcPts val="600"/>
              </a:spcBef>
              <a:spcAft>
                <a:spcPts val="600"/>
              </a:spcAft>
              <a:buClr>
                <a:srgbClr val="FF3399"/>
              </a:buClr>
              <a:buFont typeface="Arial" panose="020B0604020202020204" pitchFamily="34" charset="0"/>
              <a:buChar char="•"/>
              <a:defRPr/>
            </a:pPr>
            <a:r>
              <a:rPr lang="es-ES" sz="1600" b="1" dirty="0">
                <a:solidFill>
                  <a:srgbClr val="0D3B6F"/>
                </a:solidFill>
                <a:latin typeface="Aptos" panose="020B0004020202020204" pitchFamily="34" charset="0"/>
                <a:ea typeface="Lato" panose="020F0502020204030203" pitchFamily="34" charset="0"/>
                <a:cs typeface="Lato" panose="020F0502020204030203" pitchFamily="34" charset="0"/>
              </a:rPr>
              <a:t>Como impacta la innovación y la diversificación en la transformación de las industrias tradicionales</a:t>
            </a:r>
          </a:p>
          <a:p>
            <a:pPr marL="285750" indent="-285750" algn="just">
              <a:lnSpc>
                <a:spcPct val="107000"/>
              </a:lnSpc>
              <a:spcBef>
                <a:spcPts val="600"/>
              </a:spcBef>
              <a:spcAft>
                <a:spcPts val="600"/>
              </a:spcAft>
              <a:buClr>
                <a:srgbClr val="FF3399"/>
              </a:buClr>
              <a:buFont typeface="Arial" panose="020B0604020202020204" pitchFamily="34" charset="0"/>
              <a:buChar char="•"/>
              <a:defRPr/>
            </a:pPr>
            <a:r>
              <a:rPr lang="es-ES" sz="1600" b="1" dirty="0">
                <a:solidFill>
                  <a:srgbClr val="0D3B6F"/>
                </a:solidFill>
                <a:latin typeface="Aptos" panose="020B0004020202020204" pitchFamily="34" charset="0"/>
                <a:ea typeface="Lato" panose="020F0502020204030203" pitchFamily="34" charset="0"/>
                <a:cs typeface="Lato" panose="020F0502020204030203" pitchFamily="34" charset="0"/>
              </a:rPr>
              <a:t>Mercados de impacto</a:t>
            </a:r>
          </a:p>
          <a:p>
            <a:pPr marL="285750" marR="0" lvl="0" indent="-285750" algn="just" defTabSz="914400" rtl="0" eaLnBrk="1" fontAlgn="auto" latinLnBrk="0" hangingPunct="1">
              <a:lnSpc>
                <a:spcPct val="107000"/>
              </a:lnSpc>
              <a:spcBef>
                <a:spcPts val="600"/>
              </a:spcBef>
              <a:spcAft>
                <a:spcPts val="600"/>
              </a:spcAft>
              <a:buClr>
                <a:srgbClr val="FF3399"/>
              </a:buClr>
              <a:buSzTx/>
              <a:buFont typeface="Arial" panose="020B0604020202020204" pitchFamily="34" charset="0"/>
              <a:buChar char="•"/>
              <a:tabLst/>
              <a:defRPr/>
            </a:pPr>
            <a:r>
              <a:rPr lang="es-ES" sz="1600" b="1" dirty="0">
                <a:solidFill>
                  <a:srgbClr val="0D3B6F"/>
                </a:solidFill>
                <a:latin typeface="Aptos" panose="020B0004020202020204" pitchFamily="34" charset="0"/>
                <a:ea typeface="Lato" panose="020F0502020204030203" pitchFamily="34" charset="0"/>
                <a:cs typeface="Lato" panose="020F0502020204030203" pitchFamily="34" charset="0"/>
              </a:rPr>
              <a:t>Mercados de referencia </a:t>
            </a:r>
            <a:r>
              <a:rPr lang="es-ES" sz="1600" b="1" dirty="0" err="1">
                <a:solidFill>
                  <a:srgbClr val="0D3B6F"/>
                </a:solidFill>
                <a:latin typeface="Aptos" panose="020B0004020202020204" pitchFamily="34" charset="0"/>
                <a:ea typeface="Lato" panose="020F0502020204030203" pitchFamily="34" charset="0"/>
                <a:cs typeface="Lato" panose="020F0502020204030203" pitchFamily="34" charset="0"/>
              </a:rPr>
              <a:t>packaging</a:t>
            </a:r>
            <a:r>
              <a:rPr lang="es-ES" sz="1600" b="1" dirty="0">
                <a:solidFill>
                  <a:srgbClr val="0D3B6F"/>
                </a:solidFill>
                <a:latin typeface="Aptos" panose="020B0004020202020204" pitchFamily="34" charset="0"/>
                <a:ea typeface="Lato" panose="020F0502020204030203" pitchFamily="34" charset="0"/>
                <a:cs typeface="Lato" panose="020F0502020204030203" pitchFamily="34" charset="0"/>
              </a:rPr>
              <a:t> y salud</a:t>
            </a:r>
          </a:p>
          <a:p>
            <a:pPr marL="285750" marR="0" lvl="0" indent="-285750" algn="just" defTabSz="914400" rtl="0" eaLnBrk="1" fontAlgn="auto" latinLnBrk="0" hangingPunct="1">
              <a:lnSpc>
                <a:spcPct val="107000"/>
              </a:lnSpc>
              <a:spcBef>
                <a:spcPts val="600"/>
              </a:spcBef>
              <a:spcAft>
                <a:spcPts val="600"/>
              </a:spcAft>
              <a:buClr>
                <a:srgbClr val="FF3399"/>
              </a:buClr>
              <a:buSzTx/>
              <a:buFont typeface="Arial" panose="020B0604020202020204" pitchFamily="34" charset="0"/>
              <a:buChar char="•"/>
              <a:tabLst/>
              <a:defRPr/>
            </a:pPr>
            <a:r>
              <a:rPr lang="es-ES" sz="1600" b="1" dirty="0">
                <a:solidFill>
                  <a:srgbClr val="0D3B6F"/>
                </a:solidFill>
                <a:latin typeface="Aptos" panose="020B0004020202020204" pitchFamily="34" charset="0"/>
                <a:ea typeface="Lato" panose="020F0502020204030203" pitchFamily="34" charset="0"/>
                <a:cs typeface="Lato" panose="020F0502020204030203" pitchFamily="34" charset="0"/>
              </a:rPr>
              <a:t>Retos y Oportunidades de la impresión funcional</a:t>
            </a:r>
          </a:p>
          <a:p>
            <a:pPr marL="285750" marR="0" lvl="0" indent="-285750" algn="just" defTabSz="914400" rtl="0" eaLnBrk="1" fontAlgn="auto" latinLnBrk="0" hangingPunct="1">
              <a:lnSpc>
                <a:spcPct val="107000"/>
              </a:lnSpc>
              <a:spcBef>
                <a:spcPts val="600"/>
              </a:spcBef>
              <a:spcAft>
                <a:spcPts val="600"/>
              </a:spcAft>
              <a:buClr>
                <a:srgbClr val="FF3399"/>
              </a:buClr>
              <a:buSzTx/>
              <a:buFont typeface="Arial" panose="020B0604020202020204" pitchFamily="34" charset="0"/>
              <a:buChar char="•"/>
              <a:tabLst/>
              <a:defRPr/>
            </a:pPr>
            <a:r>
              <a:rPr lang="es-ES" sz="1600" b="1" dirty="0">
                <a:solidFill>
                  <a:srgbClr val="0D3B6F"/>
                </a:solidFill>
                <a:latin typeface="Aptos" panose="020B0004020202020204" pitchFamily="34" charset="0"/>
                <a:ea typeface="Lato" panose="020F0502020204030203" pitchFamily="34" charset="0"/>
                <a:cs typeface="Lato" panose="020F0502020204030203" pitchFamily="34" charset="0"/>
              </a:rPr>
              <a:t>Planes de futuro</a:t>
            </a:r>
          </a:p>
        </p:txBody>
      </p:sp>
      <p:pic>
        <p:nvPicPr>
          <p:cNvPr id="2" name="Imagen 1" descr="Diagrama&#10;&#10;Descripción generada automáticamente">
            <a:extLst>
              <a:ext uri="{FF2B5EF4-FFF2-40B4-BE49-F238E27FC236}">
                <a16:creationId xmlns:a16="http://schemas.microsoft.com/office/drawing/2014/main" id="{1B4CBB7C-867D-086D-B320-56F7C8E4960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30441" y="2037229"/>
            <a:ext cx="1903894" cy="2125394"/>
          </a:xfrm>
          <a:prstGeom prst="rect">
            <a:avLst/>
          </a:prstGeom>
          <a:ln>
            <a:noFill/>
          </a:ln>
        </p:spPr>
      </p:pic>
    </p:spTree>
    <p:extLst>
      <p:ext uri="{BB962C8B-B14F-4D97-AF65-F5344CB8AC3E}">
        <p14:creationId xmlns:p14="http://schemas.microsoft.com/office/powerpoint/2010/main" val="2716269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18">
            <a:extLst>
              <a:ext uri="{FF2B5EF4-FFF2-40B4-BE49-F238E27FC236}">
                <a16:creationId xmlns:a16="http://schemas.microsoft.com/office/drawing/2014/main" id="{BD676411-29FD-02D0-3C19-A3CE462B17BB}"/>
              </a:ext>
            </a:extLst>
          </p:cNvPr>
          <p:cNvSpPr txBox="1"/>
          <p:nvPr/>
        </p:nvSpPr>
        <p:spPr>
          <a:xfrm>
            <a:off x="7478034" y="1820434"/>
            <a:ext cx="1941058" cy="350096"/>
          </a:xfrm>
          <a:prstGeom prst="rect">
            <a:avLst/>
          </a:prstGeom>
          <a:noFill/>
        </p:spPr>
        <p:txBody>
          <a:bodyPr wrap="square" rtlCol="0">
            <a:spAutoFit/>
          </a:bodyPr>
          <a:lstStyle/>
          <a:p>
            <a:pPr algn="ctr" defTabSz="911482">
              <a:defRPr/>
            </a:pPr>
            <a:r>
              <a:rPr lang="es-ES" sz="1675" b="1" dirty="0">
                <a:solidFill>
                  <a:srgbClr val="26686D"/>
                </a:solidFill>
                <a:latin typeface="FS Industrie"/>
              </a:rPr>
              <a:t>Wearables &amp; IoT</a:t>
            </a:r>
          </a:p>
        </p:txBody>
      </p:sp>
      <p:sp>
        <p:nvSpPr>
          <p:cNvPr id="32" name="Rectangle 19">
            <a:extLst>
              <a:ext uri="{FF2B5EF4-FFF2-40B4-BE49-F238E27FC236}">
                <a16:creationId xmlns:a16="http://schemas.microsoft.com/office/drawing/2014/main" id="{806A965B-093E-2833-FA05-0583FF49F9E7}"/>
              </a:ext>
            </a:extLst>
          </p:cNvPr>
          <p:cNvSpPr/>
          <p:nvPr/>
        </p:nvSpPr>
        <p:spPr>
          <a:xfrm>
            <a:off x="3050456" y="1818077"/>
            <a:ext cx="1941058" cy="350096"/>
          </a:xfrm>
          <a:prstGeom prst="rect">
            <a:avLst/>
          </a:prstGeom>
        </p:spPr>
        <p:txBody>
          <a:bodyPr wrap="square">
            <a:spAutoFit/>
          </a:bodyPr>
          <a:lstStyle/>
          <a:p>
            <a:pPr algn="ctr" defTabSz="911482">
              <a:defRPr/>
            </a:pPr>
            <a:r>
              <a:rPr lang="es-ES" sz="1675" b="1" dirty="0">
                <a:solidFill>
                  <a:srgbClr val="26686D"/>
                </a:solidFill>
                <a:latin typeface="FS Industrie"/>
              </a:rPr>
              <a:t>Salud</a:t>
            </a:r>
          </a:p>
        </p:txBody>
      </p:sp>
      <p:sp>
        <p:nvSpPr>
          <p:cNvPr id="34" name="Rectángulo 33">
            <a:extLst>
              <a:ext uri="{FF2B5EF4-FFF2-40B4-BE49-F238E27FC236}">
                <a16:creationId xmlns:a16="http://schemas.microsoft.com/office/drawing/2014/main" id="{7D1D927F-166A-9F6E-4ED5-62134118D543}"/>
              </a:ext>
            </a:extLst>
          </p:cNvPr>
          <p:cNvSpPr/>
          <p:nvPr/>
        </p:nvSpPr>
        <p:spPr>
          <a:xfrm>
            <a:off x="5275722" y="1629710"/>
            <a:ext cx="2166228" cy="607859"/>
          </a:xfrm>
          <a:prstGeom prst="rect">
            <a:avLst/>
          </a:prstGeom>
        </p:spPr>
        <p:txBody>
          <a:bodyPr wrap="square">
            <a:spAutoFit/>
          </a:bodyPr>
          <a:lstStyle/>
          <a:p>
            <a:pPr algn="ctr" defTabSz="911482"/>
            <a:r>
              <a:rPr lang="es-ES" sz="1675" b="1" dirty="0">
                <a:solidFill>
                  <a:srgbClr val="26686D"/>
                </a:solidFill>
                <a:latin typeface="FS Industrie"/>
              </a:rPr>
              <a:t>Packaging, logística y seguridad</a:t>
            </a:r>
          </a:p>
        </p:txBody>
      </p:sp>
      <p:pic>
        <p:nvPicPr>
          <p:cNvPr id="35" name="Imagen 3">
            <a:extLst>
              <a:ext uri="{FF2B5EF4-FFF2-40B4-BE49-F238E27FC236}">
                <a16:creationId xmlns:a16="http://schemas.microsoft.com/office/drawing/2014/main" id="{6C49CF3B-45E7-A3F2-5F9E-6E485B5CF55B}"/>
              </a:ext>
            </a:extLst>
          </p:cNvPr>
          <p:cNvPicPr>
            <a:picLocks noChangeAspect="1"/>
          </p:cNvPicPr>
          <p:nvPr/>
        </p:nvPicPr>
        <p:blipFill>
          <a:blip r:embed="rId3"/>
          <a:stretch>
            <a:fillRect/>
          </a:stretch>
        </p:blipFill>
        <p:spPr>
          <a:xfrm>
            <a:off x="7478911" y="2342224"/>
            <a:ext cx="2114703" cy="1313182"/>
          </a:xfrm>
          <a:prstGeom prst="rect">
            <a:avLst/>
          </a:prstGeom>
        </p:spPr>
      </p:pic>
      <p:pic>
        <p:nvPicPr>
          <p:cNvPr id="36" name="Imagen 2">
            <a:extLst>
              <a:ext uri="{FF2B5EF4-FFF2-40B4-BE49-F238E27FC236}">
                <a16:creationId xmlns:a16="http://schemas.microsoft.com/office/drawing/2014/main" id="{6871F0F4-6A55-85EC-58EC-C24BDE4091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329" r="2195"/>
          <a:stretch/>
        </p:blipFill>
        <p:spPr>
          <a:xfrm>
            <a:off x="5270606" y="2329076"/>
            <a:ext cx="2063809" cy="1339478"/>
          </a:xfrm>
          <a:prstGeom prst="rect">
            <a:avLst/>
          </a:prstGeom>
        </p:spPr>
      </p:pic>
      <p:pic>
        <p:nvPicPr>
          <p:cNvPr id="37" name="Imagen 6">
            <a:extLst>
              <a:ext uri="{FF2B5EF4-FFF2-40B4-BE49-F238E27FC236}">
                <a16:creationId xmlns:a16="http://schemas.microsoft.com/office/drawing/2014/main" id="{168E697B-14D3-9759-D4F2-A516561BC772}"/>
              </a:ext>
            </a:extLst>
          </p:cNvPr>
          <p:cNvPicPr>
            <a:picLocks noChangeAspect="1"/>
          </p:cNvPicPr>
          <p:nvPr/>
        </p:nvPicPr>
        <p:blipFill>
          <a:blip r:embed="rId5"/>
          <a:stretch>
            <a:fillRect/>
          </a:stretch>
        </p:blipFill>
        <p:spPr>
          <a:xfrm>
            <a:off x="2669485" y="2279162"/>
            <a:ext cx="2396047" cy="1347777"/>
          </a:xfrm>
          <a:prstGeom prst="rect">
            <a:avLst/>
          </a:prstGeom>
        </p:spPr>
      </p:pic>
      <p:pic>
        <p:nvPicPr>
          <p:cNvPr id="38" name="Imagen 37" descr="Imagen que contiene tabla, negro, azul, avión&#10;&#10;Descripción generada automáticamente">
            <a:extLst>
              <a:ext uri="{FF2B5EF4-FFF2-40B4-BE49-F238E27FC236}">
                <a16:creationId xmlns:a16="http://schemas.microsoft.com/office/drawing/2014/main" id="{981F9383-6670-B8AF-5BBC-F43CA66BC12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08289" y="2254329"/>
            <a:ext cx="2207429" cy="1347777"/>
          </a:xfrm>
          <a:prstGeom prst="rect">
            <a:avLst/>
          </a:prstGeom>
        </p:spPr>
      </p:pic>
      <p:pic>
        <p:nvPicPr>
          <p:cNvPr id="39" name="Imagen 38">
            <a:extLst>
              <a:ext uri="{FF2B5EF4-FFF2-40B4-BE49-F238E27FC236}">
                <a16:creationId xmlns:a16="http://schemas.microsoft.com/office/drawing/2014/main" id="{DB33F4D4-A3B2-CF60-B43C-13197841E279}"/>
              </a:ext>
            </a:extLst>
          </p:cNvPr>
          <p:cNvPicPr>
            <a:picLocks noChangeAspect="1"/>
          </p:cNvPicPr>
          <p:nvPr/>
        </p:nvPicPr>
        <p:blipFill>
          <a:blip r:embed="rId8"/>
          <a:stretch>
            <a:fillRect/>
          </a:stretch>
        </p:blipFill>
        <p:spPr>
          <a:xfrm>
            <a:off x="9891414" y="2329077"/>
            <a:ext cx="1973320" cy="1273031"/>
          </a:xfrm>
          <a:prstGeom prst="rect">
            <a:avLst/>
          </a:prstGeom>
        </p:spPr>
      </p:pic>
      <p:cxnSp>
        <p:nvCxnSpPr>
          <p:cNvPr id="41" name="Conector recto 40">
            <a:extLst>
              <a:ext uri="{FF2B5EF4-FFF2-40B4-BE49-F238E27FC236}">
                <a16:creationId xmlns:a16="http://schemas.microsoft.com/office/drawing/2014/main" id="{10C8DEB3-B66F-8F81-B81B-A61032CFD12D}"/>
              </a:ext>
            </a:extLst>
          </p:cNvPr>
          <p:cNvCxnSpPr>
            <a:cxnSpLocks/>
            <a:endCxn id="42" idx="1"/>
          </p:cNvCxnSpPr>
          <p:nvPr/>
        </p:nvCxnSpPr>
        <p:spPr>
          <a:xfrm>
            <a:off x="891237" y="3982243"/>
            <a:ext cx="4228421" cy="3492"/>
          </a:xfrm>
          <a:prstGeom prst="line">
            <a:avLst/>
          </a:prstGeom>
          <a:ln>
            <a:gradFill flip="none" rotWithShape="1">
              <a:gsLst>
                <a:gs pos="19579">
                  <a:srgbClr val="006B33"/>
                </a:gs>
                <a:gs pos="1399">
                  <a:srgbClr val="005425"/>
                </a:gs>
                <a:gs pos="62228">
                  <a:srgbClr val="75AD74"/>
                </a:gs>
                <a:gs pos="43000">
                  <a:srgbClr val="009045"/>
                </a:gs>
                <a:gs pos="89000">
                  <a:srgbClr val="C9E2AD"/>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42" name="CuadroTexto 41">
            <a:extLst>
              <a:ext uri="{FF2B5EF4-FFF2-40B4-BE49-F238E27FC236}">
                <a16:creationId xmlns:a16="http://schemas.microsoft.com/office/drawing/2014/main" id="{FFB08809-F5C4-6A58-D515-866CAF889B81}"/>
              </a:ext>
            </a:extLst>
          </p:cNvPr>
          <p:cNvSpPr txBox="1"/>
          <p:nvPr/>
        </p:nvSpPr>
        <p:spPr>
          <a:xfrm>
            <a:off x="5119658" y="3801518"/>
            <a:ext cx="2396049" cy="368434"/>
          </a:xfrm>
          <a:prstGeom prst="rect">
            <a:avLst/>
          </a:prstGeom>
          <a:noFill/>
        </p:spPr>
        <p:txBody>
          <a:bodyPr wrap="square" rtlCol="0">
            <a:spAutoFit/>
          </a:bodyPr>
          <a:lstStyle/>
          <a:p>
            <a:pPr algn="ctr" defTabSz="911482">
              <a:defRPr/>
            </a:pPr>
            <a:r>
              <a:rPr lang="es-ES" sz="1794" b="1" dirty="0">
                <a:solidFill>
                  <a:srgbClr val="000000"/>
                </a:solidFill>
                <a:latin typeface="Calibri" panose="020F0502020204030204"/>
              </a:rPr>
              <a:t>OPORTUNIDADES</a:t>
            </a:r>
          </a:p>
        </p:txBody>
      </p:sp>
      <p:cxnSp>
        <p:nvCxnSpPr>
          <p:cNvPr id="43" name="Conector recto 42">
            <a:extLst>
              <a:ext uri="{FF2B5EF4-FFF2-40B4-BE49-F238E27FC236}">
                <a16:creationId xmlns:a16="http://schemas.microsoft.com/office/drawing/2014/main" id="{1D46404A-A4D5-3DBE-629A-8ADE70845F4E}"/>
              </a:ext>
            </a:extLst>
          </p:cNvPr>
          <p:cNvCxnSpPr>
            <a:cxnSpLocks/>
          </p:cNvCxnSpPr>
          <p:nvPr/>
        </p:nvCxnSpPr>
        <p:spPr>
          <a:xfrm flipH="1">
            <a:off x="7400748" y="3991498"/>
            <a:ext cx="3944711" cy="0"/>
          </a:xfrm>
          <a:prstGeom prst="line">
            <a:avLst/>
          </a:prstGeom>
          <a:ln>
            <a:gradFill flip="none" rotWithShape="1">
              <a:gsLst>
                <a:gs pos="19579">
                  <a:srgbClr val="006B33"/>
                </a:gs>
                <a:gs pos="1399">
                  <a:srgbClr val="005425"/>
                </a:gs>
                <a:gs pos="62228">
                  <a:srgbClr val="75AD74"/>
                </a:gs>
                <a:gs pos="43000">
                  <a:srgbClr val="009045"/>
                </a:gs>
                <a:gs pos="89000">
                  <a:srgbClr val="C9E2AD"/>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44" name="CuadroTexto 43">
            <a:extLst>
              <a:ext uri="{FF2B5EF4-FFF2-40B4-BE49-F238E27FC236}">
                <a16:creationId xmlns:a16="http://schemas.microsoft.com/office/drawing/2014/main" id="{EF110661-C3F1-33B2-1E89-1FC83963FC64}"/>
              </a:ext>
            </a:extLst>
          </p:cNvPr>
          <p:cNvSpPr txBox="1"/>
          <p:nvPr/>
        </p:nvSpPr>
        <p:spPr>
          <a:xfrm>
            <a:off x="308289" y="4269741"/>
            <a:ext cx="2207429" cy="1748556"/>
          </a:xfrm>
          <a:prstGeom prst="rect">
            <a:avLst/>
          </a:prstGeom>
          <a:noFill/>
          <a:ln>
            <a:solidFill>
              <a:srgbClr val="79B3A0"/>
            </a:solidFill>
          </a:ln>
        </p:spPr>
        <p:txBody>
          <a:bodyPr wrap="square" rtlCol="0">
            <a:spAutoFit/>
          </a:bodyPr>
          <a:lstStyle/>
          <a:p>
            <a:pPr algn="ctr" defTabSz="911482">
              <a:defRPr/>
            </a:pPr>
            <a:endParaRPr lang="es-ES" sz="1196" b="1" dirty="0">
              <a:solidFill>
                <a:srgbClr val="377DB7"/>
              </a:solidFill>
              <a:latin typeface="Calibri" panose="020F0502020204030204"/>
            </a:endParaRPr>
          </a:p>
          <a:p>
            <a:pPr algn="ctr" defTabSz="911482">
              <a:defRPr/>
            </a:pPr>
            <a:r>
              <a:rPr lang="es-ES" sz="1196" b="1" dirty="0">
                <a:solidFill>
                  <a:srgbClr val="26686D"/>
                </a:solidFill>
                <a:latin typeface="Calibri" panose="020F0502020204030204"/>
              </a:rPr>
              <a:t>CONDUCCIÓN AUTÓNOMA</a:t>
            </a:r>
          </a:p>
          <a:p>
            <a:pPr algn="ctr" defTabSz="911482">
              <a:defRPr/>
            </a:pPr>
            <a:r>
              <a:rPr lang="es-ES" sz="1196" b="1" dirty="0">
                <a:solidFill>
                  <a:srgbClr val="26686D"/>
                </a:solidFill>
                <a:latin typeface="Calibri" panose="020F0502020204030204"/>
              </a:rPr>
              <a:t>CONDUCCIÓN ELECTRICA</a:t>
            </a:r>
          </a:p>
          <a:p>
            <a:pPr algn="ctr" defTabSz="911482">
              <a:defRPr/>
            </a:pPr>
            <a:r>
              <a:rPr lang="es-ES" sz="1196" b="1" dirty="0">
                <a:solidFill>
                  <a:srgbClr val="26686D"/>
                </a:solidFill>
                <a:latin typeface="Calibri" panose="020F0502020204030204"/>
              </a:rPr>
              <a:t>SEGURIDAD</a:t>
            </a:r>
          </a:p>
          <a:p>
            <a:pPr algn="ctr" defTabSz="911482">
              <a:defRPr/>
            </a:pPr>
            <a:r>
              <a:rPr lang="es-ES" sz="1196" b="1" dirty="0">
                <a:solidFill>
                  <a:srgbClr val="26686D"/>
                </a:solidFill>
                <a:latin typeface="Calibri" panose="020F0502020204030204"/>
              </a:rPr>
              <a:t>CONECTIVIDAD</a:t>
            </a:r>
          </a:p>
          <a:p>
            <a:pPr algn="ctr" defTabSz="911482">
              <a:defRPr/>
            </a:pPr>
            <a:r>
              <a:rPr lang="es-ES" sz="1196" b="1" dirty="0">
                <a:solidFill>
                  <a:srgbClr val="26686D"/>
                </a:solidFill>
                <a:latin typeface="Calibri" panose="020F0502020204030204"/>
              </a:rPr>
              <a:t>CONDUCCIÓN COMPARTIDA</a:t>
            </a:r>
          </a:p>
          <a:p>
            <a:pPr algn="ctr" defTabSz="911482">
              <a:defRPr/>
            </a:pPr>
            <a:r>
              <a:rPr lang="es-ES" sz="1196" b="1" dirty="0">
                <a:solidFill>
                  <a:srgbClr val="26686D"/>
                </a:solidFill>
                <a:latin typeface="Calibri" panose="020F0502020204030204"/>
              </a:rPr>
              <a:t>NUEVAS BATERÍAS</a:t>
            </a:r>
          </a:p>
          <a:p>
            <a:pPr algn="ctr" defTabSz="911482">
              <a:defRPr/>
            </a:pPr>
            <a:r>
              <a:rPr lang="es-ES" sz="1196" b="1" dirty="0">
                <a:solidFill>
                  <a:srgbClr val="26686D"/>
                </a:solidFill>
                <a:latin typeface="Calibri" panose="020F0502020204030204"/>
              </a:rPr>
              <a:t>FERROCARRIL</a:t>
            </a:r>
          </a:p>
          <a:p>
            <a:pPr algn="ctr" defTabSz="911482">
              <a:defRPr/>
            </a:pPr>
            <a:endParaRPr lang="en-US" sz="1196" b="1" dirty="0">
              <a:solidFill>
                <a:srgbClr val="005425"/>
              </a:solidFill>
              <a:latin typeface="Calibri" panose="020F0502020204030204"/>
            </a:endParaRPr>
          </a:p>
        </p:txBody>
      </p:sp>
      <p:sp>
        <p:nvSpPr>
          <p:cNvPr id="45" name="CuadroTexto 44">
            <a:extLst>
              <a:ext uri="{FF2B5EF4-FFF2-40B4-BE49-F238E27FC236}">
                <a16:creationId xmlns:a16="http://schemas.microsoft.com/office/drawing/2014/main" id="{C7EC5438-DAB8-7337-036E-26C5B70CBB71}"/>
              </a:ext>
            </a:extLst>
          </p:cNvPr>
          <p:cNvSpPr txBox="1"/>
          <p:nvPr/>
        </p:nvSpPr>
        <p:spPr>
          <a:xfrm>
            <a:off x="7581009" y="4269741"/>
            <a:ext cx="2207429" cy="1748556"/>
          </a:xfrm>
          <a:prstGeom prst="rect">
            <a:avLst/>
          </a:prstGeom>
          <a:noFill/>
          <a:ln>
            <a:solidFill>
              <a:srgbClr val="79B3A0"/>
            </a:solidFill>
          </a:ln>
        </p:spPr>
        <p:txBody>
          <a:bodyPr wrap="square" rtlCol="0">
            <a:spAutoFit/>
          </a:bodyPr>
          <a:lstStyle/>
          <a:p>
            <a:pPr algn="ctr" defTabSz="911482">
              <a:defRPr/>
            </a:pPr>
            <a:endParaRPr lang="es-ES" sz="1196" b="1" dirty="0">
              <a:solidFill>
                <a:srgbClr val="005425"/>
              </a:solidFill>
              <a:latin typeface="Calibri" panose="020F0502020204030204"/>
            </a:endParaRPr>
          </a:p>
          <a:p>
            <a:pPr algn="ctr" defTabSz="911482">
              <a:defRPr/>
            </a:pPr>
            <a:r>
              <a:rPr lang="es-ES" sz="1196" b="1" dirty="0">
                <a:solidFill>
                  <a:srgbClr val="26686D"/>
                </a:solidFill>
                <a:latin typeface="Calibri" panose="020F0502020204030204"/>
              </a:rPr>
              <a:t>WEARABLES CUSTOMIZADOS</a:t>
            </a:r>
          </a:p>
          <a:p>
            <a:pPr algn="ctr" defTabSz="911482">
              <a:defRPr/>
            </a:pPr>
            <a:r>
              <a:rPr lang="es-ES" sz="1196" b="1" dirty="0">
                <a:solidFill>
                  <a:srgbClr val="26686D"/>
                </a:solidFill>
                <a:latin typeface="Calibri" panose="020F0502020204030204"/>
              </a:rPr>
              <a:t>SEGURIDAD</a:t>
            </a:r>
          </a:p>
          <a:p>
            <a:pPr algn="ctr" defTabSz="911482">
              <a:defRPr/>
            </a:pPr>
            <a:r>
              <a:rPr lang="es-ES" sz="1196" b="1" dirty="0">
                <a:solidFill>
                  <a:srgbClr val="26686D"/>
                </a:solidFill>
                <a:latin typeface="Calibri" panose="020F0502020204030204"/>
              </a:rPr>
              <a:t>DEPORTE</a:t>
            </a:r>
          </a:p>
          <a:p>
            <a:pPr algn="ctr" defTabSz="911482">
              <a:defRPr/>
            </a:pPr>
            <a:r>
              <a:rPr lang="es-ES" sz="1196" b="1" dirty="0">
                <a:solidFill>
                  <a:srgbClr val="26686D"/>
                </a:solidFill>
                <a:latin typeface="Calibri" panose="020F0502020204030204"/>
              </a:rPr>
              <a:t>JUEGOS Y GAMING</a:t>
            </a:r>
          </a:p>
          <a:p>
            <a:pPr algn="ctr" defTabSz="911482">
              <a:defRPr/>
            </a:pPr>
            <a:r>
              <a:rPr lang="es-ES" sz="1196" b="1" dirty="0">
                <a:solidFill>
                  <a:srgbClr val="26686D"/>
                </a:solidFill>
                <a:latin typeface="Calibri" panose="020F0502020204030204"/>
              </a:rPr>
              <a:t>MONITORIZACIÓN</a:t>
            </a:r>
          </a:p>
          <a:p>
            <a:pPr algn="ctr" defTabSz="911482">
              <a:defRPr/>
            </a:pPr>
            <a:r>
              <a:rPr lang="es-ES" sz="1196" b="1" dirty="0">
                <a:solidFill>
                  <a:srgbClr val="26686D"/>
                </a:solidFill>
                <a:latin typeface="Calibri" panose="020F0502020204030204"/>
              </a:rPr>
              <a:t>MEDICINA REMOTA</a:t>
            </a:r>
          </a:p>
          <a:p>
            <a:pPr algn="ctr" defTabSz="911482">
              <a:defRPr/>
            </a:pPr>
            <a:r>
              <a:rPr lang="es-ES" sz="1196" b="1" dirty="0">
                <a:solidFill>
                  <a:srgbClr val="26686D"/>
                </a:solidFill>
                <a:latin typeface="Calibri" panose="020F0502020204030204"/>
              </a:rPr>
              <a:t>COMFORT</a:t>
            </a:r>
          </a:p>
          <a:p>
            <a:pPr algn="ctr" defTabSz="911482">
              <a:defRPr/>
            </a:pPr>
            <a:endParaRPr lang="en-US" sz="1196" b="1" dirty="0">
              <a:solidFill>
                <a:srgbClr val="005425"/>
              </a:solidFill>
              <a:latin typeface="Calibri" panose="020F0502020204030204"/>
            </a:endParaRPr>
          </a:p>
        </p:txBody>
      </p:sp>
      <p:sp>
        <p:nvSpPr>
          <p:cNvPr id="46" name="CuadroTexto 45">
            <a:extLst>
              <a:ext uri="{FF2B5EF4-FFF2-40B4-BE49-F238E27FC236}">
                <a16:creationId xmlns:a16="http://schemas.microsoft.com/office/drawing/2014/main" id="{E6BC7817-40B0-38AF-A6DF-C7E9FC49AA59}"/>
              </a:ext>
            </a:extLst>
          </p:cNvPr>
          <p:cNvSpPr txBox="1"/>
          <p:nvPr/>
        </p:nvSpPr>
        <p:spPr>
          <a:xfrm>
            <a:off x="5270605" y="4269742"/>
            <a:ext cx="2207429" cy="2300630"/>
          </a:xfrm>
          <a:prstGeom prst="rect">
            <a:avLst/>
          </a:prstGeom>
          <a:noFill/>
          <a:ln>
            <a:solidFill>
              <a:srgbClr val="79B3A0"/>
            </a:solidFill>
          </a:ln>
        </p:spPr>
        <p:txBody>
          <a:bodyPr wrap="square" rtlCol="0">
            <a:spAutoFit/>
          </a:bodyPr>
          <a:lstStyle/>
          <a:p>
            <a:pPr algn="ctr" defTabSz="911482">
              <a:defRPr/>
            </a:pPr>
            <a:endParaRPr lang="es-ES" sz="1196" b="1" dirty="0">
              <a:solidFill>
                <a:srgbClr val="005425"/>
              </a:solidFill>
              <a:latin typeface="Calibri" panose="020F0502020204030204"/>
            </a:endParaRPr>
          </a:p>
          <a:p>
            <a:pPr algn="ctr" defTabSz="911482">
              <a:defRPr/>
            </a:pPr>
            <a:r>
              <a:rPr lang="es-ES" sz="1196" b="1" dirty="0">
                <a:solidFill>
                  <a:srgbClr val="26686D"/>
                </a:solidFill>
                <a:latin typeface="Calibri" panose="020F0502020204030204"/>
              </a:rPr>
              <a:t>SEGURIDAD</a:t>
            </a:r>
          </a:p>
          <a:p>
            <a:pPr algn="ctr" defTabSz="911482">
              <a:defRPr/>
            </a:pPr>
            <a:r>
              <a:rPr lang="es-ES" sz="1196" b="1" dirty="0">
                <a:solidFill>
                  <a:srgbClr val="26686D"/>
                </a:solidFill>
                <a:latin typeface="Calibri" panose="020F0502020204030204"/>
              </a:rPr>
              <a:t>PACKAGING ACTIVO</a:t>
            </a:r>
          </a:p>
          <a:p>
            <a:pPr algn="ctr" defTabSz="911482">
              <a:defRPr/>
            </a:pPr>
            <a:r>
              <a:rPr lang="es-ES" sz="1196" b="1" dirty="0">
                <a:solidFill>
                  <a:srgbClr val="26686D"/>
                </a:solidFill>
                <a:latin typeface="Calibri" panose="020F0502020204030204"/>
              </a:rPr>
              <a:t>PACKAGING INTELIGENTE</a:t>
            </a:r>
          </a:p>
          <a:p>
            <a:pPr algn="ctr" defTabSz="911482">
              <a:defRPr/>
            </a:pPr>
            <a:r>
              <a:rPr lang="es-ES" sz="1196" b="1" dirty="0">
                <a:solidFill>
                  <a:srgbClr val="26686D"/>
                </a:solidFill>
                <a:latin typeface="Calibri" panose="020F0502020204030204"/>
              </a:rPr>
              <a:t>PERSONALIZACIÓN</a:t>
            </a:r>
          </a:p>
          <a:p>
            <a:pPr algn="ctr" defTabSz="911482">
              <a:defRPr/>
            </a:pPr>
            <a:r>
              <a:rPr lang="es-ES" sz="1196" b="1" dirty="0">
                <a:solidFill>
                  <a:srgbClr val="26686D"/>
                </a:solidFill>
                <a:latin typeface="Calibri" panose="020F0502020204030204"/>
              </a:rPr>
              <a:t>TRAZABILIDAD Y MONITORIZACIÓN</a:t>
            </a:r>
          </a:p>
          <a:p>
            <a:pPr algn="ctr" defTabSz="911482">
              <a:defRPr/>
            </a:pPr>
            <a:r>
              <a:rPr lang="es-ES" sz="1196" b="1" dirty="0">
                <a:solidFill>
                  <a:srgbClr val="26686D"/>
                </a:solidFill>
                <a:latin typeface="Calibri" panose="020F0502020204030204"/>
              </a:rPr>
              <a:t>INTERACCIÓN</a:t>
            </a:r>
          </a:p>
          <a:p>
            <a:pPr algn="ctr" defTabSz="911482">
              <a:defRPr/>
            </a:pPr>
            <a:r>
              <a:rPr lang="es-ES" sz="1196" b="1" dirty="0">
                <a:solidFill>
                  <a:srgbClr val="26686D"/>
                </a:solidFill>
                <a:latin typeface="Calibri" panose="020F0502020204030204"/>
              </a:rPr>
              <a:t>DETECCION DE APERTURA</a:t>
            </a:r>
          </a:p>
          <a:p>
            <a:pPr algn="ctr" defTabSz="911482">
              <a:defRPr/>
            </a:pPr>
            <a:r>
              <a:rPr lang="es-ES" sz="1196" b="1" dirty="0">
                <a:solidFill>
                  <a:srgbClr val="26686D"/>
                </a:solidFill>
                <a:latin typeface="Calibri" panose="020F0502020204030204"/>
              </a:rPr>
              <a:t>CONTROL STOCKS</a:t>
            </a:r>
          </a:p>
          <a:p>
            <a:pPr algn="ctr" defTabSz="911482">
              <a:defRPr/>
            </a:pPr>
            <a:r>
              <a:rPr lang="es-ES" sz="1196" b="1" dirty="0">
                <a:solidFill>
                  <a:srgbClr val="26686D"/>
                </a:solidFill>
                <a:latin typeface="Calibri" panose="020F0502020204030204"/>
              </a:rPr>
              <a:t>LOGÍSTICA</a:t>
            </a:r>
          </a:p>
          <a:p>
            <a:pPr algn="ctr" defTabSz="911482">
              <a:defRPr/>
            </a:pPr>
            <a:endParaRPr lang="en-US" sz="1196" b="1" dirty="0">
              <a:solidFill>
                <a:srgbClr val="005425"/>
              </a:solidFill>
              <a:latin typeface="Calibri" panose="020F0502020204030204"/>
            </a:endParaRPr>
          </a:p>
        </p:txBody>
      </p:sp>
      <p:sp>
        <p:nvSpPr>
          <p:cNvPr id="47" name="CuadroTexto 46">
            <a:extLst>
              <a:ext uri="{FF2B5EF4-FFF2-40B4-BE49-F238E27FC236}">
                <a16:creationId xmlns:a16="http://schemas.microsoft.com/office/drawing/2014/main" id="{D3BE0A9B-4E83-5F7D-E323-B48E1DF1CCDF}"/>
              </a:ext>
            </a:extLst>
          </p:cNvPr>
          <p:cNvSpPr txBox="1"/>
          <p:nvPr/>
        </p:nvSpPr>
        <p:spPr>
          <a:xfrm>
            <a:off x="9891413" y="4277361"/>
            <a:ext cx="1973321" cy="2116605"/>
          </a:xfrm>
          <a:prstGeom prst="rect">
            <a:avLst/>
          </a:prstGeom>
          <a:noFill/>
          <a:ln>
            <a:solidFill>
              <a:srgbClr val="79B3A0"/>
            </a:solidFill>
          </a:ln>
        </p:spPr>
        <p:txBody>
          <a:bodyPr wrap="square" rtlCol="0">
            <a:spAutoFit/>
          </a:bodyPr>
          <a:lstStyle/>
          <a:p>
            <a:pPr algn="ctr" defTabSz="911482">
              <a:defRPr/>
            </a:pPr>
            <a:endParaRPr lang="es-ES" sz="1196" b="1" dirty="0">
              <a:solidFill>
                <a:srgbClr val="005425"/>
              </a:solidFill>
              <a:latin typeface="Calibri" panose="020F0502020204030204"/>
            </a:endParaRPr>
          </a:p>
          <a:p>
            <a:pPr algn="ctr" defTabSz="911482">
              <a:defRPr/>
            </a:pPr>
            <a:r>
              <a:rPr lang="es-ES" sz="1196" b="1" dirty="0">
                <a:solidFill>
                  <a:srgbClr val="26686D"/>
                </a:solidFill>
                <a:latin typeface="Calibri" panose="020F0502020204030204"/>
              </a:rPr>
              <a:t>TOUCHLESS</a:t>
            </a:r>
          </a:p>
          <a:p>
            <a:pPr algn="ctr" defTabSz="911482">
              <a:defRPr/>
            </a:pPr>
            <a:r>
              <a:rPr lang="es-ES" sz="1196" b="1" dirty="0">
                <a:solidFill>
                  <a:srgbClr val="26686D"/>
                </a:solidFill>
                <a:latin typeface="Calibri" panose="020F0502020204030204"/>
              </a:rPr>
              <a:t>ENERGÍA RENOVABLES</a:t>
            </a:r>
          </a:p>
          <a:p>
            <a:pPr algn="ctr" defTabSz="911482">
              <a:defRPr/>
            </a:pPr>
            <a:r>
              <a:rPr lang="es-ES" sz="1196" b="1" dirty="0">
                <a:solidFill>
                  <a:srgbClr val="26686D"/>
                </a:solidFill>
                <a:latin typeface="Calibri" panose="020F0502020204030204"/>
              </a:rPr>
              <a:t>EFICIENCIA ENERGÉTICA</a:t>
            </a:r>
          </a:p>
          <a:p>
            <a:pPr algn="ctr" defTabSz="911482">
              <a:defRPr/>
            </a:pPr>
            <a:r>
              <a:rPr lang="es-ES" sz="1196" b="1" dirty="0">
                <a:solidFill>
                  <a:srgbClr val="26686D"/>
                </a:solidFill>
                <a:latin typeface="Calibri" panose="020F0502020204030204"/>
              </a:rPr>
              <a:t>SELF CONSUMPTION</a:t>
            </a:r>
          </a:p>
          <a:p>
            <a:pPr algn="ctr" defTabSz="911482">
              <a:defRPr/>
            </a:pPr>
            <a:r>
              <a:rPr lang="es-ES" sz="1196" b="1" dirty="0">
                <a:solidFill>
                  <a:srgbClr val="26686D"/>
                </a:solidFill>
                <a:latin typeface="Calibri" panose="020F0502020204030204"/>
              </a:rPr>
              <a:t>ILUMINACIÓN INTELIGENTE</a:t>
            </a:r>
          </a:p>
          <a:p>
            <a:pPr algn="ctr" defTabSz="911482">
              <a:defRPr/>
            </a:pPr>
            <a:r>
              <a:rPr lang="es-ES" sz="1196" b="1" dirty="0">
                <a:solidFill>
                  <a:srgbClr val="26686D"/>
                </a:solidFill>
                <a:latin typeface="Calibri" panose="020F0502020204030204"/>
              </a:rPr>
              <a:t>ESPACIOS DE SALUD</a:t>
            </a:r>
          </a:p>
          <a:p>
            <a:pPr algn="ctr" defTabSz="911482">
              <a:defRPr/>
            </a:pPr>
            <a:r>
              <a:rPr lang="es-ES" sz="1196" b="1" dirty="0">
                <a:solidFill>
                  <a:srgbClr val="26686D"/>
                </a:solidFill>
                <a:latin typeface="Calibri" panose="020F0502020204030204"/>
              </a:rPr>
              <a:t>AIR QUALITY</a:t>
            </a:r>
          </a:p>
          <a:p>
            <a:pPr algn="ctr" defTabSz="911482">
              <a:defRPr/>
            </a:pPr>
            <a:r>
              <a:rPr lang="es-ES" sz="1196" b="1" dirty="0">
                <a:solidFill>
                  <a:srgbClr val="26686D"/>
                </a:solidFill>
                <a:latin typeface="Calibri" panose="020F0502020204030204"/>
              </a:rPr>
              <a:t>SENSORICA</a:t>
            </a:r>
          </a:p>
          <a:p>
            <a:pPr algn="ctr" defTabSz="911482">
              <a:defRPr/>
            </a:pPr>
            <a:r>
              <a:rPr lang="es-ES" sz="1196" b="1" dirty="0">
                <a:solidFill>
                  <a:srgbClr val="26686D"/>
                </a:solidFill>
                <a:latin typeface="Calibri" panose="020F0502020204030204"/>
              </a:rPr>
              <a:t>TRABAJO REMOTO</a:t>
            </a:r>
          </a:p>
          <a:p>
            <a:pPr algn="ctr" defTabSz="911482">
              <a:defRPr/>
            </a:pPr>
            <a:endParaRPr lang="en-US" sz="1196" b="1" dirty="0">
              <a:solidFill>
                <a:srgbClr val="005425"/>
              </a:solidFill>
              <a:latin typeface="Calibri" panose="020F0502020204030204"/>
            </a:endParaRPr>
          </a:p>
        </p:txBody>
      </p:sp>
      <p:sp>
        <p:nvSpPr>
          <p:cNvPr id="48" name="CuadroTexto 47">
            <a:extLst>
              <a:ext uri="{FF2B5EF4-FFF2-40B4-BE49-F238E27FC236}">
                <a16:creationId xmlns:a16="http://schemas.microsoft.com/office/drawing/2014/main" id="{8EC02EE3-1435-9BFE-3F89-507FDC0D3005}"/>
              </a:ext>
            </a:extLst>
          </p:cNvPr>
          <p:cNvSpPr txBox="1"/>
          <p:nvPr/>
        </p:nvSpPr>
        <p:spPr>
          <a:xfrm>
            <a:off x="2669485" y="4262127"/>
            <a:ext cx="2498145" cy="2116605"/>
          </a:xfrm>
          <a:prstGeom prst="rect">
            <a:avLst/>
          </a:prstGeom>
          <a:noFill/>
          <a:ln>
            <a:solidFill>
              <a:srgbClr val="79B3A0"/>
            </a:solidFill>
          </a:ln>
        </p:spPr>
        <p:txBody>
          <a:bodyPr wrap="square" rtlCol="0">
            <a:spAutoFit/>
          </a:bodyPr>
          <a:lstStyle/>
          <a:p>
            <a:pPr algn="ctr" defTabSz="911482">
              <a:defRPr/>
            </a:pPr>
            <a:endParaRPr lang="es-ES" sz="1196" b="1" dirty="0">
              <a:solidFill>
                <a:srgbClr val="005425"/>
              </a:solidFill>
              <a:latin typeface="Calibri" panose="020F0502020204030204"/>
            </a:endParaRPr>
          </a:p>
          <a:p>
            <a:pPr algn="ctr" defTabSz="911482">
              <a:defRPr/>
            </a:pPr>
            <a:r>
              <a:rPr lang="es-ES" sz="1196" b="1" dirty="0">
                <a:solidFill>
                  <a:srgbClr val="26686D"/>
                </a:solidFill>
                <a:latin typeface="Calibri" panose="020F0502020204030204"/>
              </a:rPr>
              <a:t>EMPODERAMIENTO DEL PACIENTE</a:t>
            </a:r>
          </a:p>
          <a:p>
            <a:pPr algn="ctr" defTabSz="911482">
              <a:defRPr/>
            </a:pPr>
            <a:r>
              <a:rPr lang="es-ES" sz="1196" b="1" dirty="0">
                <a:solidFill>
                  <a:srgbClr val="26686D"/>
                </a:solidFill>
                <a:latin typeface="Calibri" panose="020F0502020204030204"/>
              </a:rPr>
              <a:t>WEARABLES CUSTOMIZADOS</a:t>
            </a:r>
          </a:p>
          <a:p>
            <a:pPr algn="ctr" defTabSz="911482">
              <a:defRPr/>
            </a:pPr>
            <a:r>
              <a:rPr lang="es-ES" sz="1196" b="1" dirty="0">
                <a:solidFill>
                  <a:srgbClr val="26686D"/>
                </a:solidFill>
                <a:latin typeface="Calibri" panose="020F0502020204030204"/>
              </a:rPr>
              <a:t>CUIDADO PERSONAL</a:t>
            </a:r>
          </a:p>
          <a:p>
            <a:pPr algn="ctr" defTabSz="911482">
              <a:defRPr/>
            </a:pPr>
            <a:r>
              <a:rPr lang="es-ES" sz="1196" b="1" dirty="0">
                <a:solidFill>
                  <a:srgbClr val="26686D"/>
                </a:solidFill>
                <a:latin typeface="Calibri" panose="020F0502020204030204"/>
              </a:rPr>
              <a:t>MONITORIZACIÓN DE CONSTANTES</a:t>
            </a:r>
          </a:p>
          <a:p>
            <a:pPr algn="ctr" defTabSz="911482">
              <a:defRPr/>
            </a:pPr>
            <a:r>
              <a:rPr lang="es-ES" sz="1196" b="1" dirty="0">
                <a:solidFill>
                  <a:srgbClr val="26686D"/>
                </a:solidFill>
                <a:latin typeface="Calibri" panose="020F0502020204030204"/>
              </a:rPr>
              <a:t>EARLY DETECTION </a:t>
            </a:r>
          </a:p>
          <a:p>
            <a:pPr algn="ctr" defTabSz="911482">
              <a:defRPr/>
            </a:pPr>
            <a:r>
              <a:rPr lang="es-ES" sz="1196" b="1" dirty="0">
                <a:solidFill>
                  <a:srgbClr val="26686D"/>
                </a:solidFill>
                <a:latin typeface="Calibri" panose="020F0502020204030204"/>
              </a:rPr>
              <a:t>MEDICAN / COSMETIC DOSAGE</a:t>
            </a:r>
          </a:p>
          <a:p>
            <a:pPr algn="ctr" defTabSz="911482">
              <a:defRPr/>
            </a:pPr>
            <a:r>
              <a:rPr lang="es-ES" sz="1196" b="1" dirty="0">
                <a:solidFill>
                  <a:srgbClr val="26686D"/>
                </a:solidFill>
                <a:latin typeface="Calibri" panose="020F0502020204030204"/>
              </a:rPr>
              <a:t>ADVANCED MATERIALS</a:t>
            </a:r>
          </a:p>
          <a:p>
            <a:pPr algn="ctr" defTabSz="911482">
              <a:defRPr/>
            </a:pPr>
            <a:r>
              <a:rPr lang="es-ES" sz="1196" b="1" dirty="0">
                <a:solidFill>
                  <a:srgbClr val="26686D"/>
                </a:solidFill>
                <a:latin typeface="Calibri" panose="020F0502020204030204"/>
              </a:rPr>
              <a:t>NANO MATERIALS</a:t>
            </a:r>
          </a:p>
          <a:p>
            <a:pPr algn="ctr" defTabSz="911482">
              <a:defRPr/>
            </a:pPr>
            <a:r>
              <a:rPr lang="es-ES" sz="1196" b="1" dirty="0">
                <a:solidFill>
                  <a:srgbClr val="26686D"/>
                </a:solidFill>
                <a:latin typeface="Calibri" panose="020F0502020204030204"/>
              </a:rPr>
              <a:t>BIOTECNOLOGÍA</a:t>
            </a:r>
          </a:p>
          <a:p>
            <a:pPr algn="ctr" defTabSz="911482">
              <a:defRPr/>
            </a:pPr>
            <a:endParaRPr lang="en-US" sz="1196" b="1" dirty="0">
              <a:solidFill>
                <a:srgbClr val="005425"/>
              </a:solidFill>
              <a:latin typeface="Calibri" panose="020F0502020204030204"/>
            </a:endParaRPr>
          </a:p>
        </p:txBody>
      </p:sp>
      <p:sp>
        <p:nvSpPr>
          <p:cNvPr id="49" name="CuadroTexto 48">
            <a:extLst>
              <a:ext uri="{FF2B5EF4-FFF2-40B4-BE49-F238E27FC236}">
                <a16:creationId xmlns:a16="http://schemas.microsoft.com/office/drawing/2014/main" id="{56EDE0AE-2815-6EFE-BCA9-57305B5990B2}"/>
              </a:ext>
            </a:extLst>
          </p:cNvPr>
          <p:cNvSpPr txBox="1"/>
          <p:nvPr/>
        </p:nvSpPr>
        <p:spPr>
          <a:xfrm>
            <a:off x="4991515" y="1130925"/>
            <a:ext cx="2396049" cy="368434"/>
          </a:xfrm>
          <a:prstGeom prst="rect">
            <a:avLst/>
          </a:prstGeom>
          <a:noFill/>
        </p:spPr>
        <p:txBody>
          <a:bodyPr wrap="square" rtlCol="0">
            <a:spAutoFit/>
          </a:bodyPr>
          <a:lstStyle/>
          <a:p>
            <a:pPr algn="ctr" defTabSz="911482">
              <a:defRPr/>
            </a:pPr>
            <a:r>
              <a:rPr lang="es-ES" sz="1794" b="1" dirty="0">
                <a:solidFill>
                  <a:srgbClr val="000000"/>
                </a:solidFill>
                <a:latin typeface="Calibri" panose="020F0502020204030204"/>
              </a:rPr>
              <a:t>SECTORES</a:t>
            </a:r>
          </a:p>
        </p:txBody>
      </p:sp>
      <p:cxnSp>
        <p:nvCxnSpPr>
          <p:cNvPr id="50" name="Conector recto 49">
            <a:extLst>
              <a:ext uri="{FF2B5EF4-FFF2-40B4-BE49-F238E27FC236}">
                <a16:creationId xmlns:a16="http://schemas.microsoft.com/office/drawing/2014/main" id="{BA46BEEC-4038-8A47-B7BF-C03417F217F0}"/>
              </a:ext>
            </a:extLst>
          </p:cNvPr>
          <p:cNvCxnSpPr>
            <a:cxnSpLocks/>
          </p:cNvCxnSpPr>
          <p:nvPr/>
        </p:nvCxnSpPr>
        <p:spPr>
          <a:xfrm flipV="1">
            <a:off x="809614" y="1328557"/>
            <a:ext cx="4228421" cy="10317"/>
          </a:xfrm>
          <a:prstGeom prst="line">
            <a:avLst/>
          </a:prstGeom>
          <a:ln>
            <a:gradFill flip="none" rotWithShape="1">
              <a:gsLst>
                <a:gs pos="19579">
                  <a:srgbClr val="006B33"/>
                </a:gs>
                <a:gs pos="1399">
                  <a:srgbClr val="005425"/>
                </a:gs>
                <a:gs pos="62228">
                  <a:srgbClr val="75AD74"/>
                </a:gs>
                <a:gs pos="43000">
                  <a:srgbClr val="009045"/>
                </a:gs>
                <a:gs pos="89000">
                  <a:srgbClr val="C9E2AD"/>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51" name="Conector recto 50">
            <a:extLst>
              <a:ext uri="{FF2B5EF4-FFF2-40B4-BE49-F238E27FC236}">
                <a16:creationId xmlns:a16="http://schemas.microsoft.com/office/drawing/2014/main" id="{DD70C2F6-2BE0-7EFC-C526-D8EE45A2BCA1}"/>
              </a:ext>
            </a:extLst>
          </p:cNvPr>
          <p:cNvCxnSpPr>
            <a:cxnSpLocks/>
          </p:cNvCxnSpPr>
          <p:nvPr/>
        </p:nvCxnSpPr>
        <p:spPr>
          <a:xfrm flipH="1">
            <a:off x="7356797" y="1348129"/>
            <a:ext cx="3944711" cy="0"/>
          </a:xfrm>
          <a:prstGeom prst="line">
            <a:avLst/>
          </a:prstGeom>
          <a:ln>
            <a:gradFill flip="none" rotWithShape="1">
              <a:gsLst>
                <a:gs pos="19579">
                  <a:srgbClr val="006B33"/>
                </a:gs>
                <a:gs pos="1399">
                  <a:srgbClr val="005425"/>
                </a:gs>
                <a:gs pos="62228">
                  <a:srgbClr val="75AD74"/>
                </a:gs>
                <a:gs pos="43000">
                  <a:srgbClr val="009045"/>
                </a:gs>
                <a:gs pos="89000">
                  <a:srgbClr val="C9E2AD"/>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33" name="Rectangle 19">
            <a:extLst>
              <a:ext uri="{FF2B5EF4-FFF2-40B4-BE49-F238E27FC236}">
                <a16:creationId xmlns:a16="http://schemas.microsoft.com/office/drawing/2014/main" id="{58724871-25C3-1838-8646-CAB4F5943B31}"/>
              </a:ext>
            </a:extLst>
          </p:cNvPr>
          <p:cNvSpPr/>
          <p:nvPr/>
        </p:nvSpPr>
        <p:spPr>
          <a:xfrm>
            <a:off x="-28952" y="1812878"/>
            <a:ext cx="3034399" cy="350096"/>
          </a:xfrm>
          <a:prstGeom prst="rect">
            <a:avLst/>
          </a:prstGeom>
        </p:spPr>
        <p:txBody>
          <a:bodyPr wrap="square">
            <a:spAutoFit/>
          </a:bodyPr>
          <a:lstStyle/>
          <a:p>
            <a:pPr algn="ctr" defTabSz="911482">
              <a:defRPr/>
            </a:pPr>
            <a:r>
              <a:rPr lang="es-ES" sz="1675" b="1" dirty="0">
                <a:solidFill>
                  <a:srgbClr val="26686D"/>
                </a:solidFill>
                <a:latin typeface="FS Industrie"/>
              </a:rPr>
              <a:t>Movilidad</a:t>
            </a:r>
          </a:p>
        </p:txBody>
      </p:sp>
      <p:sp>
        <p:nvSpPr>
          <p:cNvPr id="40" name="Rectángulo 39">
            <a:extLst>
              <a:ext uri="{FF2B5EF4-FFF2-40B4-BE49-F238E27FC236}">
                <a16:creationId xmlns:a16="http://schemas.microsoft.com/office/drawing/2014/main" id="{D874764E-CF51-90B3-52EA-A9718F185B1C}"/>
              </a:ext>
            </a:extLst>
          </p:cNvPr>
          <p:cNvSpPr/>
          <p:nvPr/>
        </p:nvSpPr>
        <p:spPr>
          <a:xfrm>
            <a:off x="9629698" y="1779085"/>
            <a:ext cx="2482881" cy="902298"/>
          </a:xfrm>
          <a:prstGeom prst="rect">
            <a:avLst/>
          </a:prstGeom>
        </p:spPr>
        <p:txBody>
          <a:bodyPr wrap="square">
            <a:spAutoFit/>
          </a:bodyPr>
          <a:lstStyle/>
          <a:p>
            <a:pPr algn="ctr" defTabSz="911482">
              <a:defRPr/>
            </a:pPr>
            <a:r>
              <a:rPr lang="es-ES" sz="1675" b="1" dirty="0">
                <a:solidFill>
                  <a:srgbClr val="26686D"/>
                </a:solidFill>
                <a:latin typeface="FS Industrie"/>
              </a:rPr>
              <a:t>Edificios inteligentes / Hábitat</a:t>
            </a:r>
            <a:r>
              <a:rPr lang="es-ES" sz="1794" b="1" dirty="0">
                <a:solidFill>
                  <a:srgbClr val="80ADCD"/>
                </a:solidFill>
                <a:latin typeface="Calibri" panose="020F0502020204030204"/>
              </a:rPr>
              <a:t>
</a:t>
            </a:r>
          </a:p>
        </p:txBody>
      </p:sp>
    </p:spTree>
    <p:extLst>
      <p:ext uri="{BB962C8B-B14F-4D97-AF65-F5344CB8AC3E}">
        <p14:creationId xmlns:p14="http://schemas.microsoft.com/office/powerpoint/2010/main" val="3701426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FF6FB849-F57A-5AC0-48B8-5C91C96961FF}"/>
              </a:ext>
            </a:extLst>
          </p:cNvPr>
          <p:cNvPicPr>
            <a:picLocks noChangeAspect="1"/>
          </p:cNvPicPr>
          <p:nvPr/>
        </p:nvPicPr>
        <p:blipFill rotWithShape="1">
          <a:blip r:embed="rId3">
            <a:alphaModFix amt="35000"/>
          </a:blip>
          <a:srcRect l="19134" b="3"/>
          <a:stretch/>
        </p:blipFill>
        <p:spPr>
          <a:xfrm>
            <a:off x="-14024" y="38100"/>
            <a:ext cx="12206024" cy="6762893"/>
          </a:xfrm>
          <a:prstGeom prst="rect">
            <a:avLst/>
          </a:prstGeom>
        </p:spPr>
      </p:pic>
      <p:pic>
        <p:nvPicPr>
          <p:cNvPr id="1026" name="Picture 2">
            <a:extLst>
              <a:ext uri="{FF2B5EF4-FFF2-40B4-BE49-F238E27FC236}">
                <a16:creationId xmlns:a16="http://schemas.microsoft.com/office/drawing/2014/main" id="{CAB9FDE9-3AC5-8E9E-87BF-096A6CDE32FB}"/>
              </a:ext>
            </a:extLst>
          </p:cNvPr>
          <p:cNvPicPr>
            <a:picLocks noChangeAspect="1" noChangeArrowheads="1"/>
          </p:cNvPicPr>
          <p:nvPr/>
        </p:nvPicPr>
        <p:blipFill>
          <a:blip r:embed="rId4">
            <a:duotone>
              <a:prstClr val="black"/>
              <a:srgbClr val="D9C3A5">
                <a:tint val="50000"/>
                <a:satMod val="180000"/>
              </a:srgbClr>
            </a:duotone>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3062" b="3062"/>
          <a:stretch/>
        </p:blipFill>
        <p:spPr bwMode="auto">
          <a:xfrm>
            <a:off x="5334596" y="750428"/>
            <a:ext cx="6616318" cy="4904833"/>
          </a:xfrm>
          <a:prstGeom prst="teardrop">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416A7DA-7C9F-95BD-C513-470059782257}"/>
              </a:ext>
            </a:extLst>
          </p:cNvPr>
          <p:cNvSpPr txBox="1"/>
          <p:nvPr/>
        </p:nvSpPr>
        <p:spPr>
          <a:xfrm>
            <a:off x="389773" y="1162285"/>
            <a:ext cx="5206341" cy="4081117"/>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s-ES" sz="3600" b="1" i="0" u="none" strike="noStrike" kern="1200" cap="none" spc="-133" normalizeH="0" baseline="0" noProof="0" dirty="0">
                <a:ln>
                  <a:noFill/>
                </a:ln>
                <a:solidFill>
                  <a:srgbClr val="0070C0"/>
                </a:solidFill>
                <a:effectLst/>
                <a:uLnTx/>
                <a:uFillTx/>
                <a:latin typeface="Helvetica Neue"/>
                <a:ea typeface="+mn-ea"/>
                <a:cs typeface="+mn-cs"/>
              </a:rPr>
              <a:t>El segmento del </a:t>
            </a:r>
            <a:r>
              <a:rPr kumimoji="0" lang="es-ES" sz="3600" b="1" i="0" u="none" strike="noStrike" kern="1200" cap="none" spc="-133" normalizeH="0" baseline="0" noProof="0" dirty="0" err="1">
                <a:ln>
                  <a:noFill/>
                </a:ln>
                <a:solidFill>
                  <a:srgbClr val="0070C0"/>
                </a:solidFill>
                <a:effectLst/>
                <a:uLnTx/>
                <a:uFillTx/>
                <a:latin typeface="Helvetica Neue"/>
                <a:ea typeface="+mn-ea"/>
                <a:cs typeface="+mn-cs"/>
              </a:rPr>
              <a:t>packaging</a:t>
            </a:r>
            <a:r>
              <a:rPr kumimoji="0" lang="es-ES" sz="3600" b="1" i="0" u="none" strike="noStrike" kern="1200" cap="none" spc="-133" normalizeH="0" baseline="0" noProof="0" dirty="0">
                <a:ln>
                  <a:noFill/>
                </a:ln>
                <a:solidFill>
                  <a:srgbClr val="0070C0"/>
                </a:solidFill>
                <a:effectLst/>
                <a:uLnTx/>
                <a:uFillTx/>
                <a:latin typeface="Helvetica Neue"/>
                <a:ea typeface="+mn-ea"/>
                <a:cs typeface="+mn-cs"/>
              </a:rPr>
              <a:t> se convierte en un elemento prioritario activo e innovador que facilita la investigación y desarrollo de aplicaciones.</a:t>
            </a:r>
          </a:p>
        </p:txBody>
      </p:sp>
    </p:spTree>
    <p:extLst>
      <p:ext uri="{BB962C8B-B14F-4D97-AF65-F5344CB8AC3E}">
        <p14:creationId xmlns:p14="http://schemas.microsoft.com/office/powerpoint/2010/main" val="3705936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Una caja de cartón&#10;&#10;Descripción generada automáticamente con confianza baja">
            <a:extLst>
              <a:ext uri="{FF2B5EF4-FFF2-40B4-BE49-F238E27FC236}">
                <a16:creationId xmlns:a16="http://schemas.microsoft.com/office/drawing/2014/main" id="{3D2F7357-1154-150E-6599-F3FC3C9FE40A}"/>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491511" y="0"/>
            <a:ext cx="4578080" cy="6858000"/>
          </a:xfrm>
          <a:prstGeom prst="rect">
            <a:avLst/>
          </a:prstGeom>
        </p:spPr>
      </p:pic>
      <p:pic>
        <p:nvPicPr>
          <p:cNvPr id="5" name="Imagen 4" descr="Imagen que contiene edificio, hecho de madera, sucio, ladrillo&#10;&#10;Descripción generada automáticamente">
            <a:extLst>
              <a:ext uri="{FF2B5EF4-FFF2-40B4-BE49-F238E27FC236}">
                <a16:creationId xmlns:a16="http://schemas.microsoft.com/office/drawing/2014/main" id="{10116711-DADB-B030-8217-88088CD73F3F}"/>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118934"/>
            <a:ext cx="4576970" cy="6858000"/>
          </a:xfrm>
          <a:prstGeom prst="rect">
            <a:avLst/>
          </a:prstGeom>
        </p:spPr>
      </p:pic>
      <p:pic>
        <p:nvPicPr>
          <p:cNvPr id="23" name="Imagen 22">
            <a:extLst>
              <a:ext uri="{FF2B5EF4-FFF2-40B4-BE49-F238E27FC236}">
                <a16:creationId xmlns:a16="http://schemas.microsoft.com/office/drawing/2014/main" id="{E8B00286-0327-4F31-B0DD-FB8A87D4157F}"/>
              </a:ext>
            </a:extLst>
          </p:cNvPr>
          <p:cNvPicPr>
            <a:picLocks noChangeAspect="1"/>
          </p:cNvPicPr>
          <p:nvPr/>
        </p:nvPicPr>
        <p:blipFill>
          <a:blip r:embed="rId5"/>
          <a:stretch>
            <a:fillRect/>
          </a:stretch>
        </p:blipFill>
        <p:spPr>
          <a:xfrm>
            <a:off x="9860559" y="0"/>
            <a:ext cx="705976" cy="705976"/>
          </a:xfrm>
          <a:prstGeom prst="rect">
            <a:avLst/>
          </a:prstGeom>
        </p:spPr>
      </p:pic>
      <p:pic>
        <p:nvPicPr>
          <p:cNvPr id="24" name="Imagen 23">
            <a:extLst>
              <a:ext uri="{FF2B5EF4-FFF2-40B4-BE49-F238E27FC236}">
                <a16:creationId xmlns:a16="http://schemas.microsoft.com/office/drawing/2014/main" id="{3BF856E0-B6FC-43C0-AA44-37F4D4B9B1D7}"/>
              </a:ext>
            </a:extLst>
          </p:cNvPr>
          <p:cNvPicPr>
            <a:picLocks noChangeAspect="1"/>
          </p:cNvPicPr>
          <p:nvPr/>
        </p:nvPicPr>
        <p:blipFill>
          <a:blip r:embed="rId6"/>
          <a:stretch>
            <a:fillRect/>
          </a:stretch>
        </p:blipFill>
        <p:spPr>
          <a:xfrm>
            <a:off x="10722260" y="0"/>
            <a:ext cx="1198832" cy="705979"/>
          </a:xfrm>
          <a:prstGeom prst="rect">
            <a:avLst/>
          </a:prstGeom>
        </p:spPr>
      </p:pic>
      <p:sp>
        <p:nvSpPr>
          <p:cNvPr id="2" name="Rectangle arrodonit 8">
            <a:extLst>
              <a:ext uri="{FF2B5EF4-FFF2-40B4-BE49-F238E27FC236}">
                <a16:creationId xmlns:a16="http://schemas.microsoft.com/office/drawing/2014/main" id="{969D77D1-9774-07D6-C4FC-A756E239A338}"/>
              </a:ext>
            </a:extLst>
          </p:cNvPr>
          <p:cNvSpPr/>
          <p:nvPr/>
        </p:nvSpPr>
        <p:spPr>
          <a:xfrm>
            <a:off x="243824" y="118934"/>
            <a:ext cx="6466078" cy="588876"/>
          </a:xfrm>
          <a:prstGeom prst="roundRect">
            <a:avLst/>
          </a:prstGeom>
          <a:solidFill>
            <a:srgbClr val="BFBF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ca-ES" b="1">
                <a:solidFill>
                  <a:schemeClr val="tx1"/>
                </a:solidFill>
                <a:latin typeface="Corbel" panose="020B0503020204020204"/>
              </a:rPr>
              <a:t>PACKAGING</a:t>
            </a:r>
            <a:r>
              <a:rPr kumimoji="0" lang="ca-ES" sz="1800" b="1" i="0" u="none" strike="noStrike" kern="1200" cap="none" spc="0" normalizeH="0" baseline="0" noProof="0">
                <a:ln>
                  <a:noFill/>
                </a:ln>
                <a:solidFill>
                  <a:schemeClr val="tx1"/>
                </a:solidFill>
                <a:effectLst/>
                <a:uLnTx/>
                <a:uFillTx/>
                <a:latin typeface="Corbel" panose="020B0503020204020204"/>
                <a:ea typeface="+mn-ea"/>
                <a:cs typeface="+mn-cs"/>
              </a:rPr>
              <a:t> :  TENDENCIAS Y OPORTUNIDADES</a:t>
            </a:r>
          </a:p>
        </p:txBody>
      </p:sp>
      <p:pic>
        <p:nvPicPr>
          <p:cNvPr id="35" name="Imagen 34">
            <a:extLst>
              <a:ext uri="{FF2B5EF4-FFF2-40B4-BE49-F238E27FC236}">
                <a16:creationId xmlns:a16="http://schemas.microsoft.com/office/drawing/2014/main" id="{CCB093EE-A8A5-561B-BC7C-C2A038A2E0A4}"/>
              </a:ext>
            </a:extLst>
          </p:cNvPr>
          <p:cNvPicPr>
            <a:picLocks noChangeAspect="1"/>
          </p:cNvPicPr>
          <p:nvPr/>
        </p:nvPicPr>
        <p:blipFill>
          <a:blip r:embed="rId7"/>
          <a:stretch>
            <a:fillRect/>
          </a:stretch>
        </p:blipFill>
        <p:spPr>
          <a:xfrm>
            <a:off x="147251" y="1661604"/>
            <a:ext cx="8292543" cy="3772659"/>
          </a:xfrm>
          <a:prstGeom prst="rect">
            <a:avLst/>
          </a:prstGeom>
        </p:spPr>
      </p:pic>
      <p:pic>
        <p:nvPicPr>
          <p:cNvPr id="36" name="Picture 19" descr="fotodegradacionTTi">
            <a:extLst>
              <a:ext uri="{FF2B5EF4-FFF2-40B4-BE49-F238E27FC236}">
                <a16:creationId xmlns:a16="http://schemas.microsoft.com/office/drawing/2014/main" id="{045136FC-19E6-2A50-051D-66565654C8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8812" y="1746334"/>
            <a:ext cx="1362864" cy="84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36">
            <a:extLst>
              <a:ext uri="{FF2B5EF4-FFF2-40B4-BE49-F238E27FC236}">
                <a16:creationId xmlns:a16="http://schemas.microsoft.com/office/drawing/2014/main" id="{9F0490DE-2690-A5EA-0E80-C8690B3B1908}"/>
              </a:ext>
            </a:extLst>
          </p:cNvPr>
          <p:cNvPicPr>
            <a:picLocks noChangeAspect="1"/>
          </p:cNvPicPr>
          <p:nvPr/>
        </p:nvPicPr>
        <p:blipFill>
          <a:blip r:embed="rId9"/>
          <a:stretch>
            <a:fillRect/>
          </a:stretch>
        </p:blipFill>
        <p:spPr>
          <a:xfrm>
            <a:off x="9154440" y="3633407"/>
            <a:ext cx="3135639" cy="1450279"/>
          </a:xfrm>
          <a:prstGeom prst="rect">
            <a:avLst/>
          </a:prstGeom>
        </p:spPr>
      </p:pic>
    </p:spTree>
    <p:extLst>
      <p:ext uri="{BB962C8B-B14F-4D97-AF65-F5344CB8AC3E}">
        <p14:creationId xmlns:p14="http://schemas.microsoft.com/office/powerpoint/2010/main" val="3064387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FF6FB849-F57A-5AC0-48B8-5C91C96961FF}"/>
              </a:ext>
            </a:extLst>
          </p:cNvPr>
          <p:cNvPicPr>
            <a:picLocks noChangeAspect="1"/>
          </p:cNvPicPr>
          <p:nvPr/>
        </p:nvPicPr>
        <p:blipFill rotWithShape="1">
          <a:blip r:embed="rId3">
            <a:alphaModFix amt="35000"/>
          </a:blip>
          <a:srcRect l="19134" b="3"/>
          <a:stretch/>
        </p:blipFill>
        <p:spPr>
          <a:xfrm>
            <a:off x="-14024" y="0"/>
            <a:ext cx="12206024" cy="6762893"/>
          </a:xfrm>
          <a:prstGeom prst="rect">
            <a:avLst/>
          </a:prstGeom>
        </p:spPr>
      </p:pic>
      <p:sp>
        <p:nvSpPr>
          <p:cNvPr id="15" name="Content Placeholder 2">
            <a:extLst>
              <a:ext uri="{FF2B5EF4-FFF2-40B4-BE49-F238E27FC236}">
                <a16:creationId xmlns:a16="http://schemas.microsoft.com/office/drawing/2014/main" id="{7A4FDD34-967D-476E-9C6A-5AA68889CA70}"/>
              </a:ext>
            </a:extLst>
          </p:cNvPr>
          <p:cNvSpPr txBox="1">
            <a:spLocks/>
          </p:cNvSpPr>
          <p:nvPr/>
        </p:nvSpPr>
        <p:spPr>
          <a:xfrm>
            <a:off x="651382" y="853903"/>
            <a:ext cx="9054181" cy="4396770"/>
          </a:xfrm>
          <a:prstGeom prst="rect">
            <a:avLst/>
          </a:prstGeom>
        </p:spPr>
        <p:txBody>
          <a:bodyPr>
            <a:noAutofit/>
          </a:bodyPr>
          <a:lstStyle>
            <a:lvl1pPr marL="216004" indent="-216004" algn="l" defTabSz="864017" rtl="0" eaLnBrk="1" latinLnBrk="0" hangingPunct="1">
              <a:lnSpc>
                <a:spcPct val="90000"/>
              </a:lnSpc>
              <a:spcBef>
                <a:spcPts val="945"/>
              </a:spcBef>
              <a:buFont typeface="Arial" panose="020B0604020202020204" pitchFamily="34" charset="0"/>
              <a:buChar char="•"/>
              <a:defRPr sz="2646"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48012" indent="-216004" algn="l" defTabSz="864017" rtl="0" eaLnBrk="1" latinLnBrk="0" hangingPunct="1">
              <a:lnSpc>
                <a:spcPct val="90000"/>
              </a:lnSpc>
              <a:spcBef>
                <a:spcPts val="472"/>
              </a:spcBef>
              <a:buFont typeface="Arial" panose="020B0604020202020204" pitchFamily="34" charset="0"/>
              <a:buChar char="•"/>
              <a:defRPr sz="2268"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080021" indent="-216004" algn="l" defTabSz="864017" rtl="0" eaLnBrk="1" latinLnBrk="0" hangingPunct="1">
              <a:lnSpc>
                <a:spcPct val="90000"/>
              </a:lnSpc>
              <a:spcBef>
                <a:spcPts val="472"/>
              </a:spcBef>
              <a:buFont typeface="Arial" panose="020B0604020202020204" pitchFamily="34" charset="0"/>
              <a:buChar char="•"/>
              <a:defRPr sz="189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12029"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944037"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376046"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6pPr>
            <a:lvl7pPr marL="2808054"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7pPr>
            <a:lvl8pPr marL="3240062"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8pPr>
            <a:lvl9pPr marL="3672070" indent="-216004" algn="l" defTabSz="864017" rtl="0" eaLnBrk="1" latinLnBrk="0" hangingPunct="1">
              <a:lnSpc>
                <a:spcPct val="90000"/>
              </a:lnSpc>
              <a:spcBef>
                <a:spcPts val="472"/>
              </a:spcBef>
              <a:buFont typeface="Arial" panose="020B0604020202020204" pitchFamily="34" charset="0"/>
              <a:buChar char="•"/>
              <a:defRPr sz="1701" kern="1200">
                <a:solidFill>
                  <a:schemeClr val="tx1"/>
                </a:solidFill>
                <a:latin typeface="+mn-lt"/>
                <a:ea typeface="+mn-ea"/>
                <a:cs typeface="+mn-cs"/>
              </a:defRPr>
            </a:lvl9pPr>
          </a:lstStyle>
          <a:p>
            <a:pPr marL="285750" indent="-285750" algn="just" defTabSz="914400">
              <a:lnSpc>
                <a:spcPct val="107000"/>
              </a:lnSpc>
              <a:spcBef>
                <a:spcPts val="600"/>
              </a:spcBef>
              <a:spcAft>
                <a:spcPts val="600"/>
              </a:spcAft>
              <a:defRPr/>
            </a:pPr>
            <a:r>
              <a:rPr lang="es-ES" sz="1800" b="1" dirty="0">
                <a:solidFill>
                  <a:srgbClr val="0D3B6F"/>
                </a:solidFill>
                <a:latin typeface="Aptos" panose="020B0004020202020204" pitchFamily="34" charset="0"/>
                <a:ea typeface="+mn-ea"/>
                <a:cs typeface="Times New Roman" panose="02020603050405020304" pitchFamily="18" charset="0"/>
              </a:rPr>
              <a:t>Control de calidad/frescura</a:t>
            </a:r>
          </a:p>
          <a:p>
            <a:pPr marL="0" indent="0" defTabSz="605158">
              <a:spcBef>
                <a:spcPts val="662"/>
              </a:spcBef>
              <a:buNone/>
            </a:pPr>
            <a:r>
              <a:rPr lang="es-ES" sz="1121" dirty="0">
                <a:solidFill>
                  <a:srgbClr val="000000"/>
                </a:solidFill>
                <a:latin typeface="FS Industrie"/>
              </a:rPr>
              <a:t>Proporcionan información sobre el estado del producto: sensores, biosensores.</a:t>
            </a:r>
          </a:p>
          <a:p>
            <a:pPr marL="0" indent="0" defTabSz="605158">
              <a:spcBef>
                <a:spcPts val="662"/>
              </a:spcBef>
              <a:buNone/>
            </a:pPr>
            <a:endParaRPr lang="es-ES" sz="1121" dirty="0">
              <a:solidFill>
                <a:srgbClr val="000000"/>
              </a:solidFill>
              <a:latin typeface="FS Industrie"/>
            </a:endParaRPr>
          </a:p>
          <a:p>
            <a:pPr marL="151289" indent="-151289" defTabSz="605158">
              <a:spcBef>
                <a:spcPts val="662"/>
              </a:spcBef>
              <a:buFont typeface="Wingdings" panose="05000000000000000000" pitchFamily="2" charset="2"/>
              <a:buChar char="§"/>
            </a:pPr>
            <a:r>
              <a:rPr lang="es-ES" sz="1800" b="1" dirty="0">
                <a:solidFill>
                  <a:srgbClr val="0D3B6F"/>
                </a:solidFill>
                <a:latin typeface="Aptos" panose="020B0004020202020204" pitchFamily="34" charset="0"/>
                <a:ea typeface="+mn-ea"/>
                <a:cs typeface="Times New Roman" panose="02020603050405020304" pitchFamily="18" charset="0"/>
              </a:rPr>
              <a:t>Logística</a:t>
            </a:r>
          </a:p>
          <a:p>
            <a:pPr marL="0" indent="0" defTabSz="605158">
              <a:spcBef>
                <a:spcPts val="662"/>
              </a:spcBef>
              <a:buNone/>
            </a:pPr>
            <a:r>
              <a:rPr lang="es-ES" sz="1121" dirty="0">
                <a:solidFill>
                  <a:srgbClr val="000000"/>
                </a:solidFill>
                <a:latin typeface="FS Industrie"/>
              </a:rPr>
              <a:t>Trazabilidad, conectividad, localización de stock: antenas, sensores de presión.</a:t>
            </a:r>
          </a:p>
          <a:p>
            <a:pPr marL="0" indent="0" defTabSz="605158">
              <a:spcBef>
                <a:spcPts val="662"/>
              </a:spcBef>
              <a:buNone/>
            </a:pPr>
            <a:endParaRPr lang="es-ES" sz="1121" dirty="0">
              <a:solidFill>
                <a:srgbClr val="000000"/>
              </a:solidFill>
              <a:latin typeface="FS Industrie"/>
            </a:endParaRPr>
          </a:p>
          <a:p>
            <a:pPr marL="151289" indent="-151289" defTabSz="605158">
              <a:spcBef>
                <a:spcPts val="662"/>
              </a:spcBef>
              <a:buFont typeface="Wingdings" panose="05000000000000000000" pitchFamily="2" charset="2"/>
              <a:buChar char="§"/>
            </a:pPr>
            <a:r>
              <a:rPr lang="es-ES" sz="1800" b="1" dirty="0">
                <a:solidFill>
                  <a:srgbClr val="0D3B6F"/>
                </a:solidFill>
                <a:latin typeface="Aptos" panose="020B0004020202020204" pitchFamily="34" charset="0"/>
                <a:ea typeface="+mn-ea"/>
                <a:cs typeface="Times New Roman" panose="02020603050405020304" pitchFamily="18" charset="0"/>
              </a:rPr>
              <a:t>Control</a:t>
            </a:r>
            <a:r>
              <a:rPr lang="es-ES" sz="1121" b="1" dirty="0">
                <a:solidFill>
                  <a:srgbClr val="000000"/>
                </a:solidFill>
                <a:latin typeface="FS Industrie"/>
              </a:rPr>
              <a:t> </a:t>
            </a:r>
            <a:r>
              <a:rPr lang="es-ES" sz="1800" b="1" dirty="0">
                <a:solidFill>
                  <a:srgbClr val="0D3B6F"/>
                </a:solidFill>
                <a:latin typeface="Aptos" panose="020B0004020202020204" pitchFamily="34" charset="0"/>
                <a:ea typeface="+mn-ea"/>
                <a:cs typeface="Times New Roman" panose="02020603050405020304" pitchFamily="18" charset="0"/>
              </a:rPr>
              <a:t>de</a:t>
            </a:r>
            <a:r>
              <a:rPr lang="es-ES" sz="1121" b="1" dirty="0">
                <a:solidFill>
                  <a:srgbClr val="000000"/>
                </a:solidFill>
                <a:latin typeface="FS Industrie"/>
              </a:rPr>
              <a:t> </a:t>
            </a:r>
            <a:r>
              <a:rPr lang="es-ES" sz="1800" b="1" dirty="0">
                <a:solidFill>
                  <a:srgbClr val="0D3B6F"/>
                </a:solidFill>
                <a:latin typeface="Aptos" panose="020B0004020202020204" pitchFamily="34" charset="0"/>
                <a:ea typeface="+mn-ea"/>
                <a:cs typeface="Times New Roman" panose="02020603050405020304" pitchFamily="18" charset="0"/>
              </a:rPr>
              <a:t>stock</a:t>
            </a:r>
          </a:p>
          <a:p>
            <a:pPr marL="0" indent="0" defTabSz="605158">
              <a:spcBef>
                <a:spcPts val="662"/>
              </a:spcBef>
              <a:buNone/>
            </a:pPr>
            <a:r>
              <a:rPr lang="es-ES" sz="1121" dirty="0">
                <a:solidFill>
                  <a:srgbClr val="000000"/>
                </a:solidFill>
                <a:latin typeface="FS Industrie"/>
              </a:rPr>
              <a:t>Monitorización histórica de las condiciones de almacenamiento y transporte, cuantificación de stock.</a:t>
            </a:r>
          </a:p>
          <a:p>
            <a:pPr marL="0" indent="0" defTabSz="605158">
              <a:spcBef>
                <a:spcPts val="662"/>
              </a:spcBef>
              <a:buNone/>
            </a:pPr>
            <a:endParaRPr lang="es-ES" sz="1121" b="1" dirty="0">
              <a:solidFill>
                <a:srgbClr val="000000"/>
              </a:solidFill>
              <a:latin typeface="FS Industrie"/>
            </a:endParaRPr>
          </a:p>
          <a:p>
            <a:pPr marL="151289" indent="-151289" defTabSz="605158">
              <a:spcBef>
                <a:spcPts val="662"/>
              </a:spcBef>
              <a:buFont typeface="Wingdings" panose="05000000000000000000" pitchFamily="2" charset="2"/>
              <a:buChar char="§"/>
            </a:pPr>
            <a:r>
              <a:rPr lang="es-ES" sz="1800" b="1" dirty="0">
                <a:solidFill>
                  <a:srgbClr val="0D3B6F"/>
                </a:solidFill>
                <a:latin typeface="Aptos" panose="020B0004020202020204" pitchFamily="34" charset="0"/>
                <a:ea typeface="+mn-ea"/>
                <a:cs typeface="Times New Roman" panose="02020603050405020304" pitchFamily="18" charset="0"/>
              </a:rPr>
              <a:t>Antifraude</a:t>
            </a:r>
          </a:p>
          <a:p>
            <a:pPr marL="0" indent="0" defTabSz="605158">
              <a:spcBef>
                <a:spcPts val="662"/>
              </a:spcBef>
              <a:buNone/>
            </a:pPr>
            <a:r>
              <a:rPr lang="es-ES" sz="1121" dirty="0">
                <a:solidFill>
                  <a:srgbClr val="000000"/>
                </a:solidFill>
                <a:latin typeface="FS Industrie"/>
              </a:rPr>
              <a:t>Aplicado a productos de valor añadido.</a:t>
            </a:r>
          </a:p>
          <a:p>
            <a:pPr marL="0" indent="0" defTabSz="605158">
              <a:spcBef>
                <a:spcPts val="662"/>
              </a:spcBef>
              <a:buNone/>
            </a:pPr>
            <a:endParaRPr lang="es-ES" sz="1121" dirty="0">
              <a:solidFill>
                <a:srgbClr val="000000"/>
              </a:solidFill>
              <a:latin typeface="FS Industrie"/>
            </a:endParaRPr>
          </a:p>
          <a:p>
            <a:pPr marL="151289" indent="-151289" defTabSz="605158">
              <a:spcBef>
                <a:spcPts val="662"/>
              </a:spcBef>
              <a:buFont typeface="Wingdings" panose="05000000000000000000" pitchFamily="2" charset="2"/>
              <a:buChar char="§"/>
            </a:pPr>
            <a:r>
              <a:rPr lang="es-ES" sz="1800" b="1" dirty="0">
                <a:solidFill>
                  <a:srgbClr val="0D3B6F"/>
                </a:solidFill>
                <a:latin typeface="Aptos" panose="020B0004020202020204" pitchFamily="34" charset="0"/>
                <a:ea typeface="+mn-ea"/>
                <a:cs typeface="Times New Roman" panose="02020603050405020304" pitchFamily="18" charset="0"/>
              </a:rPr>
              <a:t>Envase</a:t>
            </a:r>
            <a:r>
              <a:rPr lang="es-ES" sz="1121" b="1" dirty="0">
                <a:solidFill>
                  <a:srgbClr val="000000"/>
                </a:solidFill>
                <a:latin typeface="FS Industrie"/>
              </a:rPr>
              <a:t> </a:t>
            </a:r>
            <a:r>
              <a:rPr lang="es-ES" sz="1800" b="1" dirty="0">
                <a:solidFill>
                  <a:srgbClr val="0D3B6F"/>
                </a:solidFill>
                <a:latin typeface="Aptos" panose="020B0004020202020204" pitchFamily="34" charset="0"/>
                <a:ea typeface="+mn-ea"/>
                <a:cs typeface="Times New Roman" panose="02020603050405020304" pitchFamily="18" charset="0"/>
              </a:rPr>
              <a:t>calefactable</a:t>
            </a:r>
          </a:p>
          <a:p>
            <a:pPr marL="0" indent="0" defTabSz="605158">
              <a:spcBef>
                <a:spcPts val="662"/>
              </a:spcBef>
              <a:buNone/>
            </a:pPr>
            <a:r>
              <a:rPr lang="es-ES" sz="1121" dirty="0">
                <a:solidFill>
                  <a:srgbClr val="000000"/>
                </a:solidFill>
                <a:latin typeface="FS Industrie"/>
              </a:rPr>
              <a:t>Envase alimentario para el cocinado o calentamiento de alimentos</a:t>
            </a:r>
          </a:p>
          <a:p>
            <a:pPr marL="0" indent="0" defTabSz="605158">
              <a:spcBef>
                <a:spcPts val="662"/>
              </a:spcBef>
              <a:buNone/>
            </a:pPr>
            <a:endParaRPr lang="es-ES" sz="1121" dirty="0">
              <a:solidFill>
                <a:srgbClr val="000000"/>
              </a:solidFill>
              <a:latin typeface="FS Industrie"/>
            </a:endParaRPr>
          </a:p>
          <a:p>
            <a:pPr marL="285750" indent="-285750" algn="just" defTabSz="914400">
              <a:lnSpc>
                <a:spcPct val="107000"/>
              </a:lnSpc>
              <a:spcBef>
                <a:spcPts val="600"/>
              </a:spcBef>
              <a:spcAft>
                <a:spcPts val="600"/>
              </a:spcAft>
              <a:defRPr/>
            </a:pPr>
            <a:r>
              <a:rPr lang="es-ES" sz="1800" b="1" dirty="0">
                <a:solidFill>
                  <a:srgbClr val="0D3B6F"/>
                </a:solidFill>
                <a:latin typeface="Aptos" panose="020B0004020202020204" pitchFamily="34" charset="0"/>
                <a:ea typeface="+mn-ea"/>
                <a:cs typeface="Times New Roman" panose="02020603050405020304" pitchFamily="18" charset="0"/>
              </a:rPr>
              <a:t>Iluminación</a:t>
            </a:r>
          </a:p>
          <a:p>
            <a:pPr marL="0" indent="0" defTabSz="605158">
              <a:spcBef>
                <a:spcPts val="662"/>
              </a:spcBef>
              <a:buNone/>
            </a:pPr>
            <a:r>
              <a:rPr lang="es-ES" sz="1121" dirty="0">
                <a:solidFill>
                  <a:srgbClr val="000000"/>
                </a:solidFill>
                <a:latin typeface="FS Industrie"/>
              </a:rPr>
              <a:t>Dispositivos electroluminiscentes: diferenciación, personalización y márquetin.</a:t>
            </a:r>
          </a:p>
          <a:p>
            <a:pPr marL="0" indent="0" defTabSz="605158">
              <a:spcBef>
                <a:spcPts val="662"/>
              </a:spcBef>
              <a:buNone/>
            </a:pPr>
            <a:endParaRPr lang="es-ES" sz="1121" b="1" dirty="0">
              <a:solidFill>
                <a:srgbClr val="000000"/>
              </a:solidFill>
              <a:latin typeface="FS Industrie"/>
            </a:endParaRPr>
          </a:p>
          <a:p>
            <a:pPr marL="151289" indent="-151289" defTabSz="605158">
              <a:spcBef>
                <a:spcPts val="662"/>
              </a:spcBef>
              <a:buFont typeface="Wingdings" panose="05000000000000000000" pitchFamily="2" charset="2"/>
              <a:buChar char="§"/>
            </a:pPr>
            <a:r>
              <a:rPr lang="es-ES" sz="1800" b="1" dirty="0">
                <a:solidFill>
                  <a:srgbClr val="0D3B6F"/>
                </a:solidFill>
                <a:latin typeface="Aptos" panose="020B0004020202020204" pitchFamily="34" charset="0"/>
                <a:ea typeface="+mn-ea"/>
                <a:cs typeface="Times New Roman" panose="02020603050405020304" pitchFamily="18" charset="0"/>
              </a:rPr>
              <a:t>Señalización</a:t>
            </a:r>
          </a:p>
          <a:p>
            <a:pPr marL="0" indent="0" defTabSz="605158">
              <a:spcBef>
                <a:spcPts val="662"/>
              </a:spcBef>
              <a:buNone/>
            </a:pPr>
            <a:r>
              <a:rPr lang="es-ES" sz="1121" dirty="0">
                <a:solidFill>
                  <a:srgbClr val="000000"/>
                </a:solidFill>
                <a:latin typeface="FS Industrie"/>
              </a:rPr>
              <a:t>Comunicación con el consumidor: dispositivos electrocrómicos, electroluminiscentes.</a:t>
            </a:r>
          </a:p>
        </p:txBody>
      </p:sp>
      <p:sp>
        <p:nvSpPr>
          <p:cNvPr id="18" name="CuadroTexto 17">
            <a:extLst>
              <a:ext uri="{FF2B5EF4-FFF2-40B4-BE49-F238E27FC236}">
                <a16:creationId xmlns:a16="http://schemas.microsoft.com/office/drawing/2014/main" id="{F2C7F399-473C-EEF4-3B7C-20D20A6EFF6B}"/>
              </a:ext>
            </a:extLst>
          </p:cNvPr>
          <p:cNvSpPr txBox="1"/>
          <p:nvPr/>
        </p:nvSpPr>
        <p:spPr>
          <a:xfrm>
            <a:off x="471835" y="364185"/>
            <a:ext cx="9411915" cy="292837"/>
          </a:xfrm>
          <a:prstGeom prst="rect">
            <a:avLst/>
          </a:prstGeom>
          <a:noFill/>
        </p:spPr>
        <p:txBody>
          <a:bodyPr wrap="square" lIns="0" tIns="0" rIns="0" bIns="0" rtlCol="0" anchor="t">
            <a:spAutoFit/>
          </a:bodyPr>
          <a:lstStyle/>
          <a:p>
            <a:pPr defTabSz="908574">
              <a:lnSpc>
                <a:spcPts val="2234"/>
              </a:lnSpc>
              <a:spcAft>
                <a:spcPts val="419"/>
              </a:spcAft>
            </a:pPr>
            <a:r>
              <a:rPr lang="es-ES" sz="2400" b="1" dirty="0">
                <a:solidFill>
                  <a:srgbClr val="26686D"/>
                </a:solidFill>
                <a:latin typeface="FS Industrie"/>
              </a:rPr>
              <a:t>Soluciones de electrónica impresa aplicadas al envase y embalaje</a:t>
            </a:r>
          </a:p>
        </p:txBody>
      </p:sp>
      <p:pic>
        <p:nvPicPr>
          <p:cNvPr id="2" name="Picture 4" descr="Image result for smart packaging">
            <a:extLst>
              <a:ext uri="{FF2B5EF4-FFF2-40B4-BE49-F238E27FC236}">
                <a16:creationId xmlns:a16="http://schemas.microsoft.com/office/drawing/2014/main" id="{691B72EF-DDC0-41CE-85EB-645DB41CA0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70878" y="3601217"/>
            <a:ext cx="1396799" cy="10301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a:extLst>
              <a:ext uri="{FF2B5EF4-FFF2-40B4-BE49-F238E27FC236}">
                <a16:creationId xmlns:a16="http://schemas.microsoft.com/office/drawing/2014/main" id="{A65E3A65-E623-4BCD-834A-5423BF786B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47095" y="3601217"/>
            <a:ext cx="1608535" cy="1098588"/>
          </a:xfrm>
          <a:prstGeom prst="rect">
            <a:avLst/>
          </a:prstGeom>
        </p:spPr>
      </p:pic>
      <p:pic>
        <p:nvPicPr>
          <p:cNvPr id="17" name="Picture 2" descr="Image result for intelligent packaging">
            <a:extLst>
              <a:ext uri="{FF2B5EF4-FFF2-40B4-BE49-F238E27FC236}">
                <a16:creationId xmlns:a16="http://schemas.microsoft.com/office/drawing/2014/main" id="{835DD169-7E6D-435E-918D-548C06A19BD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484341" y="4970023"/>
            <a:ext cx="2185931" cy="123095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7F8A8B5-433E-4ABA-E446-C61A8657A485}"/>
              </a:ext>
            </a:extLst>
          </p:cNvPr>
          <p:cNvPicPr>
            <a:picLocks noChangeAspect="1"/>
          </p:cNvPicPr>
          <p:nvPr/>
        </p:nvPicPr>
        <p:blipFill>
          <a:blip r:embed="rId7"/>
          <a:stretch>
            <a:fillRect/>
          </a:stretch>
        </p:blipFill>
        <p:spPr>
          <a:xfrm>
            <a:off x="9004219" y="1908009"/>
            <a:ext cx="2618967" cy="1474680"/>
          </a:xfrm>
          <a:prstGeom prst="rect">
            <a:avLst/>
          </a:prstGeom>
        </p:spPr>
      </p:pic>
      <p:pic>
        <p:nvPicPr>
          <p:cNvPr id="7" name="Imagen 6">
            <a:extLst>
              <a:ext uri="{FF2B5EF4-FFF2-40B4-BE49-F238E27FC236}">
                <a16:creationId xmlns:a16="http://schemas.microsoft.com/office/drawing/2014/main" id="{4FC154DF-DF96-092D-3C72-18560DF71F5E}"/>
              </a:ext>
            </a:extLst>
          </p:cNvPr>
          <p:cNvPicPr>
            <a:picLocks noChangeAspect="1"/>
          </p:cNvPicPr>
          <p:nvPr/>
        </p:nvPicPr>
        <p:blipFill>
          <a:blip r:embed="rId8"/>
          <a:stretch>
            <a:fillRect/>
          </a:stretch>
        </p:blipFill>
        <p:spPr>
          <a:xfrm>
            <a:off x="8214159" y="4787043"/>
            <a:ext cx="1113007" cy="1484683"/>
          </a:xfrm>
          <a:prstGeom prst="rect">
            <a:avLst/>
          </a:prstGeom>
        </p:spPr>
      </p:pic>
      <p:sp>
        <p:nvSpPr>
          <p:cNvPr id="5" name="CuadroTexto 4">
            <a:extLst>
              <a:ext uri="{FF2B5EF4-FFF2-40B4-BE49-F238E27FC236}">
                <a16:creationId xmlns:a16="http://schemas.microsoft.com/office/drawing/2014/main" id="{002CC356-82F1-044F-CAAE-5D46E45ECB3B}"/>
              </a:ext>
            </a:extLst>
          </p:cNvPr>
          <p:cNvSpPr txBox="1"/>
          <p:nvPr/>
        </p:nvSpPr>
        <p:spPr>
          <a:xfrm>
            <a:off x="8097666" y="6304779"/>
            <a:ext cx="6143222" cy="215444"/>
          </a:xfrm>
          <a:prstGeom prst="rect">
            <a:avLst/>
          </a:prstGeom>
          <a:noFill/>
        </p:spPr>
        <p:txBody>
          <a:bodyPr wrap="square">
            <a:spAutoFit/>
          </a:bodyPr>
          <a:lstStyle/>
          <a:p>
            <a:pPr>
              <a:defRPr/>
            </a:pPr>
            <a:r>
              <a:rPr lang="es-ES" altLang="es-ES" sz="800" b="1" dirty="0" err="1">
                <a:solidFill>
                  <a:prstClr val="black"/>
                </a:solidFill>
                <a:latin typeface="Calibri Light" panose="020F0302020204030204"/>
                <a:ea typeface="ＭＳ Ｐゴシック" panose="020B0600070205080204" pitchFamily="34" charset="-128"/>
              </a:rPr>
              <a:t>Image</a:t>
            </a:r>
            <a:r>
              <a:rPr lang="es-ES" altLang="es-ES" sz="800" b="1" dirty="0">
                <a:solidFill>
                  <a:prstClr val="black"/>
                </a:solidFill>
                <a:latin typeface="Calibri Light" panose="020F0302020204030204"/>
                <a:ea typeface="ＭＳ Ｐゴシック" panose="020B0600070205080204" pitchFamily="34" charset="-128"/>
              </a:rPr>
              <a:t>: ITENE </a:t>
            </a:r>
            <a:endParaRPr lang="en-US" sz="800" b="1" dirty="0">
              <a:solidFill>
                <a:prstClr val="black"/>
              </a:solidFill>
              <a:latin typeface="Calibri Light" panose="020F0302020204030204"/>
              <a:ea typeface="ＭＳ Ｐゴシック" panose="020B0600070205080204" pitchFamily="34" charset="-128"/>
            </a:endParaRPr>
          </a:p>
        </p:txBody>
      </p:sp>
    </p:spTree>
    <p:extLst>
      <p:ext uri="{BB962C8B-B14F-4D97-AF65-F5344CB8AC3E}">
        <p14:creationId xmlns:p14="http://schemas.microsoft.com/office/powerpoint/2010/main" val="290727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FF6FB849-F57A-5AC0-48B8-5C91C96961FF}"/>
              </a:ext>
            </a:extLst>
          </p:cNvPr>
          <p:cNvPicPr>
            <a:picLocks noChangeAspect="1"/>
          </p:cNvPicPr>
          <p:nvPr/>
        </p:nvPicPr>
        <p:blipFill rotWithShape="1">
          <a:blip r:embed="rId3">
            <a:alphaModFix amt="35000"/>
          </a:blip>
          <a:srcRect l="19134" b="3"/>
          <a:stretch/>
        </p:blipFill>
        <p:spPr>
          <a:xfrm>
            <a:off x="-14024" y="38100"/>
            <a:ext cx="12206024" cy="6762893"/>
          </a:xfrm>
          <a:prstGeom prst="rect">
            <a:avLst/>
          </a:prstGeom>
        </p:spPr>
      </p:pic>
      <p:sp>
        <p:nvSpPr>
          <p:cNvPr id="9" name="CuadroTexto 8">
            <a:extLst>
              <a:ext uri="{FF2B5EF4-FFF2-40B4-BE49-F238E27FC236}">
                <a16:creationId xmlns:a16="http://schemas.microsoft.com/office/drawing/2014/main" id="{C416A7DA-7C9F-95BD-C513-470059782257}"/>
              </a:ext>
            </a:extLst>
          </p:cNvPr>
          <p:cNvSpPr txBox="1"/>
          <p:nvPr/>
        </p:nvSpPr>
        <p:spPr>
          <a:xfrm>
            <a:off x="6241933" y="1123097"/>
            <a:ext cx="5206341" cy="4579715"/>
          </a:xfrm>
          <a:prstGeom prst="rect">
            <a:avLst/>
          </a:prstGeom>
          <a:noFill/>
        </p:spPr>
        <p:txBody>
          <a:bodyPr wrap="square">
            <a:spAutoFit/>
          </a:bodyPr>
          <a:lstStyle/>
          <a:p>
            <a:pPr>
              <a:lnSpc>
                <a:spcPct val="90000"/>
              </a:lnSpc>
              <a:spcAft>
                <a:spcPts val="800"/>
              </a:spcAft>
              <a:defRPr/>
            </a:pPr>
            <a:r>
              <a:rPr lang="es-ES" sz="3600" spc="-133" dirty="0">
                <a:solidFill>
                  <a:srgbClr val="0070C0"/>
                </a:solidFill>
                <a:latin typeface="Helvetica Neue"/>
              </a:rPr>
              <a:t>El sector de la </a:t>
            </a:r>
            <a:r>
              <a:rPr lang="es-ES" sz="3600" b="1" spc="-133" dirty="0">
                <a:solidFill>
                  <a:srgbClr val="0070C0"/>
                </a:solidFill>
                <a:latin typeface="Helvetica Neue"/>
              </a:rPr>
              <a:t>salud y bienestar </a:t>
            </a:r>
            <a:r>
              <a:rPr lang="es-ES" sz="3600" spc="-133" dirty="0">
                <a:solidFill>
                  <a:srgbClr val="0070C0"/>
                </a:solidFill>
                <a:latin typeface="Helvetica Neue"/>
              </a:rPr>
              <a:t>brindan al mercado de la electrónica impresa de múltiples aplicaciones a través de biosensores, electrodos y otros componentes obtenidos a través de la impresión electrónica</a:t>
            </a:r>
          </a:p>
        </p:txBody>
      </p:sp>
      <p:pic>
        <p:nvPicPr>
          <p:cNvPr id="2" name="Picture 5" descr="A close-up of a device&#10;&#10;Description automatically generated">
            <a:extLst>
              <a:ext uri="{FF2B5EF4-FFF2-40B4-BE49-F238E27FC236}">
                <a16:creationId xmlns:a16="http://schemas.microsoft.com/office/drawing/2014/main" id="{30D44438-9F93-9433-D815-8AA6751D7C8D}"/>
              </a:ext>
            </a:extLst>
          </p:cNvPr>
          <p:cNvPicPr>
            <a:picLocks/>
          </p:cNvPicPr>
          <p:nvPr/>
        </p:nvPicPr>
        <p:blipFill rotWithShape="1">
          <a:blip r:embed="rId4">
            <a:extLst>
              <a:ext uri="{28A0092B-C50C-407E-A947-70E740481C1C}">
                <a14:useLocalDpi xmlns:a14="http://schemas.microsoft.com/office/drawing/2010/main" val="0"/>
              </a:ext>
            </a:extLst>
          </a:blip>
          <a:srcRect t="29014"/>
          <a:stretch/>
        </p:blipFill>
        <p:spPr>
          <a:xfrm>
            <a:off x="0" y="1866841"/>
            <a:ext cx="4689566" cy="4351079"/>
          </a:xfrm>
          <a:custGeom>
            <a:avLst/>
            <a:gdLst>
              <a:gd name="connsiteX0" fmla="*/ 1144956 w 3013653"/>
              <a:gd name="connsiteY0" fmla="*/ 0 h 3737394"/>
              <a:gd name="connsiteX1" fmla="*/ 3013653 w 3013653"/>
              <a:gd name="connsiteY1" fmla="*/ 1868697 h 3737394"/>
              <a:gd name="connsiteX2" fmla="*/ 1144956 w 3013653"/>
              <a:gd name="connsiteY2" fmla="*/ 3737394 h 3737394"/>
              <a:gd name="connsiteX3" fmla="*/ 100150 w 3013653"/>
              <a:gd name="connsiteY3" fmla="*/ 3418250 h 3737394"/>
              <a:gd name="connsiteX4" fmla="*/ 0 w 3013653"/>
              <a:gd name="connsiteY4" fmla="*/ 3343360 h 3737394"/>
              <a:gd name="connsiteX5" fmla="*/ 0 w 3013653"/>
              <a:gd name="connsiteY5" fmla="*/ 394035 h 3737394"/>
              <a:gd name="connsiteX6" fmla="*/ 100150 w 3013653"/>
              <a:gd name="connsiteY6" fmla="*/ 319144 h 3737394"/>
              <a:gd name="connsiteX7" fmla="*/ 1144956 w 3013653"/>
              <a:gd name="connsiteY7" fmla="*/ 0 h 373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13653" h="3737394">
                <a:moveTo>
                  <a:pt x="1144956" y="0"/>
                </a:moveTo>
                <a:cubicBezTo>
                  <a:pt x="2177009" y="0"/>
                  <a:pt x="3013653" y="836644"/>
                  <a:pt x="3013653" y="1868697"/>
                </a:cubicBezTo>
                <a:cubicBezTo>
                  <a:pt x="3013653" y="2900750"/>
                  <a:pt x="2177009" y="3737394"/>
                  <a:pt x="1144956" y="3737394"/>
                </a:cubicBezTo>
                <a:cubicBezTo>
                  <a:pt x="757936" y="3737394"/>
                  <a:pt x="398396" y="3619741"/>
                  <a:pt x="100150" y="3418250"/>
                </a:cubicBezTo>
                <a:lnTo>
                  <a:pt x="0" y="3343360"/>
                </a:lnTo>
                <a:lnTo>
                  <a:pt x="0" y="394035"/>
                </a:lnTo>
                <a:lnTo>
                  <a:pt x="100150" y="319144"/>
                </a:lnTo>
                <a:cubicBezTo>
                  <a:pt x="398396" y="117653"/>
                  <a:pt x="757936" y="0"/>
                  <a:pt x="1144956" y="0"/>
                </a:cubicBezTo>
                <a:close/>
              </a:path>
            </a:pathLst>
          </a:custGeom>
        </p:spPr>
      </p:pic>
    </p:spTree>
    <p:extLst>
      <p:ext uri="{BB962C8B-B14F-4D97-AF65-F5344CB8AC3E}">
        <p14:creationId xmlns:p14="http://schemas.microsoft.com/office/powerpoint/2010/main" val="2975965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D80184-300B-20D4-0970-39EFF427AD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5" name="Object 4" hidden="1">
                        <a:extLst>
                          <a:ext uri="{FF2B5EF4-FFF2-40B4-BE49-F238E27FC236}">
                            <a16:creationId xmlns:a16="http://schemas.microsoft.com/office/drawing/2014/main" id="{5BD80184-300B-20D4-0970-39EFF427AD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Rectangle 15">
            <a:extLst>
              <a:ext uri="{FF2B5EF4-FFF2-40B4-BE49-F238E27FC236}">
                <a16:creationId xmlns:a16="http://schemas.microsoft.com/office/drawing/2014/main" id="{2534B387-142D-3A09-A9AD-F1BB0DD287D3}"/>
              </a:ext>
            </a:extLst>
          </p:cNvPr>
          <p:cNvSpPr/>
          <p:nvPr/>
        </p:nvSpPr>
        <p:spPr>
          <a:xfrm>
            <a:off x="4762499" y="2799504"/>
            <a:ext cx="2286000" cy="529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50757"/>
                </a:solidFill>
                <a:latin typeface="+mj-lt"/>
              </a:rPr>
              <a:t>Electrodos avanzados</a:t>
            </a:r>
          </a:p>
        </p:txBody>
      </p:sp>
      <p:sp>
        <p:nvSpPr>
          <p:cNvPr id="21" name="Rectangle 20">
            <a:extLst>
              <a:ext uri="{FF2B5EF4-FFF2-40B4-BE49-F238E27FC236}">
                <a16:creationId xmlns:a16="http://schemas.microsoft.com/office/drawing/2014/main" id="{837FEFC9-EB95-75DF-5F14-1D8E718299D0}"/>
              </a:ext>
            </a:extLst>
          </p:cNvPr>
          <p:cNvSpPr/>
          <p:nvPr/>
        </p:nvSpPr>
        <p:spPr>
          <a:xfrm>
            <a:off x="8370850" y="2799504"/>
            <a:ext cx="2286000" cy="529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50757"/>
                </a:solidFill>
                <a:latin typeface="+mj-lt"/>
              </a:rPr>
              <a:t>Otras aplicaciones potenciales</a:t>
            </a:r>
            <a:r>
              <a:rPr lang="es-ES" b="1" baseline="30000" dirty="0">
                <a:solidFill>
                  <a:srgbClr val="150757"/>
                </a:solidFill>
                <a:latin typeface="+mj-lt"/>
              </a:rPr>
              <a:t>1)</a:t>
            </a:r>
          </a:p>
        </p:txBody>
      </p:sp>
      <p:sp>
        <p:nvSpPr>
          <p:cNvPr id="4" name="Slide Number Placeholder 3">
            <a:extLst>
              <a:ext uri="{FF2B5EF4-FFF2-40B4-BE49-F238E27FC236}">
                <a16:creationId xmlns:a16="http://schemas.microsoft.com/office/drawing/2014/main" id="{918175CF-805D-6E1A-13CD-71F1021C926C}"/>
              </a:ext>
            </a:extLst>
          </p:cNvPr>
          <p:cNvSpPr>
            <a:spLocks noGrp="1"/>
          </p:cNvSpPr>
          <p:nvPr>
            <p:ph type="sldNum" sz="quarter" idx="12"/>
          </p:nvPr>
        </p:nvSpPr>
        <p:spPr/>
        <p:txBody>
          <a:bodyPr/>
          <a:lstStyle/>
          <a:p>
            <a:fld id="{9A5B79A6-81B3-4DD5-8055-EABFACBD4382}" type="slidenum">
              <a:rPr lang="en-US" b="1" smtClean="0">
                <a:solidFill>
                  <a:schemeClr val="tx1"/>
                </a:solidFill>
                <a:latin typeface="+mj-lt"/>
              </a:rPr>
              <a:t>35</a:t>
            </a:fld>
            <a:endParaRPr lang="en-US" b="1" dirty="0">
              <a:solidFill>
                <a:schemeClr val="tx1"/>
              </a:solidFill>
              <a:latin typeface="+mj-lt"/>
            </a:endParaRPr>
          </a:p>
        </p:txBody>
      </p:sp>
      <p:sp>
        <p:nvSpPr>
          <p:cNvPr id="10" name="Title 2">
            <a:extLst>
              <a:ext uri="{FF2B5EF4-FFF2-40B4-BE49-F238E27FC236}">
                <a16:creationId xmlns:a16="http://schemas.microsoft.com/office/drawing/2014/main" id="{56FD3036-349A-E7A3-33BD-B29BBAD7DCCB}"/>
              </a:ext>
            </a:extLst>
          </p:cNvPr>
          <p:cNvSpPr txBox="1">
            <a:spLocks/>
          </p:cNvSpPr>
          <p:nvPr/>
        </p:nvSpPr>
        <p:spPr>
          <a:xfrm>
            <a:off x="407988" y="529415"/>
            <a:ext cx="11574905" cy="7200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800" b="1" dirty="0"/>
              <a:t>El mercado de la electrónica flexible en salud se puede segmentar en sensores, electrodos avanzados y otras aplicaciones potenciales </a:t>
            </a:r>
          </a:p>
        </p:txBody>
      </p:sp>
      <p:sp>
        <p:nvSpPr>
          <p:cNvPr id="88" name="Subtitle">
            <a:extLst>
              <a:ext uri="{FF2B5EF4-FFF2-40B4-BE49-F238E27FC236}">
                <a16:creationId xmlns:a16="http://schemas.microsoft.com/office/drawing/2014/main" id="{E487A67A-06B5-5D03-6E33-C14B62F3627E}"/>
              </a:ext>
            </a:extLst>
          </p:cNvPr>
          <p:cNvSpPr txBox="1">
            <a:spLocks/>
          </p:cNvSpPr>
          <p:nvPr/>
        </p:nvSpPr>
        <p:spPr>
          <a:xfrm>
            <a:off x="2144748" y="1417541"/>
            <a:ext cx="9026236" cy="249299"/>
          </a:xfrm>
          <a:prstGeom prst="rect">
            <a:avLst/>
          </a:prstGeom>
        </p:spPr>
        <p:txBody>
          <a:bodyPr vert="horz" wrap="square" lIns="0" tIns="0" rIns="0" bIns="0" rtlCol="0">
            <a:spAutoFit/>
          </a:bodyPr>
          <a:lstStyle>
            <a:defPPr>
              <a:defRPr lang="en-EN"/>
            </a:defPPr>
            <a:lvl1pPr marL="0" lvl="0" indent="0" defTabSz="914400" eaLnBrk="1" latinLnBrk="0" hangingPunct="1">
              <a:lnSpc>
                <a:spcPct val="90000"/>
              </a:lnSpc>
              <a:buClr>
                <a:schemeClr val="tx1"/>
              </a:buClr>
              <a:buSzPct val="100000"/>
              <a:buFont typeface="+mn-lt" pitchFamily="34" charset="0"/>
              <a:buNone/>
              <a:defRPr sz="1800" b="0" i="0" baseline="0">
                <a:solidFill>
                  <a:schemeClr val="tx2"/>
                </a:solidFill>
                <a:latin typeface="+mn-lt"/>
              </a:defRPr>
            </a:lvl1pPr>
            <a:lvl2pPr marL="230400" indent="-230400" defTabSz="914400" eaLnBrk="1" latinLnBrk="0" hangingPunct="1">
              <a:lnSpc>
                <a:spcPct val="90000"/>
              </a:lnSpc>
              <a:spcBef>
                <a:spcPts val="1200"/>
              </a:spcBef>
              <a:buClrTx/>
              <a:buFont typeface="+mn-lt" panose="020B0604020202020204" pitchFamily="34" charset="0"/>
              <a:buChar char="•"/>
              <a:defRPr sz="1800" b="0">
                <a:latin typeface="+mn-lt"/>
              </a:defRPr>
            </a:lvl2pPr>
            <a:lvl3pPr marL="482400" indent="-234000" defTabSz="914400" eaLnBrk="1" latinLnBrk="0" hangingPunct="1">
              <a:lnSpc>
                <a:spcPct val="90000"/>
              </a:lnSpc>
              <a:spcBef>
                <a:spcPts val="400"/>
              </a:spcBef>
              <a:buClrTx/>
              <a:buFont typeface="+mn-lt" pitchFamily="34" charset="0"/>
              <a:buChar char="–"/>
              <a:defRPr sz="1800" b="0">
                <a:latin typeface="+mn-lt"/>
              </a:defRPr>
            </a:lvl3pPr>
            <a:lvl4pPr marL="698400" indent="-201600" defTabSz="914400" eaLnBrk="1" latinLnBrk="0" hangingPunct="1">
              <a:lnSpc>
                <a:spcPct val="90000"/>
              </a:lnSpc>
              <a:spcBef>
                <a:spcPts val="200"/>
              </a:spcBef>
              <a:buClrTx/>
              <a:buFont typeface="+mn-lt" pitchFamily="34" charset="0"/>
              <a:buChar char="-"/>
              <a:defRPr sz="1800" b="0">
                <a:latin typeface="+mn-lt"/>
              </a:defRPr>
            </a:lvl4pPr>
            <a:lvl5pPr marL="698400" indent="0" defTabSz="914400" eaLnBrk="1" latinLnBrk="0" hangingPunct="1">
              <a:lnSpc>
                <a:spcPct val="93000"/>
              </a:lnSpc>
              <a:spcBef>
                <a:spcPts val="0"/>
              </a:spcBef>
              <a:buFont typeface="+mn-lt" pitchFamily="34" charset="0"/>
              <a:buNone/>
              <a:defRPr sz="1700">
                <a:latin typeface="+mn-lt" pitchFamily="34" charset="0"/>
              </a:defRPr>
            </a:lvl5pPr>
            <a:lvl6pPr marL="2514600" indent="-228600">
              <a:spcBef>
                <a:spcPct val="20000"/>
              </a:spcBef>
              <a:buFont typeface="+mn-lt" pitchFamily="34" charset="0"/>
              <a:buChar char="•"/>
              <a:defRPr sz="2000">
                <a:latin typeface="+mn-lt"/>
              </a:defRPr>
            </a:lvl6pPr>
            <a:lvl7pPr marL="2971800" indent="-228600">
              <a:spcBef>
                <a:spcPct val="20000"/>
              </a:spcBef>
              <a:buFont typeface="+mn-lt" pitchFamily="34" charset="0"/>
              <a:buChar char="•"/>
              <a:defRPr sz="2000">
                <a:latin typeface="+mn-lt"/>
              </a:defRPr>
            </a:lvl7pPr>
            <a:lvl8pPr marL="3429000" indent="-228600">
              <a:spcBef>
                <a:spcPct val="20000"/>
              </a:spcBef>
              <a:buFont typeface="+mn-lt" pitchFamily="34" charset="0"/>
              <a:buChar char="•"/>
              <a:defRPr sz="2000">
                <a:latin typeface="+mn-lt"/>
              </a:defRPr>
            </a:lvl8pPr>
            <a:lvl9pPr marL="3886200" indent="-228600">
              <a:spcBef>
                <a:spcPct val="20000"/>
              </a:spcBef>
              <a:buFont typeface="+mn-lt" pitchFamily="34" charset="0"/>
              <a:buChar char="•"/>
              <a:defRPr sz="2000">
                <a:latin typeface="+mn-lt"/>
              </a:defRPr>
            </a:lvl9pPr>
          </a:lstStyle>
          <a:p>
            <a:pPr lvl="0">
              <a:spcBef>
                <a:spcPts val="0"/>
              </a:spcBef>
              <a:spcAft>
                <a:spcPts val="0"/>
              </a:spcAft>
            </a:pPr>
            <a:r>
              <a:rPr lang="es-ES" dirty="0">
                <a:latin typeface="+mj-lt"/>
                <a:ea typeface="+mn-ea"/>
                <a:cs typeface="+mn-cs"/>
                <a:sym typeface="+mn-lt"/>
              </a:rPr>
              <a:t>Mercado de la electrónica impresa en salud – Segmentación general del estudio</a:t>
            </a:r>
            <a:endParaRPr lang="en-US" i="1" dirty="0">
              <a:latin typeface="+mj-lt"/>
              <a:ea typeface="+mn-ea"/>
              <a:cs typeface="+mn-cs"/>
              <a:sym typeface="+mn-lt"/>
            </a:endParaRPr>
          </a:p>
        </p:txBody>
      </p:sp>
      <p:pic>
        <p:nvPicPr>
          <p:cNvPr id="6" name="Picture 4" descr="Science &amp; Innovation Link Office (SILO) en LinkedIn: 👩‍💻 En SILO cerramos  el mes de julio en pleno crecimiento, con nuevos…">
            <a:extLst>
              <a:ext uri="{FF2B5EF4-FFF2-40B4-BE49-F238E27FC236}">
                <a16:creationId xmlns:a16="http://schemas.microsoft.com/office/drawing/2014/main" id="{8C817307-C1FE-F466-64B8-A4939CB8AEDC}"/>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513" y="6529157"/>
            <a:ext cx="413292" cy="230927"/>
          </a:xfrm>
          <a:prstGeom prst="rect">
            <a:avLst/>
          </a:prstGeom>
          <a:noFill/>
          <a:extLst>
            <a:ext uri="{909E8E84-426E-40DD-AFC4-6F175D3DCCD1}">
              <a14:hiddenFill xmlns:a14="http://schemas.microsoft.com/office/drawing/2010/main">
                <a:solidFill>
                  <a:srgbClr val="FFFFFF"/>
                </a:solidFill>
              </a14:hiddenFill>
            </a:ext>
          </a:extLst>
        </p:spPr>
      </p:pic>
      <p:sp>
        <p:nvSpPr>
          <p:cNvPr id="13" name="RbSticker">
            <a:extLst>
              <a:ext uri="{FF2B5EF4-FFF2-40B4-BE49-F238E27FC236}">
                <a16:creationId xmlns:a16="http://schemas.microsoft.com/office/drawing/2014/main" id="{18014391-D256-F8F3-A873-D91209DE4AE4}"/>
              </a:ext>
            </a:extLst>
          </p:cNvPr>
          <p:cNvSpPr txBox="1"/>
          <p:nvPr/>
        </p:nvSpPr>
        <p:spPr>
          <a:xfrm>
            <a:off x="702618" y="249295"/>
            <a:ext cx="1346522" cy="138499"/>
          </a:xfrm>
          <a:prstGeom prst="rect">
            <a:avLst/>
          </a:prstGeom>
          <a:noFill/>
          <a:ln w="9525">
            <a:noFill/>
          </a:ln>
          <a:extLst>
            <a:ext uri="{909E8E84-426E-40DD-AFC4-6F175D3DCCD1}">
              <a14:hiddenFill xmlns:a14="http://schemas.microsoft.com/office/drawing/2010/main">
                <a:solidFill>
                  <a:scrgbClr r="0" g="0" b="0">
                    <a:lumMod val="100000"/>
                  </a:scrgbClr>
                </a:solidFill>
              </a14:hiddenFill>
            </a:ext>
          </a:extLst>
        </p:spPr>
        <p:txBody>
          <a:bodyPr vert="horz" wrap="none" lIns="0" tIns="0" rIns="0" bIns="0" rtlCol="0" anchor="ctr">
            <a:spAutoFit/>
          </a:bodyPr>
          <a:lstStyle/>
          <a:p>
            <a:pPr fontAlgn="base">
              <a:lnSpc>
                <a:spcPct val="90000"/>
              </a:lnSpc>
              <a:buClr>
                <a:srgbClr val="000000"/>
              </a:buClr>
              <a:buSzPct val="100000"/>
            </a:pPr>
            <a:r>
              <a:rPr lang="es-ES" sz="1000" b="1" dirty="0">
                <a:solidFill>
                  <a:srgbClr val="000000"/>
                </a:solidFill>
                <a:latin typeface="+mj-lt"/>
                <a:cs typeface="Calibri"/>
                <a:sym typeface="+mn-lt"/>
              </a:rPr>
              <a:t>Aplicaciones en salud</a:t>
            </a:r>
          </a:p>
        </p:txBody>
      </p:sp>
      <p:sp>
        <p:nvSpPr>
          <p:cNvPr id="14" name="RbNavigator">
            <a:extLst>
              <a:ext uri="{FF2B5EF4-FFF2-40B4-BE49-F238E27FC236}">
                <a16:creationId xmlns:a16="http://schemas.microsoft.com/office/drawing/2014/main" id="{773B6192-B6BF-EA98-A200-29E596B62774}"/>
              </a:ext>
            </a:extLst>
          </p:cNvPr>
          <p:cNvSpPr txBox="1">
            <a:spLocks/>
          </p:cNvSpPr>
          <p:nvPr/>
        </p:nvSpPr>
        <p:spPr>
          <a:xfrm>
            <a:off x="405513" y="210543"/>
            <a:ext cx="216000" cy="216000"/>
          </a:xfrm>
          <a:prstGeom prst="ellipse">
            <a:avLst/>
          </a:prstGeom>
          <a:solidFill>
            <a:srgbClr val="150757"/>
          </a:solidFill>
          <a:ln w="6350">
            <a:noFill/>
          </a:ln>
        </p:spPr>
        <p:txBody>
          <a:bodyPr vert="horz" wrap="none" lIns="0" tIns="0" rIns="0" bIns="0" rtlCol="0" anchor="ctr">
            <a:noAutofit/>
          </a:bodyPr>
          <a:lstStyle/>
          <a:p>
            <a:pPr algn="ctr" fontAlgn="base">
              <a:lnSpc>
                <a:spcPct val="90000"/>
              </a:lnSpc>
              <a:buClr>
                <a:srgbClr val="000000"/>
              </a:buClr>
              <a:buSzPct val="100000"/>
              <a:defRPr/>
            </a:pPr>
            <a:r>
              <a:rPr kumimoji="1" lang="en-US" sz="1000" b="1" kern="0" dirty="0">
                <a:solidFill>
                  <a:srgbClr val="FFFFFF"/>
                </a:solidFill>
                <a:latin typeface="+mj-lt"/>
                <a:cs typeface="Calibri"/>
                <a:sym typeface="+mn-lt"/>
              </a:rPr>
              <a:t>B</a:t>
            </a:r>
          </a:p>
        </p:txBody>
      </p:sp>
      <p:sp>
        <p:nvSpPr>
          <p:cNvPr id="2" name="Rectangle 1">
            <a:extLst>
              <a:ext uri="{FF2B5EF4-FFF2-40B4-BE49-F238E27FC236}">
                <a16:creationId xmlns:a16="http://schemas.microsoft.com/office/drawing/2014/main" id="{107CF3F8-8D35-4753-75CE-54E14843FCC9}"/>
              </a:ext>
            </a:extLst>
          </p:cNvPr>
          <p:cNvSpPr/>
          <p:nvPr/>
        </p:nvSpPr>
        <p:spPr>
          <a:xfrm>
            <a:off x="2864387" y="1901783"/>
            <a:ext cx="6070294" cy="48029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latin typeface="+mj-lt"/>
              </a:rPr>
              <a:t>Aplicaciones de la electrónica impresa en salud</a:t>
            </a:r>
          </a:p>
        </p:txBody>
      </p:sp>
      <p:cxnSp>
        <p:nvCxnSpPr>
          <p:cNvPr id="8" name="Connector: Elbow 7">
            <a:extLst>
              <a:ext uri="{FF2B5EF4-FFF2-40B4-BE49-F238E27FC236}">
                <a16:creationId xmlns:a16="http://schemas.microsoft.com/office/drawing/2014/main" id="{74CCD0FA-4E4A-FEA9-CB85-257EF53A6E1C}"/>
              </a:ext>
            </a:extLst>
          </p:cNvPr>
          <p:cNvCxnSpPr>
            <a:cxnSpLocks/>
            <a:stCxn id="2" idx="2"/>
            <a:endCxn id="3" idx="0"/>
          </p:cNvCxnSpPr>
          <p:nvPr/>
        </p:nvCxnSpPr>
        <p:spPr>
          <a:xfrm rot="5400000">
            <a:off x="3813429" y="713398"/>
            <a:ext cx="417425" cy="3754786"/>
          </a:xfrm>
          <a:prstGeom prst="bent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6B96594E-E4A6-DF7F-AB00-BD120CC2AE7E}"/>
              </a:ext>
            </a:extLst>
          </p:cNvPr>
          <p:cNvCxnSpPr>
            <a:cxnSpLocks/>
            <a:stCxn id="2" idx="2"/>
            <a:endCxn id="16" idx="0"/>
          </p:cNvCxnSpPr>
          <p:nvPr/>
        </p:nvCxnSpPr>
        <p:spPr>
          <a:xfrm rot="16200000" flipH="1">
            <a:off x="5693804" y="2587808"/>
            <a:ext cx="417425" cy="5965"/>
          </a:xfrm>
          <a:prstGeom prst="bent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9DB8A66B-2F9D-6C37-FF6C-9B9B07EE21A4}"/>
              </a:ext>
            </a:extLst>
          </p:cNvPr>
          <p:cNvCxnSpPr>
            <a:cxnSpLocks/>
            <a:stCxn id="2" idx="2"/>
            <a:endCxn id="21" idx="0"/>
          </p:cNvCxnSpPr>
          <p:nvPr/>
        </p:nvCxnSpPr>
        <p:spPr>
          <a:xfrm rot="16200000" flipH="1">
            <a:off x="7497980" y="783633"/>
            <a:ext cx="417425" cy="3614316"/>
          </a:xfrm>
          <a:prstGeom prst="bentConnector3">
            <a:avLst>
              <a:gd name="adj1" fmla="val 50000"/>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93C664E-E1D0-1257-93CC-99845D4BBF3C}"/>
              </a:ext>
            </a:extLst>
          </p:cNvPr>
          <p:cNvSpPr/>
          <p:nvPr/>
        </p:nvSpPr>
        <p:spPr>
          <a:xfrm>
            <a:off x="1001748" y="2799504"/>
            <a:ext cx="2286000" cy="529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50757"/>
                </a:solidFill>
                <a:latin typeface="+mj-lt"/>
              </a:rPr>
              <a:t>Sensores</a:t>
            </a:r>
          </a:p>
        </p:txBody>
      </p:sp>
      <p:sp>
        <p:nvSpPr>
          <p:cNvPr id="29" name="Rectangle 28">
            <a:extLst>
              <a:ext uri="{FF2B5EF4-FFF2-40B4-BE49-F238E27FC236}">
                <a16:creationId xmlns:a16="http://schemas.microsoft.com/office/drawing/2014/main" id="{245121EA-AA70-2785-54EA-6285606AF1A8}"/>
              </a:ext>
            </a:extLst>
          </p:cNvPr>
          <p:cNvSpPr/>
          <p:nvPr/>
        </p:nvSpPr>
        <p:spPr>
          <a:xfrm>
            <a:off x="1121489" y="3747011"/>
            <a:ext cx="2286000" cy="529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50757"/>
                </a:solidFill>
                <a:latin typeface="+mj-lt"/>
              </a:rPr>
              <a:t>Biosensores</a:t>
            </a:r>
          </a:p>
        </p:txBody>
      </p:sp>
      <p:cxnSp>
        <p:nvCxnSpPr>
          <p:cNvPr id="30" name="Connector: Elbow 29">
            <a:extLst>
              <a:ext uri="{FF2B5EF4-FFF2-40B4-BE49-F238E27FC236}">
                <a16:creationId xmlns:a16="http://schemas.microsoft.com/office/drawing/2014/main" id="{2F77B3FE-AF35-3268-9BA5-87FD06E5D148}"/>
              </a:ext>
            </a:extLst>
          </p:cNvPr>
          <p:cNvCxnSpPr>
            <a:cxnSpLocks/>
            <a:stCxn id="3" idx="1"/>
            <a:endCxn id="29" idx="1"/>
          </p:cNvCxnSpPr>
          <p:nvPr/>
        </p:nvCxnSpPr>
        <p:spPr>
          <a:xfrm rot="10800000" flipH="1" flipV="1">
            <a:off x="1001747" y="3064027"/>
            <a:ext cx="119741" cy="947507"/>
          </a:xfrm>
          <a:prstGeom prst="bentConnector3">
            <a:avLst>
              <a:gd name="adj1" fmla="val -19091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D886FCF-EAF3-7C9C-C2DD-81147AFE00AF}"/>
              </a:ext>
            </a:extLst>
          </p:cNvPr>
          <p:cNvSpPr/>
          <p:nvPr/>
        </p:nvSpPr>
        <p:spPr>
          <a:xfrm>
            <a:off x="1121489" y="4454501"/>
            <a:ext cx="2286000" cy="529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50757"/>
                </a:solidFill>
                <a:latin typeface="+mj-lt"/>
              </a:rPr>
              <a:t>Fisiológicos </a:t>
            </a:r>
          </a:p>
        </p:txBody>
      </p:sp>
      <p:sp>
        <p:nvSpPr>
          <p:cNvPr id="35" name="Rectangle 34">
            <a:extLst>
              <a:ext uri="{FF2B5EF4-FFF2-40B4-BE49-F238E27FC236}">
                <a16:creationId xmlns:a16="http://schemas.microsoft.com/office/drawing/2014/main" id="{C85266C4-0250-DF2C-17F6-E3DEDF7C99CE}"/>
              </a:ext>
            </a:extLst>
          </p:cNvPr>
          <p:cNvSpPr/>
          <p:nvPr/>
        </p:nvSpPr>
        <p:spPr>
          <a:xfrm>
            <a:off x="1121489" y="5161991"/>
            <a:ext cx="2286000" cy="529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50757"/>
                </a:solidFill>
                <a:latin typeface="+mj-lt"/>
              </a:rPr>
              <a:t>Sensores híbridos </a:t>
            </a:r>
          </a:p>
        </p:txBody>
      </p:sp>
      <p:cxnSp>
        <p:nvCxnSpPr>
          <p:cNvPr id="37" name="Connector: Elbow 36">
            <a:extLst>
              <a:ext uri="{FF2B5EF4-FFF2-40B4-BE49-F238E27FC236}">
                <a16:creationId xmlns:a16="http://schemas.microsoft.com/office/drawing/2014/main" id="{1697323E-E62D-0CA5-AD97-7353C16F1B0B}"/>
              </a:ext>
            </a:extLst>
          </p:cNvPr>
          <p:cNvCxnSpPr>
            <a:cxnSpLocks/>
            <a:stCxn id="3" idx="1"/>
            <a:endCxn id="34" idx="1"/>
          </p:cNvCxnSpPr>
          <p:nvPr/>
        </p:nvCxnSpPr>
        <p:spPr>
          <a:xfrm rot="10800000" flipH="1" flipV="1">
            <a:off x="1001747" y="3064027"/>
            <a:ext cx="119741" cy="1654997"/>
          </a:xfrm>
          <a:prstGeom prst="bentConnector3">
            <a:avLst>
              <a:gd name="adj1" fmla="val -19091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A42523FA-3544-DCCA-252E-52171AB7A90D}"/>
              </a:ext>
            </a:extLst>
          </p:cNvPr>
          <p:cNvCxnSpPr>
            <a:cxnSpLocks/>
            <a:stCxn id="3" idx="1"/>
            <a:endCxn id="35" idx="1"/>
          </p:cNvCxnSpPr>
          <p:nvPr/>
        </p:nvCxnSpPr>
        <p:spPr>
          <a:xfrm rot="10800000" flipH="1" flipV="1">
            <a:off x="1001747" y="3064027"/>
            <a:ext cx="119741" cy="2362487"/>
          </a:xfrm>
          <a:prstGeom prst="bentConnector3">
            <a:avLst>
              <a:gd name="adj1" fmla="val -19091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56E19350-C94C-D869-B53D-98683296EE8B}"/>
              </a:ext>
            </a:extLst>
          </p:cNvPr>
          <p:cNvSpPr/>
          <p:nvPr/>
        </p:nvSpPr>
        <p:spPr>
          <a:xfrm>
            <a:off x="4882241" y="3747011"/>
            <a:ext cx="2286000" cy="529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50757"/>
                </a:solidFill>
                <a:latin typeface="+mj-lt"/>
              </a:rPr>
              <a:t>Electrodos electrofisiológicos </a:t>
            </a:r>
          </a:p>
        </p:txBody>
      </p:sp>
      <p:cxnSp>
        <p:nvCxnSpPr>
          <p:cNvPr id="57" name="Connector: Elbow 56">
            <a:extLst>
              <a:ext uri="{FF2B5EF4-FFF2-40B4-BE49-F238E27FC236}">
                <a16:creationId xmlns:a16="http://schemas.microsoft.com/office/drawing/2014/main" id="{B05F9C85-7BC5-7096-BAEF-5FB5F2DE0F4E}"/>
              </a:ext>
            </a:extLst>
          </p:cNvPr>
          <p:cNvCxnSpPr>
            <a:cxnSpLocks/>
            <a:endCxn id="56" idx="1"/>
          </p:cNvCxnSpPr>
          <p:nvPr/>
        </p:nvCxnSpPr>
        <p:spPr>
          <a:xfrm rot="16200000" flipH="1">
            <a:off x="4352448" y="3481741"/>
            <a:ext cx="939843" cy="119743"/>
          </a:xfrm>
          <a:prstGeom prst="bent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A8A1FF85-5A38-569C-9248-9EF4C2A2B748}"/>
              </a:ext>
            </a:extLst>
          </p:cNvPr>
          <p:cNvSpPr/>
          <p:nvPr/>
        </p:nvSpPr>
        <p:spPr>
          <a:xfrm>
            <a:off x="4882241" y="4454501"/>
            <a:ext cx="2286000" cy="5290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150757"/>
                </a:solidFill>
                <a:latin typeface="+mj-lt"/>
              </a:rPr>
              <a:t>Electrodos terapéuticos </a:t>
            </a:r>
          </a:p>
        </p:txBody>
      </p:sp>
      <p:cxnSp>
        <p:nvCxnSpPr>
          <p:cNvPr id="61" name="Connector: Elbow 60">
            <a:extLst>
              <a:ext uri="{FF2B5EF4-FFF2-40B4-BE49-F238E27FC236}">
                <a16:creationId xmlns:a16="http://schemas.microsoft.com/office/drawing/2014/main" id="{88878069-21A4-15CE-2C1F-289D133FC106}"/>
              </a:ext>
            </a:extLst>
          </p:cNvPr>
          <p:cNvCxnSpPr>
            <a:cxnSpLocks/>
            <a:endCxn id="58" idx="1"/>
          </p:cNvCxnSpPr>
          <p:nvPr/>
        </p:nvCxnSpPr>
        <p:spPr>
          <a:xfrm rot="16200000" flipH="1">
            <a:off x="3998703" y="3835486"/>
            <a:ext cx="1647333" cy="119743"/>
          </a:xfrm>
          <a:prstGeom prst="bentConnector2">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4" name="Source">
            <a:extLst>
              <a:ext uri="{FF2B5EF4-FFF2-40B4-BE49-F238E27FC236}">
                <a16:creationId xmlns:a16="http://schemas.microsoft.com/office/drawing/2014/main" id="{EE057555-3479-1A49-9915-F841A1D9AF72}"/>
              </a:ext>
            </a:extLst>
          </p:cNvPr>
          <p:cNvSpPr txBox="1"/>
          <p:nvPr/>
        </p:nvSpPr>
        <p:spPr>
          <a:xfrm>
            <a:off x="413998" y="6249372"/>
            <a:ext cx="9372259" cy="124650"/>
          </a:xfrm>
          <a:prstGeom prst="rect">
            <a:avLst/>
          </a:prstGeom>
          <a:noFill/>
          <a:ln w="9525">
            <a:noFill/>
          </a:ln>
        </p:spPr>
        <p:txBody>
          <a:bodyPr vert="horz" wrap="square" lIns="0" tIns="0" rIns="0" bIns="0" rtlCol="0" anchor="b" anchorCtr="0">
            <a:spAutoFit/>
          </a:bodyPr>
          <a:lstStyle/>
          <a:p>
            <a:pPr eaLnBrk="0" fontAlgn="base" hangingPunct="0">
              <a:lnSpc>
                <a:spcPct val="90000"/>
              </a:lnSpc>
              <a:buSzPct val="100000"/>
              <a:tabLst>
                <a:tab pos="4857750" algn="l"/>
              </a:tabLst>
              <a:defRPr/>
            </a:pPr>
            <a:r>
              <a:rPr kumimoji="1" lang="es-ES" sz="900" dirty="0">
                <a:solidFill>
                  <a:srgbClr val="8D9399"/>
                </a:solidFill>
                <a:latin typeface="+mj-lt"/>
                <a:cs typeface="Calibri"/>
                <a:sym typeface="+mn-lt"/>
              </a:rPr>
              <a:t>1) Visión general y no exhaustiva de otras aplicaciones potenciales en salud (</a:t>
            </a:r>
            <a:r>
              <a:rPr kumimoji="1" lang="es-ES" sz="900" dirty="0" err="1">
                <a:solidFill>
                  <a:srgbClr val="8D9399"/>
                </a:solidFill>
                <a:latin typeface="+mj-lt"/>
                <a:cs typeface="Calibri"/>
                <a:sym typeface="+mn-lt"/>
              </a:rPr>
              <a:t>e.g</a:t>
            </a:r>
            <a:r>
              <a:rPr kumimoji="1" lang="es-ES" sz="900" dirty="0">
                <a:solidFill>
                  <a:srgbClr val="8D9399"/>
                </a:solidFill>
                <a:latin typeface="+mj-lt"/>
                <a:cs typeface="Calibri"/>
                <a:sym typeface="+mn-lt"/>
              </a:rPr>
              <a:t>., drug delivery, dental, implantes, diagnóstico de cáncer, ingeniería de tejidos, etc.) </a:t>
            </a:r>
          </a:p>
        </p:txBody>
      </p:sp>
    </p:spTree>
    <p:extLst>
      <p:ext uri="{BB962C8B-B14F-4D97-AF65-F5344CB8AC3E}">
        <p14:creationId xmlns:p14="http://schemas.microsoft.com/office/powerpoint/2010/main" val="1170758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FF6FB849-F57A-5AC0-48B8-5C91C96961FF}"/>
              </a:ext>
            </a:extLst>
          </p:cNvPr>
          <p:cNvPicPr>
            <a:picLocks noChangeAspect="1"/>
          </p:cNvPicPr>
          <p:nvPr/>
        </p:nvPicPr>
        <p:blipFill rotWithShape="1">
          <a:blip r:embed="rId3">
            <a:alphaModFix amt="35000"/>
          </a:blip>
          <a:srcRect l="19134" b="3"/>
          <a:stretch/>
        </p:blipFill>
        <p:spPr>
          <a:xfrm>
            <a:off x="-14024" y="38100"/>
            <a:ext cx="12206024" cy="6762893"/>
          </a:xfrm>
          <a:prstGeom prst="rect">
            <a:avLst/>
          </a:prstGeom>
        </p:spPr>
      </p:pic>
      <p:pic>
        <p:nvPicPr>
          <p:cNvPr id="1026" name="Picture 2" descr="El Dibujo Del Coche Del Concepto Con El Supercar Se Divierte La Línea  Silueta Del Vehículo Del Estilo Ilustración del Vector - Ilustración de  silueta, automotor: 86335420">
            <a:extLst>
              <a:ext uri="{FF2B5EF4-FFF2-40B4-BE49-F238E27FC236}">
                <a16:creationId xmlns:a16="http://schemas.microsoft.com/office/drawing/2014/main" id="{CAB9FDE9-3AC5-8E9E-87BF-096A6CDE32FB}"/>
              </a:ext>
            </a:extLst>
          </p:cNvPr>
          <p:cNvPicPr>
            <a:picLocks noChangeAspect="1" noChangeArrowheads="1"/>
          </p:cNvPicPr>
          <p:nvPr/>
        </p:nvPicPr>
        <p:blipFill rotWithShape="1">
          <a:blip r:embed="rId4">
            <a:alphaModFix amt="35000"/>
            <a:extLst>
              <a:ext uri="{BEBA8EAE-BF5A-486C-A8C5-ECC9F3942E4B}">
                <a14:imgProps xmlns:a14="http://schemas.microsoft.com/office/drawing/2010/main">
                  <a14:imgLayer r:embed="rId5">
                    <a14:imgEffect>
                      <a14:artisticPlasticWrap/>
                    </a14:imgEffect>
                  </a14:imgLayer>
                </a14:imgProps>
              </a:ext>
              <a:ext uri="{28A0092B-C50C-407E-A947-70E740481C1C}">
                <a14:useLocalDpi xmlns:a14="http://schemas.microsoft.com/office/drawing/2010/main" val="0"/>
              </a:ext>
            </a:extLst>
          </a:blip>
          <a:srcRect b="14690"/>
          <a:stretch/>
        </p:blipFill>
        <p:spPr bwMode="auto">
          <a:xfrm>
            <a:off x="5164741" y="852028"/>
            <a:ext cx="7181850" cy="5058836"/>
          </a:xfrm>
          <a:prstGeom prst="ellipse">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C416A7DA-7C9F-95BD-C513-470059782257}"/>
              </a:ext>
            </a:extLst>
          </p:cNvPr>
          <p:cNvSpPr txBox="1"/>
          <p:nvPr/>
        </p:nvSpPr>
        <p:spPr>
          <a:xfrm>
            <a:off x="643773" y="576948"/>
            <a:ext cx="5206341" cy="5078313"/>
          </a:xfrm>
          <a:prstGeom prst="rect">
            <a:avLst/>
          </a:prstGeom>
          <a:noFill/>
        </p:spPr>
        <p:txBody>
          <a:bodyPr wrap="square">
            <a:spAutoFit/>
          </a:bodyPr>
          <a:lstStyle/>
          <a:p>
            <a:pPr>
              <a:lnSpc>
                <a:spcPct val="90000"/>
              </a:lnSpc>
              <a:spcAft>
                <a:spcPts val="800"/>
              </a:spcAft>
            </a:pPr>
            <a:r>
              <a:rPr lang="es-ES" sz="3600" b="1" spc="-133" dirty="0">
                <a:solidFill>
                  <a:srgbClr val="0070C0"/>
                </a:solidFill>
                <a:latin typeface="Helvetica Neue"/>
                <a:ea typeface="+mj-ea"/>
              </a:rPr>
              <a:t>El segmento de la movilidad es un mercado con un amplio potencial y el más desarrollado en aplicaciones que se encuentran ya en el mercado, especialmente en el campo de la automoción. </a:t>
            </a:r>
          </a:p>
        </p:txBody>
      </p:sp>
    </p:spTree>
    <p:extLst>
      <p:ext uri="{BB962C8B-B14F-4D97-AF65-F5344CB8AC3E}">
        <p14:creationId xmlns:p14="http://schemas.microsoft.com/office/powerpoint/2010/main" val="2482307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D355B-F8D2-F5B0-AA05-DC2F18832409}"/>
            </a:ext>
          </a:extLst>
        </p:cNvPr>
        <p:cNvGrpSpPr/>
        <p:nvPr/>
      </p:nvGrpSpPr>
      <p:grpSpPr>
        <a:xfrm>
          <a:off x="0" y="0"/>
          <a:ext cx="0" cy="0"/>
          <a:chOff x="0" y="0"/>
          <a:chExt cx="0" cy="0"/>
        </a:xfrm>
      </p:grpSpPr>
      <p:sp>
        <p:nvSpPr>
          <p:cNvPr id="8" name="Rectangle 62">
            <a:extLst>
              <a:ext uri="{FF2B5EF4-FFF2-40B4-BE49-F238E27FC236}">
                <a16:creationId xmlns:a16="http://schemas.microsoft.com/office/drawing/2014/main" id="{214C51A4-8C12-9A7B-94EF-4E1CE1EC8938}"/>
              </a:ext>
            </a:extLst>
          </p:cNvPr>
          <p:cNvSpPr/>
          <p:nvPr/>
        </p:nvSpPr>
        <p:spPr>
          <a:xfrm>
            <a:off x="1794154" y="5695724"/>
            <a:ext cx="9144000" cy="156311"/>
          </a:xfrm>
          <a:prstGeom prst="rect">
            <a:avLst/>
          </a:prstGeom>
          <a:noFill/>
        </p:spPr>
        <p:txBody>
          <a:bodyPr wrap="square" anchor="ctr">
            <a:noAutofit/>
          </a:bodyPr>
          <a:lstStyle/>
          <a:p>
            <a:pPr algn="ctr"/>
            <a:r>
              <a:rPr lang="es-ES" sz="700" b="1" dirty="0">
                <a:solidFill>
                  <a:schemeClr val="accent3"/>
                </a:solidFill>
              </a:rPr>
              <a:t>Fuente</a:t>
            </a:r>
            <a:r>
              <a:rPr lang="es-ES" sz="700" dirty="0">
                <a:solidFill>
                  <a:schemeClr val="accent3"/>
                </a:solidFill>
              </a:rPr>
              <a:t>: Cluster Development, e</a:t>
            </a:r>
            <a:r>
              <a:rPr lang="ca-ES" sz="700" dirty="0" err="1">
                <a:solidFill>
                  <a:schemeClr val="accent3"/>
                </a:solidFill>
              </a:rPr>
              <a:t>laboración</a:t>
            </a:r>
            <a:r>
              <a:rPr lang="ca-ES" sz="700" dirty="0">
                <a:solidFill>
                  <a:schemeClr val="accent3"/>
                </a:solidFill>
              </a:rPr>
              <a:t> </a:t>
            </a:r>
            <a:r>
              <a:rPr lang="ca-ES" sz="700" dirty="0" err="1">
                <a:solidFill>
                  <a:schemeClr val="accent3"/>
                </a:solidFill>
              </a:rPr>
              <a:t>propia</a:t>
            </a:r>
            <a:endParaRPr lang="ca-ES" sz="700" dirty="0">
              <a:solidFill>
                <a:schemeClr val="accent3"/>
              </a:solidFill>
            </a:endParaRPr>
          </a:p>
        </p:txBody>
      </p:sp>
      <p:grpSp>
        <p:nvGrpSpPr>
          <p:cNvPr id="9" name="Agrupa 10">
            <a:extLst>
              <a:ext uri="{FF2B5EF4-FFF2-40B4-BE49-F238E27FC236}">
                <a16:creationId xmlns:a16="http://schemas.microsoft.com/office/drawing/2014/main" id="{6C95AA4A-F5C0-217D-BBE2-4220CB0B4E03}"/>
              </a:ext>
            </a:extLst>
          </p:cNvPr>
          <p:cNvGrpSpPr/>
          <p:nvPr/>
        </p:nvGrpSpPr>
        <p:grpSpPr>
          <a:xfrm>
            <a:off x="1064029" y="1005965"/>
            <a:ext cx="9326171" cy="4451647"/>
            <a:chOff x="250456" y="3714778"/>
            <a:chExt cx="16155862" cy="4102266"/>
          </a:xfrm>
        </p:grpSpPr>
        <p:sp>
          <p:nvSpPr>
            <p:cNvPr id="10" name="Rectangle: cantonades arrodonides 63">
              <a:extLst>
                <a:ext uri="{FF2B5EF4-FFF2-40B4-BE49-F238E27FC236}">
                  <a16:creationId xmlns:a16="http://schemas.microsoft.com/office/drawing/2014/main" id="{6A3BFEF4-8887-BEE6-8A69-2CBC0F4D85BC}"/>
                </a:ext>
              </a:extLst>
            </p:cNvPr>
            <p:cNvSpPr/>
            <p:nvPr/>
          </p:nvSpPr>
          <p:spPr>
            <a:xfrm>
              <a:off x="250456" y="3714778"/>
              <a:ext cx="16155862" cy="4102266"/>
            </a:xfrm>
            <a:prstGeom prst="roundRect">
              <a:avLst>
                <a:gd name="adj" fmla="val 3570"/>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t"/>
            <a:lstStyle/>
            <a:p>
              <a:pPr marL="992188" lvl="1" indent="-103188" algn="just">
                <a:buFont typeface="Arial" panose="020B0604020202020204" pitchFamily="34" charset="0"/>
                <a:buChar char="•"/>
              </a:pPr>
              <a:endParaRPr lang="es-ES" sz="1400" dirty="0">
                <a:solidFill>
                  <a:schemeClr val="tx1">
                    <a:lumMod val="85000"/>
                    <a:lumOff val="15000"/>
                  </a:schemeClr>
                </a:solidFill>
                <a:sym typeface="Wingdings" panose="05000000000000000000" pitchFamily="2" charset="2"/>
              </a:endParaRPr>
            </a:p>
          </p:txBody>
        </p:sp>
        <p:pic>
          <p:nvPicPr>
            <p:cNvPr id="11" name="Imatge 64">
              <a:extLst>
                <a:ext uri="{FF2B5EF4-FFF2-40B4-BE49-F238E27FC236}">
                  <a16:creationId xmlns:a16="http://schemas.microsoft.com/office/drawing/2014/main" id="{273FA9C2-C342-C899-E64C-E152FC0F08CE}"/>
                </a:ext>
              </a:extLst>
            </p:cNvPr>
            <p:cNvPicPr>
              <a:picLocks noChangeAspect="1"/>
            </p:cNvPicPr>
            <p:nvPr/>
          </p:nvPicPr>
          <p:blipFill>
            <a:blip r:embed="rId3">
              <a:duotone>
                <a:schemeClr val="accent3">
                  <a:shade val="45000"/>
                  <a:satMod val="135000"/>
                </a:schemeClr>
                <a:prstClr val="white"/>
              </a:duotone>
            </a:blip>
            <a:stretch>
              <a:fillRect/>
            </a:stretch>
          </p:blipFill>
          <p:spPr>
            <a:xfrm>
              <a:off x="454852" y="4194172"/>
              <a:ext cx="739743" cy="291900"/>
            </a:xfrm>
            <a:prstGeom prst="rect">
              <a:avLst/>
            </a:prstGeom>
          </p:spPr>
        </p:pic>
      </p:grpSp>
      <p:pic>
        <p:nvPicPr>
          <p:cNvPr id="12" name="Marcador de contenido 11">
            <a:extLst>
              <a:ext uri="{FF2B5EF4-FFF2-40B4-BE49-F238E27FC236}">
                <a16:creationId xmlns:a16="http://schemas.microsoft.com/office/drawing/2014/main" id="{9D980E62-DE91-BCDA-FF26-3ED663F0AE3B}"/>
              </a:ext>
            </a:extLst>
          </p:cNvPr>
          <p:cNvPicPr>
            <a:picLocks noGrp="1" noChangeAspect="1"/>
          </p:cNvPicPr>
          <p:nvPr>
            <p:ph idx="1"/>
          </p:nvPr>
        </p:nvPicPr>
        <p:blipFill>
          <a:blip r:embed="rId4"/>
          <a:stretch>
            <a:fillRect/>
          </a:stretch>
        </p:blipFill>
        <p:spPr>
          <a:xfrm>
            <a:off x="2681300" y="2531659"/>
            <a:ext cx="7708900" cy="2842656"/>
          </a:xfrm>
        </p:spPr>
      </p:pic>
      <p:cxnSp>
        <p:nvCxnSpPr>
          <p:cNvPr id="13" name="Conector recto de flecha 15">
            <a:extLst>
              <a:ext uri="{FF2B5EF4-FFF2-40B4-BE49-F238E27FC236}">
                <a16:creationId xmlns:a16="http://schemas.microsoft.com/office/drawing/2014/main" id="{14B7ECD4-6B78-8829-D60C-829327FFDAC0}"/>
              </a:ext>
            </a:extLst>
          </p:cNvPr>
          <p:cNvCxnSpPr>
            <a:cxnSpLocks/>
            <a:stCxn id="14" idx="3"/>
          </p:cNvCxnSpPr>
          <p:nvPr/>
        </p:nvCxnSpPr>
        <p:spPr>
          <a:xfrm>
            <a:off x="3276956" y="2625420"/>
            <a:ext cx="1783111" cy="5650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CuadroTexto 16">
            <a:extLst>
              <a:ext uri="{FF2B5EF4-FFF2-40B4-BE49-F238E27FC236}">
                <a16:creationId xmlns:a16="http://schemas.microsoft.com/office/drawing/2014/main" id="{FC18C10D-3700-C0D3-0CD1-3065894A8656}"/>
              </a:ext>
            </a:extLst>
          </p:cNvPr>
          <p:cNvSpPr txBox="1"/>
          <p:nvPr/>
        </p:nvSpPr>
        <p:spPr>
          <a:xfrm>
            <a:off x="2049528" y="2302254"/>
            <a:ext cx="1227428" cy="646331"/>
          </a:xfrm>
          <a:prstGeom prst="rect">
            <a:avLst/>
          </a:prstGeom>
          <a:noFill/>
        </p:spPr>
        <p:txBody>
          <a:bodyPr wrap="square" rtlCol="0">
            <a:spAutoFit/>
          </a:bodyPr>
          <a:lstStyle/>
          <a:p>
            <a:pPr algn="ctr"/>
            <a:r>
              <a:rPr lang="es-ES" sz="1200" dirty="0"/>
              <a:t>Elementos desempeño ventanas</a:t>
            </a:r>
          </a:p>
        </p:txBody>
      </p:sp>
      <p:cxnSp>
        <p:nvCxnSpPr>
          <p:cNvPr id="15" name="Conector recto de flecha 17">
            <a:extLst>
              <a:ext uri="{FF2B5EF4-FFF2-40B4-BE49-F238E27FC236}">
                <a16:creationId xmlns:a16="http://schemas.microsoft.com/office/drawing/2014/main" id="{1C54837B-0F46-418A-2F61-4C816891DC8E}"/>
              </a:ext>
            </a:extLst>
          </p:cNvPr>
          <p:cNvCxnSpPr>
            <a:cxnSpLocks/>
          </p:cNvCxnSpPr>
          <p:nvPr/>
        </p:nvCxnSpPr>
        <p:spPr>
          <a:xfrm>
            <a:off x="2615594" y="3428999"/>
            <a:ext cx="799036" cy="1799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CuadroTexto 22">
            <a:extLst>
              <a:ext uri="{FF2B5EF4-FFF2-40B4-BE49-F238E27FC236}">
                <a16:creationId xmlns:a16="http://schemas.microsoft.com/office/drawing/2014/main" id="{EAF9BD8F-7BB7-0DFD-5F41-5F74FAB4A480}"/>
              </a:ext>
            </a:extLst>
          </p:cNvPr>
          <p:cNvSpPr txBox="1"/>
          <p:nvPr/>
        </p:nvSpPr>
        <p:spPr>
          <a:xfrm>
            <a:off x="1828795" y="3029092"/>
            <a:ext cx="852506" cy="646331"/>
          </a:xfrm>
          <a:prstGeom prst="rect">
            <a:avLst/>
          </a:prstGeom>
          <a:noFill/>
        </p:spPr>
        <p:txBody>
          <a:bodyPr wrap="square" rtlCol="0">
            <a:spAutoFit/>
          </a:bodyPr>
          <a:lstStyle/>
          <a:p>
            <a:pPr algn="ctr"/>
            <a:r>
              <a:rPr lang="es-ES" sz="1200" dirty="0"/>
              <a:t>Luces OLED flexibles</a:t>
            </a:r>
          </a:p>
        </p:txBody>
      </p:sp>
      <p:cxnSp>
        <p:nvCxnSpPr>
          <p:cNvPr id="17" name="Conector recto de flecha 23">
            <a:extLst>
              <a:ext uri="{FF2B5EF4-FFF2-40B4-BE49-F238E27FC236}">
                <a16:creationId xmlns:a16="http://schemas.microsoft.com/office/drawing/2014/main" id="{D35ADF01-EF19-F51A-E516-691D4D76974A}"/>
              </a:ext>
            </a:extLst>
          </p:cNvPr>
          <p:cNvCxnSpPr>
            <a:cxnSpLocks/>
          </p:cNvCxnSpPr>
          <p:nvPr/>
        </p:nvCxnSpPr>
        <p:spPr>
          <a:xfrm flipH="1">
            <a:off x="7488908" y="2548197"/>
            <a:ext cx="1027351" cy="7361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CuadroTexto 25">
            <a:extLst>
              <a:ext uri="{FF2B5EF4-FFF2-40B4-BE49-F238E27FC236}">
                <a16:creationId xmlns:a16="http://schemas.microsoft.com/office/drawing/2014/main" id="{88430E7F-2BCD-9308-B00E-1A62E900F28E}"/>
              </a:ext>
            </a:extLst>
          </p:cNvPr>
          <p:cNvSpPr txBox="1"/>
          <p:nvPr/>
        </p:nvSpPr>
        <p:spPr>
          <a:xfrm>
            <a:off x="8193151" y="2199523"/>
            <a:ext cx="2201063" cy="646331"/>
          </a:xfrm>
          <a:prstGeom prst="rect">
            <a:avLst/>
          </a:prstGeom>
          <a:noFill/>
        </p:spPr>
        <p:txBody>
          <a:bodyPr wrap="square" rtlCol="0">
            <a:spAutoFit/>
          </a:bodyPr>
          <a:lstStyle/>
          <a:p>
            <a:pPr algn="ctr"/>
            <a:r>
              <a:rPr lang="es-ES" sz="1200" dirty="0"/>
              <a:t>Superficies funcionales (consola central, botoneras,</a:t>
            </a:r>
          </a:p>
          <a:p>
            <a:pPr algn="ctr"/>
            <a:r>
              <a:rPr lang="es-ES" sz="1200" dirty="0"/>
              <a:t>pantalla táctil,...)</a:t>
            </a:r>
          </a:p>
        </p:txBody>
      </p:sp>
      <p:cxnSp>
        <p:nvCxnSpPr>
          <p:cNvPr id="19" name="Conector recto de flecha 27">
            <a:extLst>
              <a:ext uri="{FF2B5EF4-FFF2-40B4-BE49-F238E27FC236}">
                <a16:creationId xmlns:a16="http://schemas.microsoft.com/office/drawing/2014/main" id="{56717162-4CF0-6A87-B389-01A8A1FB7403}"/>
              </a:ext>
            </a:extLst>
          </p:cNvPr>
          <p:cNvCxnSpPr>
            <a:cxnSpLocks/>
          </p:cNvCxnSpPr>
          <p:nvPr/>
        </p:nvCxnSpPr>
        <p:spPr>
          <a:xfrm>
            <a:off x="7111308" y="2161902"/>
            <a:ext cx="39302" cy="11462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CuadroTexto 36">
            <a:extLst>
              <a:ext uri="{FF2B5EF4-FFF2-40B4-BE49-F238E27FC236}">
                <a16:creationId xmlns:a16="http://schemas.microsoft.com/office/drawing/2014/main" id="{4B2BD321-E6F2-73D6-5EFF-645183A145EB}"/>
              </a:ext>
            </a:extLst>
          </p:cNvPr>
          <p:cNvSpPr txBox="1"/>
          <p:nvPr/>
        </p:nvSpPr>
        <p:spPr>
          <a:xfrm>
            <a:off x="6327679" y="1443107"/>
            <a:ext cx="1391511" cy="646331"/>
          </a:xfrm>
          <a:prstGeom prst="rect">
            <a:avLst/>
          </a:prstGeom>
          <a:noFill/>
        </p:spPr>
        <p:txBody>
          <a:bodyPr wrap="square" rtlCol="0">
            <a:spAutoFit/>
          </a:bodyPr>
          <a:lstStyle/>
          <a:p>
            <a:pPr algn="ctr"/>
            <a:r>
              <a:rPr lang="es-ES" sz="1200" dirty="0"/>
              <a:t>Sensores monitorización estado conductor</a:t>
            </a:r>
          </a:p>
        </p:txBody>
      </p:sp>
      <p:cxnSp>
        <p:nvCxnSpPr>
          <p:cNvPr id="21" name="Conector recto de flecha 37">
            <a:extLst>
              <a:ext uri="{FF2B5EF4-FFF2-40B4-BE49-F238E27FC236}">
                <a16:creationId xmlns:a16="http://schemas.microsoft.com/office/drawing/2014/main" id="{45209B45-D369-8755-894F-E8DFBD6C3A36}"/>
              </a:ext>
            </a:extLst>
          </p:cNvPr>
          <p:cNvCxnSpPr>
            <a:cxnSpLocks/>
            <a:stCxn id="12" idx="0"/>
          </p:cNvCxnSpPr>
          <p:nvPr/>
        </p:nvCxnSpPr>
        <p:spPr>
          <a:xfrm flipH="1">
            <a:off x="6394224" y="2531659"/>
            <a:ext cx="141526" cy="6588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CuadroTexto 44">
            <a:extLst>
              <a:ext uri="{FF2B5EF4-FFF2-40B4-BE49-F238E27FC236}">
                <a16:creationId xmlns:a16="http://schemas.microsoft.com/office/drawing/2014/main" id="{E279E842-9794-BA73-27B7-476A6C034839}"/>
              </a:ext>
            </a:extLst>
          </p:cNvPr>
          <p:cNvSpPr txBox="1"/>
          <p:nvPr/>
        </p:nvSpPr>
        <p:spPr>
          <a:xfrm>
            <a:off x="6047442" y="2126364"/>
            <a:ext cx="1001716" cy="461665"/>
          </a:xfrm>
          <a:prstGeom prst="rect">
            <a:avLst/>
          </a:prstGeom>
          <a:noFill/>
        </p:spPr>
        <p:txBody>
          <a:bodyPr wrap="square" rtlCol="0">
            <a:spAutoFit/>
          </a:bodyPr>
          <a:lstStyle/>
          <a:p>
            <a:pPr algn="ctr"/>
            <a:r>
              <a:rPr lang="es-ES" sz="1200" dirty="0"/>
              <a:t>Sensores asiento</a:t>
            </a:r>
          </a:p>
        </p:txBody>
      </p:sp>
      <p:cxnSp>
        <p:nvCxnSpPr>
          <p:cNvPr id="24" name="Conector recto de flecha 48">
            <a:extLst>
              <a:ext uri="{FF2B5EF4-FFF2-40B4-BE49-F238E27FC236}">
                <a16:creationId xmlns:a16="http://schemas.microsoft.com/office/drawing/2014/main" id="{433ADC87-79F7-624D-3757-123D7797CB29}"/>
              </a:ext>
            </a:extLst>
          </p:cNvPr>
          <p:cNvCxnSpPr>
            <a:cxnSpLocks/>
            <a:stCxn id="29" idx="0"/>
          </p:cNvCxnSpPr>
          <p:nvPr/>
        </p:nvCxnSpPr>
        <p:spPr>
          <a:xfrm flipH="1" flipV="1">
            <a:off x="7273724" y="3473594"/>
            <a:ext cx="268621" cy="16343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CuadroTexto 50">
            <a:extLst>
              <a:ext uri="{FF2B5EF4-FFF2-40B4-BE49-F238E27FC236}">
                <a16:creationId xmlns:a16="http://schemas.microsoft.com/office/drawing/2014/main" id="{00FC6D89-4B1B-01CA-F90C-55A6ACE5B13E}"/>
              </a:ext>
            </a:extLst>
          </p:cNvPr>
          <p:cNvSpPr txBox="1"/>
          <p:nvPr/>
        </p:nvSpPr>
        <p:spPr>
          <a:xfrm>
            <a:off x="6945066" y="5107966"/>
            <a:ext cx="1194558" cy="276999"/>
          </a:xfrm>
          <a:prstGeom prst="rect">
            <a:avLst/>
          </a:prstGeom>
          <a:noFill/>
        </p:spPr>
        <p:txBody>
          <a:bodyPr wrap="none" rtlCol="0">
            <a:spAutoFit/>
          </a:bodyPr>
          <a:lstStyle/>
          <a:p>
            <a:r>
              <a:rPr lang="es-ES" sz="1200" dirty="0"/>
              <a:t>Sensores airbag</a:t>
            </a:r>
          </a:p>
        </p:txBody>
      </p:sp>
      <p:cxnSp>
        <p:nvCxnSpPr>
          <p:cNvPr id="30" name="Conector recto de flecha 56">
            <a:extLst>
              <a:ext uri="{FF2B5EF4-FFF2-40B4-BE49-F238E27FC236}">
                <a16:creationId xmlns:a16="http://schemas.microsoft.com/office/drawing/2014/main" id="{43765DB0-C122-FAE0-8CDD-378E7F9C6845}"/>
              </a:ext>
            </a:extLst>
          </p:cNvPr>
          <p:cNvCxnSpPr>
            <a:cxnSpLocks/>
          </p:cNvCxnSpPr>
          <p:nvPr/>
        </p:nvCxnSpPr>
        <p:spPr>
          <a:xfrm flipV="1">
            <a:off x="6002279" y="3422378"/>
            <a:ext cx="391945" cy="1647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CuadroTexto 59">
            <a:extLst>
              <a:ext uri="{FF2B5EF4-FFF2-40B4-BE49-F238E27FC236}">
                <a16:creationId xmlns:a16="http://schemas.microsoft.com/office/drawing/2014/main" id="{97DB6F84-B40D-FBC8-50B6-B0BB1B6B94BB}"/>
              </a:ext>
            </a:extLst>
          </p:cNvPr>
          <p:cNvSpPr txBox="1"/>
          <p:nvPr/>
        </p:nvSpPr>
        <p:spPr>
          <a:xfrm>
            <a:off x="4344223" y="5119521"/>
            <a:ext cx="2845917" cy="276999"/>
          </a:xfrm>
          <a:prstGeom prst="rect">
            <a:avLst/>
          </a:prstGeom>
          <a:noFill/>
        </p:spPr>
        <p:txBody>
          <a:bodyPr wrap="square" rtlCol="0">
            <a:spAutoFit/>
          </a:bodyPr>
          <a:lstStyle/>
          <a:p>
            <a:pPr algn="ctr"/>
            <a:r>
              <a:rPr lang="es-ES" sz="1200" dirty="0"/>
              <a:t>Elementos calefacción asiento</a:t>
            </a:r>
          </a:p>
        </p:txBody>
      </p:sp>
      <p:cxnSp>
        <p:nvCxnSpPr>
          <p:cNvPr id="32" name="Conector recto de flecha 15">
            <a:extLst>
              <a:ext uri="{FF2B5EF4-FFF2-40B4-BE49-F238E27FC236}">
                <a16:creationId xmlns:a16="http://schemas.microsoft.com/office/drawing/2014/main" id="{12AD2872-1BEE-D487-94B1-882EF0764058}"/>
              </a:ext>
            </a:extLst>
          </p:cNvPr>
          <p:cNvCxnSpPr>
            <a:cxnSpLocks/>
          </p:cNvCxnSpPr>
          <p:nvPr/>
        </p:nvCxnSpPr>
        <p:spPr>
          <a:xfrm>
            <a:off x="3740014" y="2320286"/>
            <a:ext cx="1100159" cy="4158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CuadroTexto 44">
            <a:extLst>
              <a:ext uri="{FF2B5EF4-FFF2-40B4-BE49-F238E27FC236}">
                <a16:creationId xmlns:a16="http://schemas.microsoft.com/office/drawing/2014/main" id="{C638916A-4241-B705-79F8-4DD6AB879A2D}"/>
              </a:ext>
            </a:extLst>
          </p:cNvPr>
          <p:cNvSpPr txBox="1"/>
          <p:nvPr/>
        </p:nvSpPr>
        <p:spPr>
          <a:xfrm>
            <a:off x="2583633" y="1955734"/>
            <a:ext cx="1503181" cy="276999"/>
          </a:xfrm>
          <a:prstGeom prst="rect">
            <a:avLst/>
          </a:prstGeom>
          <a:noFill/>
        </p:spPr>
        <p:txBody>
          <a:bodyPr wrap="square" rtlCol="0">
            <a:spAutoFit/>
          </a:bodyPr>
          <a:lstStyle/>
          <a:p>
            <a:pPr algn="ctr"/>
            <a:r>
              <a:rPr lang="es-ES" sz="1200" dirty="0"/>
              <a:t>Antenas impresas</a:t>
            </a:r>
          </a:p>
        </p:txBody>
      </p:sp>
      <p:cxnSp>
        <p:nvCxnSpPr>
          <p:cNvPr id="34" name="Conector recto de flecha 37">
            <a:extLst>
              <a:ext uri="{FF2B5EF4-FFF2-40B4-BE49-F238E27FC236}">
                <a16:creationId xmlns:a16="http://schemas.microsoft.com/office/drawing/2014/main" id="{06D1E973-A3EC-7B09-8B7E-B73C54956485}"/>
              </a:ext>
            </a:extLst>
          </p:cNvPr>
          <p:cNvCxnSpPr>
            <a:cxnSpLocks/>
          </p:cNvCxnSpPr>
          <p:nvPr/>
        </p:nvCxnSpPr>
        <p:spPr>
          <a:xfrm>
            <a:off x="4652212" y="1967810"/>
            <a:ext cx="763269" cy="7778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CuadroTexto 44">
            <a:extLst>
              <a:ext uri="{FF2B5EF4-FFF2-40B4-BE49-F238E27FC236}">
                <a16:creationId xmlns:a16="http://schemas.microsoft.com/office/drawing/2014/main" id="{DA187DE5-4156-7914-2ED4-D90A917E9D4D}"/>
              </a:ext>
            </a:extLst>
          </p:cNvPr>
          <p:cNvSpPr txBox="1"/>
          <p:nvPr/>
        </p:nvSpPr>
        <p:spPr>
          <a:xfrm>
            <a:off x="3857727" y="1496914"/>
            <a:ext cx="1503181" cy="461665"/>
          </a:xfrm>
          <a:prstGeom prst="rect">
            <a:avLst/>
          </a:prstGeom>
          <a:noFill/>
        </p:spPr>
        <p:txBody>
          <a:bodyPr wrap="square" rtlCol="0">
            <a:spAutoFit/>
          </a:bodyPr>
          <a:lstStyle/>
          <a:p>
            <a:pPr algn="ctr"/>
            <a:r>
              <a:rPr lang="es-ES" sz="1200" dirty="0"/>
              <a:t>Células solares orgánicas</a:t>
            </a:r>
          </a:p>
        </p:txBody>
      </p:sp>
      <p:cxnSp>
        <p:nvCxnSpPr>
          <p:cNvPr id="36" name="Conector recto de flecha 23">
            <a:extLst>
              <a:ext uri="{FF2B5EF4-FFF2-40B4-BE49-F238E27FC236}">
                <a16:creationId xmlns:a16="http://schemas.microsoft.com/office/drawing/2014/main" id="{8F449DDF-A85B-BF9C-1659-B1A689129D9C}"/>
              </a:ext>
            </a:extLst>
          </p:cNvPr>
          <p:cNvCxnSpPr>
            <a:cxnSpLocks/>
          </p:cNvCxnSpPr>
          <p:nvPr/>
        </p:nvCxnSpPr>
        <p:spPr>
          <a:xfrm flipH="1">
            <a:off x="7334699" y="2010194"/>
            <a:ext cx="667884" cy="12520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CuadroTexto 25">
            <a:extLst>
              <a:ext uri="{FF2B5EF4-FFF2-40B4-BE49-F238E27FC236}">
                <a16:creationId xmlns:a16="http://schemas.microsoft.com/office/drawing/2014/main" id="{4DFEE1F1-6E28-0CAB-5689-917228CC87F0}"/>
              </a:ext>
            </a:extLst>
          </p:cNvPr>
          <p:cNvSpPr txBox="1"/>
          <p:nvPr/>
        </p:nvSpPr>
        <p:spPr>
          <a:xfrm>
            <a:off x="7649231" y="1646302"/>
            <a:ext cx="2201063" cy="276999"/>
          </a:xfrm>
          <a:prstGeom prst="rect">
            <a:avLst/>
          </a:prstGeom>
          <a:noFill/>
        </p:spPr>
        <p:txBody>
          <a:bodyPr wrap="square" rtlCol="0">
            <a:spAutoFit/>
          </a:bodyPr>
          <a:lstStyle/>
          <a:p>
            <a:pPr algn="ctr"/>
            <a:r>
              <a:rPr lang="es-ES" sz="1200" dirty="0"/>
              <a:t>Pantallas flexibles / táctiles</a:t>
            </a:r>
          </a:p>
        </p:txBody>
      </p:sp>
      <p:sp>
        <p:nvSpPr>
          <p:cNvPr id="38" name="CuadroTexto 22">
            <a:extLst>
              <a:ext uri="{FF2B5EF4-FFF2-40B4-BE49-F238E27FC236}">
                <a16:creationId xmlns:a16="http://schemas.microsoft.com/office/drawing/2014/main" id="{4868FB21-2B84-285C-5647-C21CDBE7A78F}"/>
              </a:ext>
            </a:extLst>
          </p:cNvPr>
          <p:cNvSpPr txBox="1"/>
          <p:nvPr/>
        </p:nvSpPr>
        <p:spPr>
          <a:xfrm>
            <a:off x="8338261" y="5102221"/>
            <a:ext cx="1911026" cy="276999"/>
          </a:xfrm>
          <a:prstGeom prst="rect">
            <a:avLst/>
          </a:prstGeom>
          <a:noFill/>
        </p:spPr>
        <p:txBody>
          <a:bodyPr wrap="square" rtlCol="0">
            <a:spAutoFit/>
          </a:bodyPr>
          <a:lstStyle/>
          <a:p>
            <a:pPr algn="ctr"/>
            <a:r>
              <a:rPr lang="es-ES" sz="1200" dirty="0"/>
              <a:t>Calefactores de batería</a:t>
            </a:r>
          </a:p>
        </p:txBody>
      </p:sp>
      <p:cxnSp>
        <p:nvCxnSpPr>
          <p:cNvPr id="39" name="Conector recto de flecha 48">
            <a:extLst>
              <a:ext uri="{FF2B5EF4-FFF2-40B4-BE49-F238E27FC236}">
                <a16:creationId xmlns:a16="http://schemas.microsoft.com/office/drawing/2014/main" id="{9A6363C1-C395-CADF-3F38-74C4DF9AE2F1}"/>
              </a:ext>
            </a:extLst>
          </p:cNvPr>
          <p:cNvCxnSpPr>
            <a:cxnSpLocks/>
          </p:cNvCxnSpPr>
          <p:nvPr/>
        </p:nvCxnSpPr>
        <p:spPr>
          <a:xfrm flipH="1" flipV="1">
            <a:off x="7719190" y="4360027"/>
            <a:ext cx="1567106" cy="7421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Conector recto de flecha 15">
            <a:extLst>
              <a:ext uri="{FF2B5EF4-FFF2-40B4-BE49-F238E27FC236}">
                <a16:creationId xmlns:a16="http://schemas.microsoft.com/office/drawing/2014/main" id="{D700C2C2-A30B-421E-5796-32E2453E413F}"/>
              </a:ext>
            </a:extLst>
          </p:cNvPr>
          <p:cNvCxnSpPr>
            <a:cxnSpLocks/>
          </p:cNvCxnSpPr>
          <p:nvPr/>
        </p:nvCxnSpPr>
        <p:spPr>
          <a:xfrm flipV="1">
            <a:off x="4348968" y="4490071"/>
            <a:ext cx="820450" cy="6363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Conector recto de flecha 37">
            <a:extLst>
              <a:ext uri="{FF2B5EF4-FFF2-40B4-BE49-F238E27FC236}">
                <a16:creationId xmlns:a16="http://schemas.microsoft.com/office/drawing/2014/main" id="{C69FCB63-6716-BED1-469A-D54460140D35}"/>
              </a:ext>
            </a:extLst>
          </p:cNvPr>
          <p:cNvCxnSpPr>
            <a:cxnSpLocks/>
          </p:cNvCxnSpPr>
          <p:nvPr/>
        </p:nvCxnSpPr>
        <p:spPr>
          <a:xfrm>
            <a:off x="5847193" y="2028051"/>
            <a:ext cx="6572" cy="9106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CuadroTexto 44">
            <a:extLst>
              <a:ext uri="{FF2B5EF4-FFF2-40B4-BE49-F238E27FC236}">
                <a16:creationId xmlns:a16="http://schemas.microsoft.com/office/drawing/2014/main" id="{59020347-80B9-5B74-E7AE-5E72E6228EE3}"/>
              </a:ext>
            </a:extLst>
          </p:cNvPr>
          <p:cNvSpPr txBox="1"/>
          <p:nvPr/>
        </p:nvSpPr>
        <p:spPr>
          <a:xfrm>
            <a:off x="5265740" y="1521682"/>
            <a:ext cx="1282560" cy="461665"/>
          </a:xfrm>
          <a:prstGeom prst="rect">
            <a:avLst/>
          </a:prstGeom>
          <a:noFill/>
        </p:spPr>
        <p:txBody>
          <a:bodyPr wrap="square" rtlCol="0">
            <a:spAutoFit/>
          </a:bodyPr>
          <a:lstStyle/>
          <a:p>
            <a:pPr algn="ctr"/>
            <a:r>
              <a:rPr lang="es-ES" sz="1200" dirty="0"/>
              <a:t>Iluminación interior</a:t>
            </a:r>
          </a:p>
        </p:txBody>
      </p:sp>
      <p:sp>
        <p:nvSpPr>
          <p:cNvPr id="43" name="CuadroTexto 59">
            <a:extLst>
              <a:ext uri="{FF2B5EF4-FFF2-40B4-BE49-F238E27FC236}">
                <a16:creationId xmlns:a16="http://schemas.microsoft.com/office/drawing/2014/main" id="{720C24E3-CE19-1DB1-EB3A-1B72A4507042}"/>
              </a:ext>
            </a:extLst>
          </p:cNvPr>
          <p:cNvSpPr txBox="1"/>
          <p:nvPr/>
        </p:nvSpPr>
        <p:spPr>
          <a:xfrm>
            <a:off x="2539971" y="5107966"/>
            <a:ext cx="2845917" cy="276999"/>
          </a:xfrm>
          <a:prstGeom prst="rect">
            <a:avLst/>
          </a:prstGeom>
          <a:noFill/>
        </p:spPr>
        <p:txBody>
          <a:bodyPr wrap="square" rtlCol="0">
            <a:spAutoFit/>
          </a:bodyPr>
          <a:lstStyle/>
          <a:p>
            <a:pPr algn="ctr"/>
            <a:r>
              <a:rPr lang="es-ES" sz="1200" dirty="0"/>
              <a:t>Sensores de batería</a:t>
            </a:r>
          </a:p>
        </p:txBody>
      </p:sp>
      <p:cxnSp>
        <p:nvCxnSpPr>
          <p:cNvPr id="44" name="Conector recto de flecha 15">
            <a:extLst>
              <a:ext uri="{FF2B5EF4-FFF2-40B4-BE49-F238E27FC236}">
                <a16:creationId xmlns:a16="http://schemas.microsoft.com/office/drawing/2014/main" id="{715A4CB9-1D7B-F5FB-FC1F-51DC4AB62BE0}"/>
              </a:ext>
            </a:extLst>
          </p:cNvPr>
          <p:cNvCxnSpPr>
            <a:cxnSpLocks/>
          </p:cNvCxnSpPr>
          <p:nvPr/>
        </p:nvCxnSpPr>
        <p:spPr>
          <a:xfrm flipV="1">
            <a:off x="3085320" y="3829697"/>
            <a:ext cx="1113274" cy="3430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CuadroTexto 22">
            <a:extLst>
              <a:ext uri="{FF2B5EF4-FFF2-40B4-BE49-F238E27FC236}">
                <a16:creationId xmlns:a16="http://schemas.microsoft.com/office/drawing/2014/main" id="{8D9E60BE-18AC-29AA-7094-69D9B780F4F7}"/>
              </a:ext>
            </a:extLst>
          </p:cNvPr>
          <p:cNvSpPr txBox="1"/>
          <p:nvPr/>
        </p:nvSpPr>
        <p:spPr>
          <a:xfrm>
            <a:off x="2096137" y="3909483"/>
            <a:ext cx="1038914" cy="646331"/>
          </a:xfrm>
          <a:prstGeom prst="rect">
            <a:avLst/>
          </a:prstGeom>
          <a:noFill/>
        </p:spPr>
        <p:txBody>
          <a:bodyPr wrap="square" rtlCol="0">
            <a:spAutoFit/>
          </a:bodyPr>
          <a:lstStyle/>
          <a:p>
            <a:pPr algn="ctr"/>
            <a:r>
              <a:rPr lang="es-ES" sz="1200" dirty="0"/>
              <a:t>Materiales  de interfaz térmica</a:t>
            </a:r>
          </a:p>
        </p:txBody>
      </p:sp>
      <p:cxnSp>
        <p:nvCxnSpPr>
          <p:cNvPr id="46" name="Conector recto de flecha 17">
            <a:extLst>
              <a:ext uri="{FF2B5EF4-FFF2-40B4-BE49-F238E27FC236}">
                <a16:creationId xmlns:a16="http://schemas.microsoft.com/office/drawing/2014/main" id="{B74E847E-09F9-038F-646F-5544F2022012}"/>
              </a:ext>
            </a:extLst>
          </p:cNvPr>
          <p:cNvCxnSpPr>
            <a:cxnSpLocks/>
          </p:cNvCxnSpPr>
          <p:nvPr/>
        </p:nvCxnSpPr>
        <p:spPr>
          <a:xfrm flipH="1">
            <a:off x="9521050" y="3394166"/>
            <a:ext cx="194152" cy="4951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7" name="CuadroTexto 44">
            <a:extLst>
              <a:ext uri="{FF2B5EF4-FFF2-40B4-BE49-F238E27FC236}">
                <a16:creationId xmlns:a16="http://schemas.microsoft.com/office/drawing/2014/main" id="{558E10A7-DA0D-94B4-BE58-194422C28504}"/>
              </a:ext>
            </a:extLst>
          </p:cNvPr>
          <p:cNvSpPr txBox="1"/>
          <p:nvPr/>
        </p:nvSpPr>
        <p:spPr>
          <a:xfrm>
            <a:off x="9062872" y="2914560"/>
            <a:ext cx="1412858" cy="461665"/>
          </a:xfrm>
          <a:prstGeom prst="rect">
            <a:avLst/>
          </a:prstGeom>
          <a:noFill/>
        </p:spPr>
        <p:txBody>
          <a:bodyPr wrap="square" rtlCol="0">
            <a:spAutoFit/>
          </a:bodyPr>
          <a:lstStyle/>
          <a:p>
            <a:pPr algn="ctr"/>
            <a:r>
              <a:rPr lang="es-ES" sz="1200" dirty="0"/>
              <a:t>Sensores de imagen híbridos</a:t>
            </a:r>
          </a:p>
        </p:txBody>
      </p:sp>
      <p:cxnSp>
        <p:nvCxnSpPr>
          <p:cNvPr id="48" name="Conector recto de flecha 56">
            <a:extLst>
              <a:ext uri="{FF2B5EF4-FFF2-40B4-BE49-F238E27FC236}">
                <a16:creationId xmlns:a16="http://schemas.microsoft.com/office/drawing/2014/main" id="{28EBEFA1-09D5-5BCF-9A7D-1FC413130695}"/>
              </a:ext>
            </a:extLst>
          </p:cNvPr>
          <p:cNvCxnSpPr>
            <a:cxnSpLocks/>
          </p:cNvCxnSpPr>
          <p:nvPr/>
        </p:nvCxnSpPr>
        <p:spPr>
          <a:xfrm flipV="1">
            <a:off x="3154762" y="3738792"/>
            <a:ext cx="2699003" cy="10818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9" name="CuadroTexto 59">
            <a:extLst>
              <a:ext uri="{FF2B5EF4-FFF2-40B4-BE49-F238E27FC236}">
                <a16:creationId xmlns:a16="http://schemas.microsoft.com/office/drawing/2014/main" id="{0726CB37-6CC7-0F1F-40D7-2ACC69A88ED4}"/>
              </a:ext>
            </a:extLst>
          </p:cNvPr>
          <p:cNvSpPr txBox="1"/>
          <p:nvPr/>
        </p:nvSpPr>
        <p:spPr>
          <a:xfrm>
            <a:off x="1466122" y="4843163"/>
            <a:ext cx="2845917" cy="276999"/>
          </a:xfrm>
          <a:prstGeom prst="rect">
            <a:avLst/>
          </a:prstGeom>
          <a:noFill/>
        </p:spPr>
        <p:txBody>
          <a:bodyPr wrap="square" rtlCol="0">
            <a:spAutoFit/>
          </a:bodyPr>
          <a:lstStyle/>
          <a:p>
            <a:pPr algn="ctr"/>
            <a:r>
              <a:rPr lang="es-ES" sz="1200" dirty="0"/>
              <a:t>Calefacción interior</a:t>
            </a:r>
          </a:p>
        </p:txBody>
      </p:sp>
    </p:spTree>
    <p:extLst>
      <p:ext uri="{BB962C8B-B14F-4D97-AF65-F5344CB8AC3E}">
        <p14:creationId xmlns:p14="http://schemas.microsoft.com/office/powerpoint/2010/main" val="3339310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D80184-300B-20D4-0970-39EFF427AD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1" imgW="395" imgH="394" progId="TCLayout.ActiveDocument.1">
                  <p:embed/>
                </p:oleObj>
              </mc:Choice>
              <mc:Fallback>
                <p:oleObj name="think-cell Slide" r:id="rId31" imgW="395" imgH="394" progId="TCLayout.ActiveDocument.1">
                  <p:embed/>
                  <p:pic>
                    <p:nvPicPr>
                      <p:cNvPr id="5" name="Object 4" hidden="1">
                        <a:extLst>
                          <a:ext uri="{FF2B5EF4-FFF2-40B4-BE49-F238E27FC236}">
                            <a16:creationId xmlns:a16="http://schemas.microsoft.com/office/drawing/2014/main" id="{5BD80184-300B-20D4-0970-39EFF427AD6F}"/>
                          </a:ext>
                        </a:extLst>
                      </p:cNvPr>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206" name="Rectangle 205">
            <a:extLst>
              <a:ext uri="{FF2B5EF4-FFF2-40B4-BE49-F238E27FC236}">
                <a16:creationId xmlns:a16="http://schemas.microsoft.com/office/drawing/2014/main" id="{C77D9A9F-670B-FB89-E609-A1E509F13AF9}"/>
              </a:ext>
            </a:extLst>
          </p:cNvPr>
          <p:cNvSpPr/>
          <p:nvPr/>
        </p:nvSpPr>
        <p:spPr>
          <a:xfrm>
            <a:off x="8969339" y="1"/>
            <a:ext cx="3222661" cy="6857999"/>
          </a:xfrm>
          <a:prstGeom prst="rect">
            <a:avLst/>
          </a:prstGeom>
          <a:solidFill>
            <a:srgbClr val="DEE0E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207" name="TextBox 206">
            <a:extLst>
              <a:ext uri="{FF2B5EF4-FFF2-40B4-BE49-F238E27FC236}">
                <a16:creationId xmlns:a16="http://schemas.microsoft.com/office/drawing/2014/main" id="{9091523A-B80B-D198-D1FB-03383822F48D}"/>
              </a:ext>
            </a:extLst>
          </p:cNvPr>
          <p:cNvSpPr txBox="1"/>
          <p:nvPr/>
        </p:nvSpPr>
        <p:spPr>
          <a:xfrm>
            <a:off x="9166632" y="2033445"/>
            <a:ext cx="2810220" cy="2403735"/>
          </a:xfrm>
          <a:prstGeom prst="rect">
            <a:avLst/>
          </a:prstGeom>
          <a:noFill/>
          <a:ln w="9525">
            <a:noFill/>
          </a:ln>
        </p:spPr>
        <p:txBody>
          <a:bodyPr wrap="square" lIns="0" tIns="0" rIns="0" bIns="0">
            <a:spAutoFit/>
          </a:bodyPr>
          <a:lstStyle/>
          <a:p>
            <a:pPr marL="146175" lvl="1" indent="-146175" fontAlgn="base">
              <a:lnSpc>
                <a:spcPct val="90000"/>
              </a:lnSpc>
              <a:spcBef>
                <a:spcPts val="600"/>
              </a:spcBef>
              <a:spcAft>
                <a:spcPct val="0"/>
              </a:spcAft>
              <a:buSzPct val="100000"/>
              <a:buFont typeface="+mn-lt"/>
              <a:buChar char="•"/>
            </a:pPr>
            <a:r>
              <a:rPr lang="es-ES" sz="1200" dirty="0">
                <a:solidFill>
                  <a:srgbClr val="212121"/>
                </a:solidFill>
                <a:latin typeface="+mj-lt"/>
                <a:cs typeface="Calibri"/>
              </a:rPr>
              <a:t>El tamaño del mercado mundial de la electrónica flexible aplicado a salud se estimó en 5.800 millones de dólares en 2019 y se prevé que supere los 8.400 millones de dólares en 2030, con una tasa de crecimiento interanual del 5% entre 2024 y 2030</a:t>
            </a:r>
          </a:p>
          <a:p>
            <a:pPr marL="146175" lvl="1" indent="-146175" fontAlgn="base">
              <a:lnSpc>
                <a:spcPct val="90000"/>
              </a:lnSpc>
              <a:spcBef>
                <a:spcPts val="600"/>
              </a:spcBef>
              <a:spcAft>
                <a:spcPct val="0"/>
              </a:spcAft>
              <a:buSzPct val="100000"/>
              <a:buFont typeface="+mn-lt"/>
              <a:buChar char="•"/>
            </a:pPr>
            <a:r>
              <a:rPr lang="es-ES" sz="1200" dirty="0">
                <a:solidFill>
                  <a:srgbClr val="212121"/>
                </a:solidFill>
                <a:latin typeface="+mj-lt"/>
                <a:cs typeface="Calibri"/>
              </a:rPr>
              <a:t>La creciente demanda de productos médicos y  la adopción de técnicas menos invasivas para la detección, monitoreo y el tratamiento de enfermedades va a impulsar la demanda de electrónica flexible en el el sector salud y bienestar</a:t>
            </a:r>
          </a:p>
        </p:txBody>
      </p:sp>
      <p:grpSp>
        <p:nvGrpSpPr>
          <p:cNvPr id="2064" name="Group 2063">
            <a:extLst>
              <a:ext uri="{FF2B5EF4-FFF2-40B4-BE49-F238E27FC236}">
                <a16:creationId xmlns:a16="http://schemas.microsoft.com/office/drawing/2014/main" id="{00C15455-5C0F-B98C-3A07-4158E870F99B}"/>
              </a:ext>
            </a:extLst>
          </p:cNvPr>
          <p:cNvGrpSpPr>
            <a:grpSpLocks noChangeAspect="1"/>
          </p:cNvGrpSpPr>
          <p:nvPr/>
        </p:nvGrpSpPr>
        <p:grpSpPr>
          <a:xfrm>
            <a:off x="10864682" y="614471"/>
            <a:ext cx="879463" cy="879449"/>
            <a:chOff x="6544583" y="4139804"/>
            <a:chExt cx="922749" cy="922734"/>
          </a:xfrm>
        </p:grpSpPr>
        <p:sp>
          <p:nvSpPr>
            <p:cNvPr id="2065" name="Freeform: Shape 2064">
              <a:extLst>
                <a:ext uri="{FF2B5EF4-FFF2-40B4-BE49-F238E27FC236}">
                  <a16:creationId xmlns:a16="http://schemas.microsoft.com/office/drawing/2014/main" id="{ABFD3B63-F329-D876-067B-339BDA7953B3}"/>
                </a:ext>
              </a:extLst>
            </p:cNvPr>
            <p:cNvSpPr/>
            <p:nvPr/>
          </p:nvSpPr>
          <p:spPr>
            <a:xfrm>
              <a:off x="6708294" y="4229101"/>
              <a:ext cx="119062" cy="267890"/>
            </a:xfrm>
            <a:custGeom>
              <a:avLst/>
              <a:gdLst>
                <a:gd name="connsiteX0" fmla="*/ 0 w 119062"/>
                <a:gd name="connsiteY0" fmla="*/ 163711 h 267890"/>
                <a:gd name="connsiteX1" fmla="*/ 0 w 119062"/>
                <a:gd name="connsiteY1" fmla="*/ 180008 h 267890"/>
                <a:gd name="connsiteX2" fmla="*/ 44648 w 119062"/>
                <a:gd name="connsiteY2" fmla="*/ 236399 h 267890"/>
                <a:gd name="connsiteX3" fmla="*/ 44648 w 119062"/>
                <a:gd name="connsiteY3" fmla="*/ 267891 h 267890"/>
                <a:gd name="connsiteX4" fmla="*/ 74414 w 119062"/>
                <a:gd name="connsiteY4" fmla="*/ 267891 h 267890"/>
                <a:gd name="connsiteX5" fmla="*/ 74414 w 119062"/>
                <a:gd name="connsiteY5" fmla="*/ 236384 h 267890"/>
                <a:gd name="connsiteX6" fmla="*/ 119063 w 119062"/>
                <a:gd name="connsiteY6" fmla="*/ 179993 h 267890"/>
                <a:gd name="connsiteX7" fmla="*/ 79325 w 119062"/>
                <a:gd name="connsiteY7" fmla="*/ 124852 h 267890"/>
                <a:gd name="connsiteX8" fmla="*/ 49173 w 119062"/>
                <a:gd name="connsiteY8" fmla="*/ 114791 h 267890"/>
                <a:gd name="connsiteX9" fmla="*/ 29766 w 119062"/>
                <a:gd name="connsiteY9" fmla="*/ 87883 h 267890"/>
                <a:gd name="connsiteX10" fmla="*/ 58132 w 119062"/>
                <a:gd name="connsiteY10" fmla="*/ 59531 h 267890"/>
                <a:gd name="connsiteX11" fmla="*/ 60930 w 119062"/>
                <a:gd name="connsiteY11" fmla="*/ 59531 h 267890"/>
                <a:gd name="connsiteX12" fmla="*/ 89297 w 119062"/>
                <a:gd name="connsiteY12" fmla="*/ 87883 h 267890"/>
                <a:gd name="connsiteX13" fmla="*/ 89297 w 119062"/>
                <a:gd name="connsiteY13" fmla="*/ 89297 h 267890"/>
                <a:gd name="connsiteX14" fmla="*/ 119063 w 119062"/>
                <a:gd name="connsiteY14" fmla="*/ 87883 h 267890"/>
                <a:gd name="connsiteX15" fmla="*/ 74414 w 119062"/>
                <a:gd name="connsiteY15" fmla="*/ 31492 h 267890"/>
                <a:gd name="connsiteX16" fmla="*/ 74414 w 119062"/>
                <a:gd name="connsiteY16" fmla="*/ 0 h 267890"/>
                <a:gd name="connsiteX17" fmla="*/ 44648 w 119062"/>
                <a:gd name="connsiteY17" fmla="*/ 0 h 267890"/>
                <a:gd name="connsiteX18" fmla="*/ 44648 w 119062"/>
                <a:gd name="connsiteY18" fmla="*/ 31507 h 267890"/>
                <a:gd name="connsiteX19" fmla="*/ 0 w 119062"/>
                <a:gd name="connsiteY19" fmla="*/ 87898 h 267890"/>
                <a:gd name="connsiteX20" fmla="*/ 39737 w 119062"/>
                <a:gd name="connsiteY20" fmla="*/ 143039 h 267890"/>
                <a:gd name="connsiteX21" fmla="*/ 69890 w 119062"/>
                <a:gd name="connsiteY21" fmla="*/ 153100 h 267890"/>
                <a:gd name="connsiteX22" fmla="*/ 89282 w 119062"/>
                <a:gd name="connsiteY22" fmla="*/ 180023 h 267890"/>
                <a:gd name="connsiteX23" fmla="*/ 60930 w 119062"/>
                <a:gd name="connsiteY23" fmla="*/ 208359 h 267890"/>
                <a:gd name="connsiteX24" fmla="*/ 58132 w 119062"/>
                <a:gd name="connsiteY24" fmla="*/ 208359 h 267890"/>
                <a:gd name="connsiteX25" fmla="*/ 29766 w 119062"/>
                <a:gd name="connsiteY25" fmla="*/ 180008 h 267890"/>
                <a:gd name="connsiteX26" fmla="*/ 29766 w 119062"/>
                <a:gd name="connsiteY26" fmla="*/ 163711 h 267890"/>
                <a:gd name="connsiteX27" fmla="*/ 0 w 119062"/>
                <a:gd name="connsiteY27" fmla="*/ 163711 h 26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9062" h="267890">
                  <a:moveTo>
                    <a:pt x="0" y="163711"/>
                  </a:moveTo>
                  <a:lnTo>
                    <a:pt x="0" y="180008"/>
                  </a:lnTo>
                  <a:cubicBezTo>
                    <a:pt x="0" y="207392"/>
                    <a:pt x="19110" y="230282"/>
                    <a:pt x="44648" y="236399"/>
                  </a:cubicBezTo>
                  <a:lnTo>
                    <a:pt x="44648" y="267891"/>
                  </a:lnTo>
                  <a:lnTo>
                    <a:pt x="74414" y="267891"/>
                  </a:lnTo>
                  <a:lnTo>
                    <a:pt x="74414" y="236384"/>
                  </a:lnTo>
                  <a:cubicBezTo>
                    <a:pt x="99953" y="230267"/>
                    <a:pt x="119063" y="207392"/>
                    <a:pt x="119063" y="179993"/>
                  </a:cubicBezTo>
                  <a:cubicBezTo>
                    <a:pt x="119063" y="154930"/>
                    <a:pt x="103093" y="132770"/>
                    <a:pt x="79325" y="124852"/>
                  </a:cubicBezTo>
                  <a:lnTo>
                    <a:pt x="49173" y="114791"/>
                  </a:lnTo>
                  <a:cubicBezTo>
                    <a:pt x="37549" y="110936"/>
                    <a:pt x="29766" y="100117"/>
                    <a:pt x="29766" y="87883"/>
                  </a:cubicBezTo>
                  <a:cubicBezTo>
                    <a:pt x="29766" y="72241"/>
                    <a:pt x="42490" y="59531"/>
                    <a:pt x="58132" y="59531"/>
                  </a:cubicBezTo>
                  <a:lnTo>
                    <a:pt x="60930" y="59531"/>
                  </a:lnTo>
                  <a:cubicBezTo>
                    <a:pt x="76572" y="59531"/>
                    <a:pt x="89297" y="72241"/>
                    <a:pt x="89297" y="87883"/>
                  </a:cubicBezTo>
                  <a:lnTo>
                    <a:pt x="89297" y="89297"/>
                  </a:lnTo>
                  <a:lnTo>
                    <a:pt x="119063" y="87883"/>
                  </a:lnTo>
                  <a:cubicBezTo>
                    <a:pt x="119063" y="60499"/>
                    <a:pt x="99953" y="37609"/>
                    <a:pt x="74414" y="31492"/>
                  </a:cubicBezTo>
                  <a:lnTo>
                    <a:pt x="74414" y="0"/>
                  </a:lnTo>
                  <a:lnTo>
                    <a:pt x="44648" y="0"/>
                  </a:lnTo>
                  <a:lnTo>
                    <a:pt x="44648" y="31507"/>
                  </a:lnTo>
                  <a:cubicBezTo>
                    <a:pt x="19110" y="37624"/>
                    <a:pt x="0" y="60499"/>
                    <a:pt x="0" y="87898"/>
                  </a:cubicBezTo>
                  <a:cubicBezTo>
                    <a:pt x="0" y="112961"/>
                    <a:pt x="15969" y="135121"/>
                    <a:pt x="39737" y="143039"/>
                  </a:cubicBezTo>
                  <a:lnTo>
                    <a:pt x="69890" y="153100"/>
                  </a:lnTo>
                  <a:cubicBezTo>
                    <a:pt x="81498" y="156969"/>
                    <a:pt x="89282" y="167789"/>
                    <a:pt x="89282" y="180023"/>
                  </a:cubicBezTo>
                  <a:cubicBezTo>
                    <a:pt x="89297" y="195649"/>
                    <a:pt x="76572" y="208359"/>
                    <a:pt x="60930" y="208359"/>
                  </a:cubicBezTo>
                  <a:lnTo>
                    <a:pt x="58132" y="208359"/>
                  </a:lnTo>
                  <a:cubicBezTo>
                    <a:pt x="42490" y="208359"/>
                    <a:pt x="29766" y="195649"/>
                    <a:pt x="29766" y="180008"/>
                  </a:cubicBezTo>
                  <a:lnTo>
                    <a:pt x="29766" y="163711"/>
                  </a:lnTo>
                  <a:lnTo>
                    <a:pt x="0" y="163711"/>
                  </a:lnTo>
                  <a:close/>
                </a:path>
              </a:pathLst>
            </a:custGeom>
            <a:solidFill>
              <a:schemeClr val="tx1"/>
            </a:solidFill>
            <a:ln w="14883" cap="flat">
              <a:noFill/>
              <a:prstDash val="solid"/>
              <a:miter/>
            </a:ln>
          </p:spPr>
          <p:txBody>
            <a:bodyPr rtlCol="0" anchor="ctr"/>
            <a:lstStyle/>
            <a:p>
              <a:endParaRPr lang="en-US"/>
            </a:p>
          </p:txBody>
        </p:sp>
        <p:sp>
          <p:nvSpPr>
            <p:cNvPr id="2066" name="Freeform: Shape 2065">
              <a:extLst>
                <a:ext uri="{FF2B5EF4-FFF2-40B4-BE49-F238E27FC236}">
                  <a16:creationId xmlns:a16="http://schemas.microsoft.com/office/drawing/2014/main" id="{8DEE0496-5D5D-FEDA-82AE-0497E5BE2EC4}"/>
                </a:ext>
              </a:extLst>
            </p:cNvPr>
            <p:cNvSpPr/>
            <p:nvPr/>
          </p:nvSpPr>
          <p:spPr>
            <a:xfrm>
              <a:off x="6672129" y="4537905"/>
              <a:ext cx="40481" cy="39171"/>
            </a:xfrm>
            <a:custGeom>
              <a:avLst/>
              <a:gdLst>
                <a:gd name="connsiteX0" fmla="*/ 0 w 40481"/>
                <a:gd name="connsiteY0" fmla="*/ 26893 h 39171"/>
                <a:gd name="connsiteX1" fmla="*/ 32043 w 40481"/>
                <a:gd name="connsiteY1" fmla="*/ 39172 h 39171"/>
                <a:gd name="connsiteX2" fmla="*/ 40481 w 40481"/>
                <a:gd name="connsiteY2" fmla="*/ 10626 h 39171"/>
                <a:gd name="connsiteX3" fmla="*/ 12769 w 40481"/>
                <a:gd name="connsiteY3" fmla="*/ 0 h 39171"/>
                <a:gd name="connsiteX4" fmla="*/ 0 w 40481"/>
                <a:gd name="connsiteY4" fmla="*/ 26893 h 39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 h="39171">
                  <a:moveTo>
                    <a:pt x="0" y="26893"/>
                  </a:moveTo>
                  <a:cubicBezTo>
                    <a:pt x="10388" y="31819"/>
                    <a:pt x="21163" y="35957"/>
                    <a:pt x="32043" y="39172"/>
                  </a:cubicBezTo>
                  <a:lnTo>
                    <a:pt x="40481" y="10626"/>
                  </a:lnTo>
                  <a:cubicBezTo>
                    <a:pt x="31090" y="7843"/>
                    <a:pt x="21759" y="4271"/>
                    <a:pt x="12769" y="0"/>
                  </a:cubicBezTo>
                  <a:lnTo>
                    <a:pt x="0" y="26893"/>
                  </a:lnTo>
                  <a:close/>
                </a:path>
              </a:pathLst>
            </a:custGeom>
            <a:solidFill>
              <a:schemeClr val="tx1"/>
            </a:solidFill>
            <a:ln w="14883" cap="flat">
              <a:noFill/>
              <a:prstDash val="solid"/>
              <a:miter/>
            </a:ln>
          </p:spPr>
          <p:txBody>
            <a:bodyPr rtlCol="0" anchor="ctr"/>
            <a:lstStyle/>
            <a:p>
              <a:endParaRPr lang="en-US"/>
            </a:p>
          </p:txBody>
        </p:sp>
        <p:sp>
          <p:nvSpPr>
            <p:cNvPr id="2067" name="Freeform: Shape 2066">
              <a:extLst>
                <a:ext uri="{FF2B5EF4-FFF2-40B4-BE49-F238E27FC236}">
                  <a16:creationId xmlns:a16="http://schemas.microsoft.com/office/drawing/2014/main" id="{AE6BF4BB-68E8-64E0-14F5-613678BB046C}"/>
                </a:ext>
              </a:extLst>
            </p:cNvPr>
            <p:cNvSpPr/>
            <p:nvPr/>
          </p:nvSpPr>
          <p:spPr>
            <a:xfrm>
              <a:off x="6544583" y="4139804"/>
              <a:ext cx="500062" cy="406464"/>
            </a:xfrm>
            <a:custGeom>
              <a:avLst/>
              <a:gdLst>
                <a:gd name="connsiteX0" fmla="*/ 95652 w 500062"/>
                <a:gd name="connsiteY0" fmla="*/ 406465 h 406464"/>
                <a:gd name="connsiteX1" fmla="*/ 112693 w 500062"/>
                <a:gd name="connsiteY1" fmla="*/ 382042 h 406464"/>
                <a:gd name="connsiteX2" fmla="*/ 29766 w 500062"/>
                <a:gd name="connsiteY2" fmla="*/ 223242 h 406464"/>
                <a:gd name="connsiteX3" fmla="*/ 223242 w 500062"/>
                <a:gd name="connsiteY3" fmla="*/ 29766 h 406464"/>
                <a:gd name="connsiteX4" fmla="*/ 413861 w 500062"/>
                <a:gd name="connsiteY4" fmla="*/ 191333 h 406464"/>
                <a:gd name="connsiteX5" fmla="*/ 381000 w 500062"/>
                <a:gd name="connsiteY5" fmla="*/ 166688 h 406464"/>
                <a:gd name="connsiteX6" fmla="*/ 363141 w 500062"/>
                <a:gd name="connsiteY6" fmla="*/ 190500 h 406464"/>
                <a:gd name="connsiteX7" fmla="*/ 431602 w 500062"/>
                <a:gd name="connsiteY7" fmla="*/ 241846 h 406464"/>
                <a:gd name="connsiteX8" fmla="*/ 500062 w 500062"/>
                <a:gd name="connsiteY8" fmla="*/ 190500 h 406464"/>
                <a:gd name="connsiteX9" fmla="*/ 482203 w 500062"/>
                <a:gd name="connsiteY9" fmla="*/ 166688 h 406464"/>
                <a:gd name="connsiteX10" fmla="*/ 444490 w 500062"/>
                <a:gd name="connsiteY10" fmla="*/ 194965 h 406464"/>
                <a:gd name="connsiteX11" fmla="*/ 223242 w 500062"/>
                <a:gd name="connsiteY11" fmla="*/ 0 h 406464"/>
                <a:gd name="connsiteX12" fmla="*/ 0 w 500062"/>
                <a:gd name="connsiteY12" fmla="*/ 223242 h 406464"/>
                <a:gd name="connsiteX13" fmla="*/ 95652 w 500062"/>
                <a:gd name="connsiteY13" fmla="*/ 406465 h 40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0062" h="406464">
                  <a:moveTo>
                    <a:pt x="95652" y="406465"/>
                  </a:moveTo>
                  <a:lnTo>
                    <a:pt x="112693" y="382042"/>
                  </a:lnTo>
                  <a:cubicBezTo>
                    <a:pt x="60767" y="345817"/>
                    <a:pt x="29766" y="286464"/>
                    <a:pt x="29766" y="223242"/>
                  </a:cubicBezTo>
                  <a:cubicBezTo>
                    <a:pt x="29766" y="116562"/>
                    <a:pt x="116562" y="29766"/>
                    <a:pt x="223242" y="29766"/>
                  </a:cubicBezTo>
                  <a:cubicBezTo>
                    <a:pt x="319043" y="29766"/>
                    <a:pt x="398577" y="99819"/>
                    <a:pt x="413861" y="191333"/>
                  </a:cubicBezTo>
                  <a:lnTo>
                    <a:pt x="381000" y="166688"/>
                  </a:lnTo>
                  <a:lnTo>
                    <a:pt x="363141" y="190500"/>
                  </a:lnTo>
                  <a:lnTo>
                    <a:pt x="431602" y="241846"/>
                  </a:lnTo>
                  <a:lnTo>
                    <a:pt x="500062" y="190500"/>
                  </a:lnTo>
                  <a:lnTo>
                    <a:pt x="482203" y="166688"/>
                  </a:lnTo>
                  <a:lnTo>
                    <a:pt x="444490" y="194965"/>
                  </a:lnTo>
                  <a:cubicBezTo>
                    <a:pt x="430530" y="85204"/>
                    <a:pt x="336739" y="0"/>
                    <a:pt x="223242" y="0"/>
                  </a:cubicBezTo>
                  <a:cubicBezTo>
                    <a:pt x="100146" y="0"/>
                    <a:pt x="0" y="100146"/>
                    <a:pt x="0" y="223242"/>
                  </a:cubicBezTo>
                  <a:cubicBezTo>
                    <a:pt x="0" y="296183"/>
                    <a:pt x="35763" y="364674"/>
                    <a:pt x="95652" y="406465"/>
                  </a:cubicBezTo>
                  <a:close/>
                </a:path>
              </a:pathLst>
            </a:custGeom>
            <a:solidFill>
              <a:schemeClr val="tx1"/>
            </a:solidFill>
            <a:ln w="14883" cap="flat">
              <a:noFill/>
              <a:prstDash val="solid"/>
              <a:miter/>
            </a:ln>
          </p:spPr>
          <p:txBody>
            <a:bodyPr rtlCol="0" anchor="ctr"/>
            <a:lstStyle/>
            <a:p>
              <a:endParaRPr lang="en-US"/>
            </a:p>
          </p:txBody>
        </p:sp>
        <p:sp>
          <p:nvSpPr>
            <p:cNvPr id="2068" name="Freeform: Shape 2067">
              <a:extLst>
                <a:ext uri="{FF2B5EF4-FFF2-40B4-BE49-F238E27FC236}">
                  <a16:creationId xmlns:a16="http://schemas.microsoft.com/office/drawing/2014/main" id="{D7FD164D-B494-B608-2AED-EAF9481DB603}"/>
                </a:ext>
              </a:extLst>
            </p:cNvPr>
            <p:cNvSpPr/>
            <p:nvPr/>
          </p:nvSpPr>
          <p:spPr>
            <a:xfrm>
              <a:off x="6642602" y="4273750"/>
              <a:ext cx="720536" cy="512177"/>
            </a:xfrm>
            <a:custGeom>
              <a:avLst/>
              <a:gdLst>
                <a:gd name="connsiteX0" fmla="*/ 543223 w 720536"/>
                <a:gd name="connsiteY0" fmla="*/ 111621 h 512177"/>
                <a:gd name="connsiteX1" fmla="*/ 363349 w 720536"/>
                <a:gd name="connsiteY1" fmla="*/ 291495 h 512177"/>
                <a:gd name="connsiteX2" fmla="*/ 259169 w 720536"/>
                <a:gd name="connsiteY2" fmla="*/ 187315 h 512177"/>
                <a:gd name="connsiteX3" fmla="*/ 0 w 720536"/>
                <a:gd name="connsiteY3" fmla="*/ 446484 h 512177"/>
                <a:gd name="connsiteX4" fmla="*/ 65693 w 720536"/>
                <a:gd name="connsiteY4" fmla="*/ 512177 h 512177"/>
                <a:gd name="connsiteX5" fmla="*/ 259169 w 720536"/>
                <a:gd name="connsiteY5" fmla="*/ 318701 h 512177"/>
                <a:gd name="connsiteX6" fmla="*/ 363349 w 720536"/>
                <a:gd name="connsiteY6" fmla="*/ 422880 h 512177"/>
                <a:gd name="connsiteX7" fmla="*/ 608915 w 720536"/>
                <a:gd name="connsiteY7" fmla="*/ 177314 h 512177"/>
                <a:gd name="connsiteX8" fmla="*/ 628531 w 720536"/>
                <a:gd name="connsiteY8" fmla="*/ 196929 h 512177"/>
                <a:gd name="connsiteX9" fmla="*/ 656109 w 720536"/>
                <a:gd name="connsiteY9" fmla="*/ 208359 h 512177"/>
                <a:gd name="connsiteX10" fmla="*/ 694358 w 720536"/>
                <a:gd name="connsiteY10" fmla="*/ 177016 h 512177"/>
                <a:gd name="connsiteX11" fmla="*/ 719718 w 720536"/>
                <a:gd name="connsiteY11" fmla="*/ 50200 h 512177"/>
                <a:gd name="connsiteX12" fmla="*/ 720537 w 720536"/>
                <a:gd name="connsiteY12" fmla="*/ 41955 h 512177"/>
                <a:gd name="connsiteX13" fmla="*/ 678567 w 720536"/>
                <a:gd name="connsiteY13" fmla="*/ 0 h 512177"/>
                <a:gd name="connsiteX14" fmla="*/ 670337 w 720536"/>
                <a:gd name="connsiteY14" fmla="*/ 819 h 512177"/>
                <a:gd name="connsiteX15" fmla="*/ 543535 w 720536"/>
                <a:gd name="connsiteY15" fmla="*/ 26179 h 512177"/>
                <a:gd name="connsiteX16" fmla="*/ 512177 w 720536"/>
                <a:gd name="connsiteY16" fmla="*/ 64428 h 512177"/>
                <a:gd name="connsiteX17" fmla="*/ 523607 w 720536"/>
                <a:gd name="connsiteY17" fmla="*/ 92006 h 512177"/>
                <a:gd name="connsiteX18" fmla="*/ 543223 w 720536"/>
                <a:gd name="connsiteY18" fmla="*/ 111621 h 512177"/>
                <a:gd name="connsiteX19" fmla="*/ 549369 w 720536"/>
                <a:gd name="connsiteY19" fmla="*/ 55364 h 512177"/>
                <a:gd name="connsiteX20" fmla="*/ 676171 w 720536"/>
                <a:gd name="connsiteY20" fmla="*/ 30004 h 512177"/>
                <a:gd name="connsiteX21" fmla="*/ 690771 w 720536"/>
                <a:gd name="connsiteY21" fmla="*/ 41955 h 512177"/>
                <a:gd name="connsiteX22" fmla="*/ 690533 w 720536"/>
                <a:gd name="connsiteY22" fmla="*/ 44351 h 512177"/>
                <a:gd name="connsiteX23" fmla="*/ 665172 w 720536"/>
                <a:gd name="connsiteY23" fmla="*/ 171167 h 512177"/>
                <a:gd name="connsiteX24" fmla="*/ 649575 w 720536"/>
                <a:gd name="connsiteY24" fmla="*/ 175885 h 512177"/>
                <a:gd name="connsiteX25" fmla="*/ 608915 w 720536"/>
                <a:gd name="connsiteY25" fmla="*/ 135225 h 512177"/>
                <a:gd name="connsiteX26" fmla="*/ 363349 w 720536"/>
                <a:gd name="connsiteY26" fmla="*/ 380792 h 512177"/>
                <a:gd name="connsiteX27" fmla="*/ 259169 w 720536"/>
                <a:gd name="connsiteY27" fmla="*/ 276612 h 512177"/>
                <a:gd name="connsiteX28" fmla="*/ 65693 w 720536"/>
                <a:gd name="connsiteY28" fmla="*/ 470089 h 512177"/>
                <a:gd name="connsiteX29" fmla="*/ 42089 w 720536"/>
                <a:gd name="connsiteY29" fmla="*/ 446484 h 512177"/>
                <a:gd name="connsiteX30" fmla="*/ 259169 w 720536"/>
                <a:gd name="connsiteY30" fmla="*/ 229404 h 512177"/>
                <a:gd name="connsiteX31" fmla="*/ 363349 w 720536"/>
                <a:gd name="connsiteY31" fmla="*/ 333583 h 512177"/>
                <a:gd name="connsiteX32" fmla="*/ 585311 w 720536"/>
                <a:gd name="connsiteY32" fmla="*/ 111621 h 512177"/>
                <a:gd name="connsiteX33" fmla="*/ 544651 w 720536"/>
                <a:gd name="connsiteY33" fmla="*/ 70961 h 512177"/>
                <a:gd name="connsiteX34" fmla="*/ 541943 w 720536"/>
                <a:gd name="connsiteY34" fmla="*/ 64428 h 512177"/>
                <a:gd name="connsiteX35" fmla="*/ 549369 w 720536"/>
                <a:gd name="connsiteY35" fmla="*/ 55364 h 51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0536" h="512177">
                  <a:moveTo>
                    <a:pt x="543223" y="111621"/>
                  </a:moveTo>
                  <a:lnTo>
                    <a:pt x="363349" y="291495"/>
                  </a:lnTo>
                  <a:lnTo>
                    <a:pt x="259169" y="187315"/>
                  </a:lnTo>
                  <a:lnTo>
                    <a:pt x="0" y="446484"/>
                  </a:lnTo>
                  <a:lnTo>
                    <a:pt x="65693" y="512177"/>
                  </a:lnTo>
                  <a:lnTo>
                    <a:pt x="259169" y="318701"/>
                  </a:lnTo>
                  <a:lnTo>
                    <a:pt x="363349" y="422880"/>
                  </a:lnTo>
                  <a:lnTo>
                    <a:pt x="608915" y="177314"/>
                  </a:lnTo>
                  <a:lnTo>
                    <a:pt x="628531" y="196929"/>
                  </a:lnTo>
                  <a:cubicBezTo>
                    <a:pt x="635794" y="204207"/>
                    <a:pt x="645840" y="208359"/>
                    <a:pt x="656109" y="208359"/>
                  </a:cubicBezTo>
                  <a:cubicBezTo>
                    <a:pt x="674638" y="208359"/>
                    <a:pt x="690711" y="195173"/>
                    <a:pt x="694358" y="177016"/>
                  </a:cubicBezTo>
                  <a:lnTo>
                    <a:pt x="719718" y="50200"/>
                  </a:lnTo>
                  <a:cubicBezTo>
                    <a:pt x="720269" y="47491"/>
                    <a:pt x="720537" y="44723"/>
                    <a:pt x="720537" y="41955"/>
                  </a:cubicBezTo>
                  <a:cubicBezTo>
                    <a:pt x="720537" y="18827"/>
                    <a:pt x="701710" y="0"/>
                    <a:pt x="678567" y="0"/>
                  </a:cubicBezTo>
                  <a:cubicBezTo>
                    <a:pt x="675814" y="0"/>
                    <a:pt x="673060" y="283"/>
                    <a:pt x="670337" y="819"/>
                  </a:cubicBezTo>
                  <a:lnTo>
                    <a:pt x="543535" y="26179"/>
                  </a:lnTo>
                  <a:cubicBezTo>
                    <a:pt x="525363" y="29810"/>
                    <a:pt x="512177" y="45899"/>
                    <a:pt x="512177" y="64428"/>
                  </a:cubicBezTo>
                  <a:cubicBezTo>
                    <a:pt x="512177" y="74846"/>
                    <a:pt x="516225" y="84624"/>
                    <a:pt x="523607" y="92006"/>
                  </a:cubicBezTo>
                  <a:lnTo>
                    <a:pt x="543223" y="111621"/>
                  </a:lnTo>
                  <a:close/>
                  <a:moveTo>
                    <a:pt x="549369" y="55364"/>
                  </a:moveTo>
                  <a:lnTo>
                    <a:pt x="676171" y="30004"/>
                  </a:lnTo>
                  <a:cubicBezTo>
                    <a:pt x="683568" y="28545"/>
                    <a:pt x="690771" y="34424"/>
                    <a:pt x="690771" y="41955"/>
                  </a:cubicBezTo>
                  <a:cubicBezTo>
                    <a:pt x="690771" y="42773"/>
                    <a:pt x="690696" y="43562"/>
                    <a:pt x="690533" y="44351"/>
                  </a:cubicBezTo>
                  <a:lnTo>
                    <a:pt x="665172" y="171167"/>
                  </a:lnTo>
                  <a:cubicBezTo>
                    <a:pt x="663833" y="177865"/>
                    <a:pt x="654412" y="180722"/>
                    <a:pt x="649575" y="175885"/>
                  </a:cubicBezTo>
                  <a:lnTo>
                    <a:pt x="608915" y="135225"/>
                  </a:lnTo>
                  <a:lnTo>
                    <a:pt x="363349" y="380792"/>
                  </a:lnTo>
                  <a:lnTo>
                    <a:pt x="259169" y="276612"/>
                  </a:lnTo>
                  <a:lnTo>
                    <a:pt x="65693" y="470089"/>
                  </a:lnTo>
                  <a:lnTo>
                    <a:pt x="42089" y="446484"/>
                  </a:lnTo>
                  <a:lnTo>
                    <a:pt x="259169" y="229404"/>
                  </a:lnTo>
                  <a:lnTo>
                    <a:pt x="363349" y="333583"/>
                  </a:lnTo>
                  <a:lnTo>
                    <a:pt x="585311" y="111621"/>
                  </a:lnTo>
                  <a:lnTo>
                    <a:pt x="544651" y="70961"/>
                  </a:lnTo>
                  <a:cubicBezTo>
                    <a:pt x="542925" y="69235"/>
                    <a:pt x="541943" y="66854"/>
                    <a:pt x="541943" y="64428"/>
                  </a:cubicBezTo>
                  <a:cubicBezTo>
                    <a:pt x="541943" y="60037"/>
                    <a:pt x="545068" y="56212"/>
                    <a:pt x="549369" y="55364"/>
                  </a:cubicBezTo>
                  <a:close/>
                </a:path>
              </a:pathLst>
            </a:custGeom>
            <a:solidFill>
              <a:schemeClr val="tx1"/>
            </a:solidFill>
            <a:ln w="14883" cap="flat">
              <a:noFill/>
              <a:prstDash val="solid"/>
              <a:miter/>
            </a:ln>
          </p:spPr>
          <p:txBody>
            <a:bodyPr rtlCol="0" anchor="ctr"/>
            <a:lstStyle/>
            <a:p>
              <a:endParaRPr lang="en-US"/>
            </a:p>
          </p:txBody>
        </p:sp>
        <p:sp>
          <p:nvSpPr>
            <p:cNvPr id="2069" name="Freeform: Shape 2068">
              <a:extLst>
                <a:ext uri="{FF2B5EF4-FFF2-40B4-BE49-F238E27FC236}">
                  <a16:creationId xmlns:a16="http://schemas.microsoft.com/office/drawing/2014/main" id="{2E4E00AE-E21E-4C80-0B0E-D912A59D4F93}"/>
                </a:ext>
              </a:extLst>
            </p:cNvPr>
            <p:cNvSpPr/>
            <p:nvPr/>
          </p:nvSpPr>
          <p:spPr>
            <a:xfrm>
              <a:off x="6544583" y="4645820"/>
              <a:ext cx="922749" cy="416718"/>
            </a:xfrm>
            <a:custGeom>
              <a:avLst/>
              <a:gdLst>
                <a:gd name="connsiteX0" fmla="*/ 744141 w 922749"/>
                <a:gd name="connsiteY0" fmla="*/ 193477 h 416718"/>
                <a:gd name="connsiteX1" fmla="*/ 744141 w 922749"/>
                <a:gd name="connsiteY1" fmla="*/ 148828 h 416718"/>
                <a:gd name="connsiteX2" fmla="*/ 788789 w 922749"/>
                <a:gd name="connsiteY2" fmla="*/ 148828 h 416718"/>
                <a:gd name="connsiteX3" fmla="*/ 922734 w 922749"/>
                <a:gd name="connsiteY3" fmla="*/ 14883 h 416718"/>
                <a:gd name="connsiteX4" fmla="*/ 922734 w 922749"/>
                <a:gd name="connsiteY4" fmla="*/ 0 h 416718"/>
                <a:gd name="connsiteX5" fmla="*/ 848320 w 922749"/>
                <a:gd name="connsiteY5" fmla="*/ 0 h 416718"/>
                <a:gd name="connsiteX6" fmla="*/ 716325 w 922749"/>
                <a:gd name="connsiteY6" fmla="*/ 112068 h 416718"/>
                <a:gd name="connsiteX7" fmla="*/ 610195 w 922749"/>
                <a:gd name="connsiteY7" fmla="*/ 59531 h 416718"/>
                <a:gd name="connsiteX8" fmla="*/ 535781 w 922749"/>
                <a:gd name="connsiteY8" fmla="*/ 59531 h 416718"/>
                <a:gd name="connsiteX9" fmla="*/ 535781 w 922749"/>
                <a:gd name="connsiteY9" fmla="*/ 74414 h 416718"/>
                <a:gd name="connsiteX10" fmla="*/ 543714 w 922749"/>
                <a:gd name="connsiteY10" fmla="*/ 119063 h 416718"/>
                <a:gd name="connsiteX11" fmla="*/ 342305 w 922749"/>
                <a:gd name="connsiteY11" fmla="*/ 119063 h 416718"/>
                <a:gd name="connsiteX12" fmla="*/ 297656 w 922749"/>
                <a:gd name="connsiteY12" fmla="*/ 163711 h 416718"/>
                <a:gd name="connsiteX13" fmla="*/ 297656 w 922749"/>
                <a:gd name="connsiteY13" fmla="*/ 193477 h 416718"/>
                <a:gd name="connsiteX14" fmla="*/ 302404 w 922749"/>
                <a:gd name="connsiteY14" fmla="*/ 213107 h 416718"/>
                <a:gd name="connsiteX15" fmla="*/ 282773 w 922749"/>
                <a:gd name="connsiteY15" fmla="*/ 208359 h 416718"/>
                <a:gd name="connsiteX16" fmla="*/ 44648 w 922749"/>
                <a:gd name="connsiteY16" fmla="*/ 208359 h 416718"/>
                <a:gd name="connsiteX17" fmla="*/ 0 w 922749"/>
                <a:gd name="connsiteY17" fmla="*/ 253008 h 416718"/>
                <a:gd name="connsiteX18" fmla="*/ 0 w 922749"/>
                <a:gd name="connsiteY18" fmla="*/ 282773 h 416718"/>
                <a:gd name="connsiteX19" fmla="*/ 11609 w 922749"/>
                <a:gd name="connsiteY19" fmla="*/ 312539 h 416718"/>
                <a:gd name="connsiteX20" fmla="*/ 0 w 922749"/>
                <a:gd name="connsiteY20" fmla="*/ 342305 h 416718"/>
                <a:gd name="connsiteX21" fmla="*/ 0 w 922749"/>
                <a:gd name="connsiteY21" fmla="*/ 372070 h 416718"/>
                <a:gd name="connsiteX22" fmla="*/ 44648 w 922749"/>
                <a:gd name="connsiteY22" fmla="*/ 416719 h 416718"/>
                <a:gd name="connsiteX23" fmla="*/ 282773 w 922749"/>
                <a:gd name="connsiteY23" fmla="*/ 416719 h 416718"/>
                <a:gd name="connsiteX24" fmla="*/ 312539 w 922749"/>
                <a:gd name="connsiteY24" fmla="*/ 405110 h 416718"/>
                <a:gd name="connsiteX25" fmla="*/ 342305 w 922749"/>
                <a:gd name="connsiteY25" fmla="*/ 416719 h 416718"/>
                <a:gd name="connsiteX26" fmla="*/ 580430 w 922749"/>
                <a:gd name="connsiteY26" fmla="*/ 416719 h 416718"/>
                <a:gd name="connsiteX27" fmla="*/ 625078 w 922749"/>
                <a:gd name="connsiteY27" fmla="*/ 372070 h 416718"/>
                <a:gd name="connsiteX28" fmla="*/ 625078 w 922749"/>
                <a:gd name="connsiteY28" fmla="*/ 342305 h 416718"/>
                <a:gd name="connsiteX29" fmla="*/ 613470 w 922749"/>
                <a:gd name="connsiteY29" fmla="*/ 312539 h 416718"/>
                <a:gd name="connsiteX30" fmla="*/ 625078 w 922749"/>
                <a:gd name="connsiteY30" fmla="*/ 282773 h 416718"/>
                <a:gd name="connsiteX31" fmla="*/ 625078 w 922749"/>
                <a:gd name="connsiteY31" fmla="*/ 253008 h 416718"/>
                <a:gd name="connsiteX32" fmla="*/ 613470 w 922749"/>
                <a:gd name="connsiteY32" fmla="*/ 223242 h 416718"/>
                <a:gd name="connsiteX33" fmla="*/ 624408 w 922749"/>
                <a:gd name="connsiteY33" fmla="*/ 200174 h 416718"/>
                <a:gd name="connsiteX34" fmla="*/ 669741 w 922749"/>
                <a:gd name="connsiteY34" fmla="*/ 208359 h 416718"/>
                <a:gd name="connsiteX35" fmla="*/ 714390 w 922749"/>
                <a:gd name="connsiteY35" fmla="*/ 208359 h 416718"/>
                <a:gd name="connsiteX36" fmla="*/ 714390 w 922749"/>
                <a:gd name="connsiteY36" fmla="*/ 401836 h 416718"/>
                <a:gd name="connsiteX37" fmla="*/ 714390 w 922749"/>
                <a:gd name="connsiteY37" fmla="*/ 416719 h 416718"/>
                <a:gd name="connsiteX38" fmla="*/ 788804 w 922749"/>
                <a:gd name="connsiteY38" fmla="*/ 416719 h 416718"/>
                <a:gd name="connsiteX39" fmla="*/ 922749 w 922749"/>
                <a:gd name="connsiteY39" fmla="*/ 282773 h 416718"/>
                <a:gd name="connsiteX40" fmla="*/ 922749 w 922749"/>
                <a:gd name="connsiteY40" fmla="*/ 267891 h 416718"/>
                <a:gd name="connsiteX41" fmla="*/ 848335 w 922749"/>
                <a:gd name="connsiteY41" fmla="*/ 267891 h 416718"/>
                <a:gd name="connsiteX42" fmla="*/ 744156 w 922749"/>
                <a:gd name="connsiteY42" fmla="*/ 317837 h 416718"/>
                <a:gd name="connsiteX43" fmla="*/ 744156 w 922749"/>
                <a:gd name="connsiteY43" fmla="*/ 208359 h 416718"/>
                <a:gd name="connsiteX44" fmla="*/ 744156 w 922749"/>
                <a:gd name="connsiteY44" fmla="*/ 193477 h 416718"/>
                <a:gd name="connsiteX45" fmla="*/ 848320 w 922749"/>
                <a:gd name="connsiteY45" fmla="*/ 297656 h 416718"/>
                <a:gd name="connsiteX46" fmla="*/ 891912 w 922749"/>
                <a:gd name="connsiteY46" fmla="*/ 297656 h 416718"/>
                <a:gd name="connsiteX47" fmla="*/ 788789 w 922749"/>
                <a:gd name="connsiteY47" fmla="*/ 386953 h 416718"/>
                <a:gd name="connsiteX48" fmla="*/ 745197 w 922749"/>
                <a:gd name="connsiteY48" fmla="*/ 386953 h 416718"/>
                <a:gd name="connsiteX49" fmla="*/ 848320 w 922749"/>
                <a:gd name="connsiteY49" fmla="*/ 297656 h 416718"/>
                <a:gd name="connsiteX50" fmla="*/ 848320 w 922749"/>
                <a:gd name="connsiteY50" fmla="*/ 29766 h 416718"/>
                <a:gd name="connsiteX51" fmla="*/ 891912 w 922749"/>
                <a:gd name="connsiteY51" fmla="*/ 29766 h 416718"/>
                <a:gd name="connsiteX52" fmla="*/ 788789 w 922749"/>
                <a:gd name="connsiteY52" fmla="*/ 119063 h 416718"/>
                <a:gd name="connsiteX53" fmla="*/ 745197 w 922749"/>
                <a:gd name="connsiteY53" fmla="*/ 119063 h 416718"/>
                <a:gd name="connsiteX54" fmla="*/ 848320 w 922749"/>
                <a:gd name="connsiteY54" fmla="*/ 29766 h 416718"/>
                <a:gd name="connsiteX55" fmla="*/ 327422 w 922749"/>
                <a:gd name="connsiteY55" fmla="*/ 163711 h 416718"/>
                <a:gd name="connsiteX56" fmla="*/ 342305 w 922749"/>
                <a:gd name="connsiteY56" fmla="*/ 148828 h 416718"/>
                <a:gd name="connsiteX57" fmla="*/ 357188 w 922749"/>
                <a:gd name="connsiteY57" fmla="*/ 148828 h 416718"/>
                <a:gd name="connsiteX58" fmla="*/ 357188 w 922749"/>
                <a:gd name="connsiteY58" fmla="*/ 178594 h 416718"/>
                <a:gd name="connsiteX59" fmla="*/ 386953 w 922749"/>
                <a:gd name="connsiteY59" fmla="*/ 178594 h 416718"/>
                <a:gd name="connsiteX60" fmla="*/ 386953 w 922749"/>
                <a:gd name="connsiteY60" fmla="*/ 148828 h 416718"/>
                <a:gd name="connsiteX61" fmla="*/ 416719 w 922749"/>
                <a:gd name="connsiteY61" fmla="*/ 148828 h 416718"/>
                <a:gd name="connsiteX62" fmla="*/ 416719 w 922749"/>
                <a:gd name="connsiteY62" fmla="*/ 178594 h 416718"/>
                <a:gd name="connsiteX63" fmla="*/ 446484 w 922749"/>
                <a:gd name="connsiteY63" fmla="*/ 178594 h 416718"/>
                <a:gd name="connsiteX64" fmla="*/ 446484 w 922749"/>
                <a:gd name="connsiteY64" fmla="*/ 148828 h 416718"/>
                <a:gd name="connsiteX65" fmla="*/ 476250 w 922749"/>
                <a:gd name="connsiteY65" fmla="*/ 148828 h 416718"/>
                <a:gd name="connsiteX66" fmla="*/ 476250 w 922749"/>
                <a:gd name="connsiteY66" fmla="*/ 178594 h 416718"/>
                <a:gd name="connsiteX67" fmla="*/ 506016 w 922749"/>
                <a:gd name="connsiteY67" fmla="*/ 178594 h 416718"/>
                <a:gd name="connsiteX68" fmla="*/ 506016 w 922749"/>
                <a:gd name="connsiteY68" fmla="*/ 148828 h 416718"/>
                <a:gd name="connsiteX69" fmla="*/ 535781 w 922749"/>
                <a:gd name="connsiteY69" fmla="*/ 148828 h 416718"/>
                <a:gd name="connsiteX70" fmla="*/ 535781 w 922749"/>
                <a:gd name="connsiteY70" fmla="*/ 178594 h 416718"/>
                <a:gd name="connsiteX71" fmla="*/ 565547 w 922749"/>
                <a:gd name="connsiteY71" fmla="*/ 178594 h 416718"/>
                <a:gd name="connsiteX72" fmla="*/ 565547 w 922749"/>
                <a:gd name="connsiteY72" fmla="*/ 148828 h 416718"/>
                <a:gd name="connsiteX73" fmla="*/ 580430 w 922749"/>
                <a:gd name="connsiteY73" fmla="*/ 148828 h 416718"/>
                <a:gd name="connsiteX74" fmla="*/ 595313 w 922749"/>
                <a:gd name="connsiteY74" fmla="*/ 163711 h 416718"/>
                <a:gd name="connsiteX75" fmla="*/ 595313 w 922749"/>
                <a:gd name="connsiteY75" fmla="*/ 193477 h 416718"/>
                <a:gd name="connsiteX76" fmla="*/ 580430 w 922749"/>
                <a:gd name="connsiteY76" fmla="*/ 208359 h 416718"/>
                <a:gd name="connsiteX77" fmla="*/ 342305 w 922749"/>
                <a:gd name="connsiteY77" fmla="*/ 208359 h 416718"/>
                <a:gd name="connsiteX78" fmla="*/ 327422 w 922749"/>
                <a:gd name="connsiteY78" fmla="*/ 193477 h 416718"/>
                <a:gd name="connsiteX79" fmla="*/ 327422 w 922749"/>
                <a:gd name="connsiteY79" fmla="*/ 163711 h 416718"/>
                <a:gd name="connsiteX80" fmla="*/ 595313 w 922749"/>
                <a:gd name="connsiteY80" fmla="*/ 253008 h 416718"/>
                <a:gd name="connsiteX81" fmla="*/ 595313 w 922749"/>
                <a:gd name="connsiteY81" fmla="*/ 282773 h 416718"/>
                <a:gd name="connsiteX82" fmla="*/ 580430 w 922749"/>
                <a:gd name="connsiteY82" fmla="*/ 297656 h 416718"/>
                <a:gd name="connsiteX83" fmla="*/ 342305 w 922749"/>
                <a:gd name="connsiteY83" fmla="*/ 297656 h 416718"/>
                <a:gd name="connsiteX84" fmla="*/ 327422 w 922749"/>
                <a:gd name="connsiteY84" fmla="*/ 282773 h 416718"/>
                <a:gd name="connsiteX85" fmla="*/ 327422 w 922749"/>
                <a:gd name="connsiteY85" fmla="*/ 253008 h 416718"/>
                <a:gd name="connsiteX86" fmla="*/ 342305 w 922749"/>
                <a:gd name="connsiteY86" fmla="*/ 238125 h 416718"/>
                <a:gd name="connsiteX87" fmla="*/ 357188 w 922749"/>
                <a:gd name="connsiteY87" fmla="*/ 238125 h 416718"/>
                <a:gd name="connsiteX88" fmla="*/ 357188 w 922749"/>
                <a:gd name="connsiteY88" fmla="*/ 267891 h 416718"/>
                <a:gd name="connsiteX89" fmla="*/ 386953 w 922749"/>
                <a:gd name="connsiteY89" fmla="*/ 267891 h 416718"/>
                <a:gd name="connsiteX90" fmla="*/ 386953 w 922749"/>
                <a:gd name="connsiteY90" fmla="*/ 238125 h 416718"/>
                <a:gd name="connsiteX91" fmla="*/ 416719 w 922749"/>
                <a:gd name="connsiteY91" fmla="*/ 238125 h 416718"/>
                <a:gd name="connsiteX92" fmla="*/ 416719 w 922749"/>
                <a:gd name="connsiteY92" fmla="*/ 267891 h 416718"/>
                <a:gd name="connsiteX93" fmla="*/ 446484 w 922749"/>
                <a:gd name="connsiteY93" fmla="*/ 267891 h 416718"/>
                <a:gd name="connsiteX94" fmla="*/ 446484 w 922749"/>
                <a:gd name="connsiteY94" fmla="*/ 238125 h 416718"/>
                <a:gd name="connsiteX95" fmla="*/ 476250 w 922749"/>
                <a:gd name="connsiteY95" fmla="*/ 238125 h 416718"/>
                <a:gd name="connsiteX96" fmla="*/ 476250 w 922749"/>
                <a:gd name="connsiteY96" fmla="*/ 267891 h 416718"/>
                <a:gd name="connsiteX97" fmla="*/ 506016 w 922749"/>
                <a:gd name="connsiteY97" fmla="*/ 267891 h 416718"/>
                <a:gd name="connsiteX98" fmla="*/ 506016 w 922749"/>
                <a:gd name="connsiteY98" fmla="*/ 238125 h 416718"/>
                <a:gd name="connsiteX99" fmla="*/ 535781 w 922749"/>
                <a:gd name="connsiteY99" fmla="*/ 238125 h 416718"/>
                <a:gd name="connsiteX100" fmla="*/ 535781 w 922749"/>
                <a:gd name="connsiteY100" fmla="*/ 267891 h 416718"/>
                <a:gd name="connsiteX101" fmla="*/ 565547 w 922749"/>
                <a:gd name="connsiteY101" fmla="*/ 267891 h 416718"/>
                <a:gd name="connsiteX102" fmla="*/ 565547 w 922749"/>
                <a:gd name="connsiteY102" fmla="*/ 238125 h 416718"/>
                <a:gd name="connsiteX103" fmla="*/ 580430 w 922749"/>
                <a:gd name="connsiteY103" fmla="*/ 238125 h 416718"/>
                <a:gd name="connsiteX104" fmla="*/ 595313 w 922749"/>
                <a:gd name="connsiteY104" fmla="*/ 253008 h 416718"/>
                <a:gd name="connsiteX105" fmla="*/ 29766 w 922749"/>
                <a:gd name="connsiteY105" fmla="*/ 253008 h 416718"/>
                <a:gd name="connsiteX106" fmla="*/ 44648 w 922749"/>
                <a:gd name="connsiteY106" fmla="*/ 238125 h 416718"/>
                <a:gd name="connsiteX107" fmla="*/ 59531 w 922749"/>
                <a:gd name="connsiteY107" fmla="*/ 238125 h 416718"/>
                <a:gd name="connsiteX108" fmla="*/ 59531 w 922749"/>
                <a:gd name="connsiteY108" fmla="*/ 267891 h 416718"/>
                <a:gd name="connsiteX109" fmla="*/ 89297 w 922749"/>
                <a:gd name="connsiteY109" fmla="*/ 267891 h 416718"/>
                <a:gd name="connsiteX110" fmla="*/ 89297 w 922749"/>
                <a:gd name="connsiteY110" fmla="*/ 238125 h 416718"/>
                <a:gd name="connsiteX111" fmla="*/ 119063 w 922749"/>
                <a:gd name="connsiteY111" fmla="*/ 238125 h 416718"/>
                <a:gd name="connsiteX112" fmla="*/ 119063 w 922749"/>
                <a:gd name="connsiteY112" fmla="*/ 267891 h 416718"/>
                <a:gd name="connsiteX113" fmla="*/ 148828 w 922749"/>
                <a:gd name="connsiteY113" fmla="*/ 267891 h 416718"/>
                <a:gd name="connsiteX114" fmla="*/ 148828 w 922749"/>
                <a:gd name="connsiteY114" fmla="*/ 238125 h 416718"/>
                <a:gd name="connsiteX115" fmla="*/ 178594 w 922749"/>
                <a:gd name="connsiteY115" fmla="*/ 238125 h 416718"/>
                <a:gd name="connsiteX116" fmla="*/ 178594 w 922749"/>
                <a:gd name="connsiteY116" fmla="*/ 267891 h 416718"/>
                <a:gd name="connsiteX117" fmla="*/ 208359 w 922749"/>
                <a:gd name="connsiteY117" fmla="*/ 267891 h 416718"/>
                <a:gd name="connsiteX118" fmla="*/ 208359 w 922749"/>
                <a:gd name="connsiteY118" fmla="*/ 238125 h 416718"/>
                <a:gd name="connsiteX119" fmla="*/ 238125 w 922749"/>
                <a:gd name="connsiteY119" fmla="*/ 238125 h 416718"/>
                <a:gd name="connsiteX120" fmla="*/ 238125 w 922749"/>
                <a:gd name="connsiteY120" fmla="*/ 267891 h 416718"/>
                <a:gd name="connsiteX121" fmla="*/ 267891 w 922749"/>
                <a:gd name="connsiteY121" fmla="*/ 267891 h 416718"/>
                <a:gd name="connsiteX122" fmla="*/ 267891 w 922749"/>
                <a:gd name="connsiteY122" fmla="*/ 238125 h 416718"/>
                <a:gd name="connsiteX123" fmla="*/ 282773 w 922749"/>
                <a:gd name="connsiteY123" fmla="*/ 238125 h 416718"/>
                <a:gd name="connsiteX124" fmla="*/ 297656 w 922749"/>
                <a:gd name="connsiteY124" fmla="*/ 253008 h 416718"/>
                <a:gd name="connsiteX125" fmla="*/ 297656 w 922749"/>
                <a:gd name="connsiteY125" fmla="*/ 282773 h 416718"/>
                <a:gd name="connsiteX126" fmla="*/ 282773 w 922749"/>
                <a:gd name="connsiteY126" fmla="*/ 297656 h 416718"/>
                <a:gd name="connsiteX127" fmla="*/ 44648 w 922749"/>
                <a:gd name="connsiteY127" fmla="*/ 297656 h 416718"/>
                <a:gd name="connsiteX128" fmla="*/ 29766 w 922749"/>
                <a:gd name="connsiteY128" fmla="*/ 282773 h 416718"/>
                <a:gd name="connsiteX129" fmla="*/ 29766 w 922749"/>
                <a:gd name="connsiteY129" fmla="*/ 253008 h 416718"/>
                <a:gd name="connsiteX130" fmla="*/ 282773 w 922749"/>
                <a:gd name="connsiteY130" fmla="*/ 386953 h 416718"/>
                <a:gd name="connsiteX131" fmla="*/ 44648 w 922749"/>
                <a:gd name="connsiteY131" fmla="*/ 386953 h 416718"/>
                <a:gd name="connsiteX132" fmla="*/ 29766 w 922749"/>
                <a:gd name="connsiteY132" fmla="*/ 372070 h 416718"/>
                <a:gd name="connsiteX133" fmla="*/ 29766 w 922749"/>
                <a:gd name="connsiteY133" fmla="*/ 342305 h 416718"/>
                <a:gd name="connsiteX134" fmla="*/ 44648 w 922749"/>
                <a:gd name="connsiteY134" fmla="*/ 327422 h 416718"/>
                <a:gd name="connsiteX135" fmla="*/ 59531 w 922749"/>
                <a:gd name="connsiteY135" fmla="*/ 327422 h 416718"/>
                <a:gd name="connsiteX136" fmla="*/ 59531 w 922749"/>
                <a:gd name="connsiteY136" fmla="*/ 357188 h 416718"/>
                <a:gd name="connsiteX137" fmla="*/ 89297 w 922749"/>
                <a:gd name="connsiteY137" fmla="*/ 357188 h 416718"/>
                <a:gd name="connsiteX138" fmla="*/ 89297 w 922749"/>
                <a:gd name="connsiteY138" fmla="*/ 327422 h 416718"/>
                <a:gd name="connsiteX139" fmla="*/ 119063 w 922749"/>
                <a:gd name="connsiteY139" fmla="*/ 327422 h 416718"/>
                <a:gd name="connsiteX140" fmla="*/ 119063 w 922749"/>
                <a:gd name="connsiteY140" fmla="*/ 357188 h 416718"/>
                <a:gd name="connsiteX141" fmla="*/ 148828 w 922749"/>
                <a:gd name="connsiteY141" fmla="*/ 357188 h 416718"/>
                <a:gd name="connsiteX142" fmla="*/ 148828 w 922749"/>
                <a:gd name="connsiteY142" fmla="*/ 327422 h 416718"/>
                <a:gd name="connsiteX143" fmla="*/ 178594 w 922749"/>
                <a:gd name="connsiteY143" fmla="*/ 327422 h 416718"/>
                <a:gd name="connsiteX144" fmla="*/ 178594 w 922749"/>
                <a:gd name="connsiteY144" fmla="*/ 357188 h 416718"/>
                <a:gd name="connsiteX145" fmla="*/ 208359 w 922749"/>
                <a:gd name="connsiteY145" fmla="*/ 357188 h 416718"/>
                <a:gd name="connsiteX146" fmla="*/ 208359 w 922749"/>
                <a:gd name="connsiteY146" fmla="*/ 327422 h 416718"/>
                <a:gd name="connsiteX147" fmla="*/ 238125 w 922749"/>
                <a:gd name="connsiteY147" fmla="*/ 327422 h 416718"/>
                <a:gd name="connsiteX148" fmla="*/ 238125 w 922749"/>
                <a:gd name="connsiteY148" fmla="*/ 357188 h 416718"/>
                <a:gd name="connsiteX149" fmla="*/ 267891 w 922749"/>
                <a:gd name="connsiteY149" fmla="*/ 357188 h 416718"/>
                <a:gd name="connsiteX150" fmla="*/ 267891 w 922749"/>
                <a:gd name="connsiteY150" fmla="*/ 327422 h 416718"/>
                <a:gd name="connsiteX151" fmla="*/ 282773 w 922749"/>
                <a:gd name="connsiteY151" fmla="*/ 327422 h 416718"/>
                <a:gd name="connsiteX152" fmla="*/ 297656 w 922749"/>
                <a:gd name="connsiteY152" fmla="*/ 342305 h 416718"/>
                <a:gd name="connsiteX153" fmla="*/ 297656 w 922749"/>
                <a:gd name="connsiteY153" fmla="*/ 372070 h 416718"/>
                <a:gd name="connsiteX154" fmla="*/ 282773 w 922749"/>
                <a:gd name="connsiteY154" fmla="*/ 386953 h 416718"/>
                <a:gd name="connsiteX155" fmla="*/ 595313 w 922749"/>
                <a:gd name="connsiteY155" fmla="*/ 372070 h 416718"/>
                <a:gd name="connsiteX156" fmla="*/ 580430 w 922749"/>
                <a:gd name="connsiteY156" fmla="*/ 386953 h 416718"/>
                <a:gd name="connsiteX157" fmla="*/ 342305 w 922749"/>
                <a:gd name="connsiteY157" fmla="*/ 386953 h 416718"/>
                <a:gd name="connsiteX158" fmla="*/ 327422 w 922749"/>
                <a:gd name="connsiteY158" fmla="*/ 372070 h 416718"/>
                <a:gd name="connsiteX159" fmla="*/ 327422 w 922749"/>
                <a:gd name="connsiteY159" fmla="*/ 342305 h 416718"/>
                <a:gd name="connsiteX160" fmla="*/ 342305 w 922749"/>
                <a:gd name="connsiteY160" fmla="*/ 327422 h 416718"/>
                <a:gd name="connsiteX161" fmla="*/ 357188 w 922749"/>
                <a:gd name="connsiteY161" fmla="*/ 327422 h 416718"/>
                <a:gd name="connsiteX162" fmla="*/ 357188 w 922749"/>
                <a:gd name="connsiteY162" fmla="*/ 357188 h 416718"/>
                <a:gd name="connsiteX163" fmla="*/ 386953 w 922749"/>
                <a:gd name="connsiteY163" fmla="*/ 357188 h 416718"/>
                <a:gd name="connsiteX164" fmla="*/ 386953 w 922749"/>
                <a:gd name="connsiteY164" fmla="*/ 327422 h 416718"/>
                <a:gd name="connsiteX165" fmla="*/ 416719 w 922749"/>
                <a:gd name="connsiteY165" fmla="*/ 327422 h 416718"/>
                <a:gd name="connsiteX166" fmla="*/ 416719 w 922749"/>
                <a:gd name="connsiteY166" fmla="*/ 357188 h 416718"/>
                <a:gd name="connsiteX167" fmla="*/ 446484 w 922749"/>
                <a:gd name="connsiteY167" fmla="*/ 357188 h 416718"/>
                <a:gd name="connsiteX168" fmla="*/ 446484 w 922749"/>
                <a:gd name="connsiteY168" fmla="*/ 327422 h 416718"/>
                <a:gd name="connsiteX169" fmla="*/ 476250 w 922749"/>
                <a:gd name="connsiteY169" fmla="*/ 327422 h 416718"/>
                <a:gd name="connsiteX170" fmla="*/ 476250 w 922749"/>
                <a:gd name="connsiteY170" fmla="*/ 357188 h 416718"/>
                <a:gd name="connsiteX171" fmla="*/ 506016 w 922749"/>
                <a:gd name="connsiteY171" fmla="*/ 357188 h 416718"/>
                <a:gd name="connsiteX172" fmla="*/ 506016 w 922749"/>
                <a:gd name="connsiteY172" fmla="*/ 327422 h 416718"/>
                <a:gd name="connsiteX173" fmla="*/ 535781 w 922749"/>
                <a:gd name="connsiteY173" fmla="*/ 327422 h 416718"/>
                <a:gd name="connsiteX174" fmla="*/ 535781 w 922749"/>
                <a:gd name="connsiteY174" fmla="*/ 357188 h 416718"/>
                <a:gd name="connsiteX175" fmla="*/ 565547 w 922749"/>
                <a:gd name="connsiteY175" fmla="*/ 357188 h 416718"/>
                <a:gd name="connsiteX176" fmla="*/ 565547 w 922749"/>
                <a:gd name="connsiteY176" fmla="*/ 327422 h 416718"/>
                <a:gd name="connsiteX177" fmla="*/ 580430 w 922749"/>
                <a:gd name="connsiteY177" fmla="*/ 327422 h 416718"/>
                <a:gd name="connsiteX178" fmla="*/ 595313 w 922749"/>
                <a:gd name="connsiteY178" fmla="*/ 342305 h 416718"/>
                <a:gd name="connsiteX179" fmla="*/ 595313 w 922749"/>
                <a:gd name="connsiteY179" fmla="*/ 372070 h 416718"/>
                <a:gd name="connsiteX180" fmla="*/ 669727 w 922749"/>
                <a:gd name="connsiteY180" fmla="*/ 178594 h 416718"/>
                <a:gd name="connsiteX181" fmla="*/ 625078 w 922749"/>
                <a:gd name="connsiteY181" fmla="*/ 168340 h 416718"/>
                <a:gd name="connsiteX182" fmla="*/ 625078 w 922749"/>
                <a:gd name="connsiteY182" fmla="*/ 163711 h 416718"/>
                <a:gd name="connsiteX183" fmla="*/ 580430 w 922749"/>
                <a:gd name="connsiteY183" fmla="*/ 119063 h 416718"/>
                <a:gd name="connsiteX184" fmla="*/ 575652 w 922749"/>
                <a:gd name="connsiteY184" fmla="*/ 119063 h 416718"/>
                <a:gd name="connsiteX185" fmla="*/ 566618 w 922749"/>
                <a:gd name="connsiteY185" fmla="*/ 89297 h 416718"/>
                <a:gd name="connsiteX186" fmla="*/ 610195 w 922749"/>
                <a:gd name="connsiteY186" fmla="*/ 89297 h 416718"/>
                <a:gd name="connsiteX187" fmla="*/ 713318 w 922749"/>
                <a:gd name="connsiteY187" fmla="*/ 178594 h 416718"/>
                <a:gd name="connsiteX188" fmla="*/ 669727 w 922749"/>
                <a:gd name="connsiteY188" fmla="*/ 178594 h 41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922749" h="416718">
                  <a:moveTo>
                    <a:pt x="744141" y="193477"/>
                  </a:moveTo>
                  <a:lnTo>
                    <a:pt x="744141" y="148828"/>
                  </a:lnTo>
                  <a:lnTo>
                    <a:pt x="788789" y="148828"/>
                  </a:lnTo>
                  <a:cubicBezTo>
                    <a:pt x="862638" y="148828"/>
                    <a:pt x="922734" y="88746"/>
                    <a:pt x="922734" y="14883"/>
                  </a:cubicBezTo>
                  <a:lnTo>
                    <a:pt x="922734" y="0"/>
                  </a:lnTo>
                  <a:lnTo>
                    <a:pt x="848320" y="0"/>
                  </a:lnTo>
                  <a:cubicBezTo>
                    <a:pt x="781928" y="0"/>
                    <a:pt x="726817" y="48607"/>
                    <a:pt x="716325" y="112068"/>
                  </a:cubicBezTo>
                  <a:cubicBezTo>
                    <a:pt x="691813" y="80203"/>
                    <a:pt x="653415" y="59531"/>
                    <a:pt x="610195" y="59531"/>
                  </a:cubicBezTo>
                  <a:lnTo>
                    <a:pt x="535781" y="59531"/>
                  </a:lnTo>
                  <a:lnTo>
                    <a:pt x="535781" y="74414"/>
                  </a:lnTo>
                  <a:cubicBezTo>
                    <a:pt x="535781" y="89714"/>
                    <a:pt x="538669" y="104760"/>
                    <a:pt x="543714" y="119063"/>
                  </a:cubicBezTo>
                  <a:lnTo>
                    <a:pt x="342305" y="119063"/>
                  </a:lnTo>
                  <a:cubicBezTo>
                    <a:pt x="317689" y="119063"/>
                    <a:pt x="297656" y="139095"/>
                    <a:pt x="297656" y="163711"/>
                  </a:cubicBezTo>
                  <a:lnTo>
                    <a:pt x="297656" y="193477"/>
                  </a:lnTo>
                  <a:cubicBezTo>
                    <a:pt x="297656" y="200546"/>
                    <a:pt x="299457" y="207154"/>
                    <a:pt x="302404" y="213107"/>
                  </a:cubicBezTo>
                  <a:cubicBezTo>
                    <a:pt x="296451" y="210160"/>
                    <a:pt x="289843" y="208359"/>
                    <a:pt x="282773" y="208359"/>
                  </a:cubicBezTo>
                  <a:lnTo>
                    <a:pt x="44648" y="208359"/>
                  </a:lnTo>
                  <a:cubicBezTo>
                    <a:pt x="20032" y="208359"/>
                    <a:pt x="0" y="228392"/>
                    <a:pt x="0" y="253008"/>
                  </a:cubicBezTo>
                  <a:lnTo>
                    <a:pt x="0" y="282773"/>
                  </a:lnTo>
                  <a:cubicBezTo>
                    <a:pt x="0" y="294248"/>
                    <a:pt x="4480" y="304621"/>
                    <a:pt x="11609" y="312539"/>
                  </a:cubicBezTo>
                  <a:cubicBezTo>
                    <a:pt x="4480" y="320457"/>
                    <a:pt x="0" y="330830"/>
                    <a:pt x="0" y="342305"/>
                  </a:cubicBezTo>
                  <a:lnTo>
                    <a:pt x="0" y="372070"/>
                  </a:lnTo>
                  <a:cubicBezTo>
                    <a:pt x="0" y="396686"/>
                    <a:pt x="20032" y="416719"/>
                    <a:pt x="44648" y="416719"/>
                  </a:cubicBezTo>
                  <a:lnTo>
                    <a:pt x="282773" y="416719"/>
                  </a:lnTo>
                  <a:cubicBezTo>
                    <a:pt x="294248" y="416719"/>
                    <a:pt x="304621" y="412239"/>
                    <a:pt x="312539" y="405110"/>
                  </a:cubicBezTo>
                  <a:cubicBezTo>
                    <a:pt x="320457" y="412254"/>
                    <a:pt x="330830" y="416719"/>
                    <a:pt x="342305" y="416719"/>
                  </a:cubicBezTo>
                  <a:lnTo>
                    <a:pt x="580430" y="416719"/>
                  </a:lnTo>
                  <a:cubicBezTo>
                    <a:pt x="605046" y="416719"/>
                    <a:pt x="625078" y="396686"/>
                    <a:pt x="625078" y="372070"/>
                  </a:cubicBezTo>
                  <a:lnTo>
                    <a:pt x="625078" y="342305"/>
                  </a:lnTo>
                  <a:cubicBezTo>
                    <a:pt x="625078" y="330830"/>
                    <a:pt x="620598" y="320457"/>
                    <a:pt x="613470" y="312539"/>
                  </a:cubicBezTo>
                  <a:cubicBezTo>
                    <a:pt x="620613" y="304621"/>
                    <a:pt x="625078" y="294248"/>
                    <a:pt x="625078" y="282773"/>
                  </a:cubicBezTo>
                  <a:lnTo>
                    <a:pt x="625078" y="253008"/>
                  </a:lnTo>
                  <a:cubicBezTo>
                    <a:pt x="625078" y="241533"/>
                    <a:pt x="620598" y="231160"/>
                    <a:pt x="613470" y="223242"/>
                  </a:cubicBezTo>
                  <a:cubicBezTo>
                    <a:pt x="619185" y="216902"/>
                    <a:pt x="623069" y="208984"/>
                    <a:pt x="624408" y="200174"/>
                  </a:cubicBezTo>
                  <a:cubicBezTo>
                    <a:pt x="638904" y="205383"/>
                    <a:pt x="654174" y="208359"/>
                    <a:pt x="669741" y="208359"/>
                  </a:cubicBezTo>
                  <a:lnTo>
                    <a:pt x="714390" y="208359"/>
                  </a:lnTo>
                  <a:lnTo>
                    <a:pt x="714390" y="401836"/>
                  </a:lnTo>
                  <a:lnTo>
                    <a:pt x="714390" y="416719"/>
                  </a:lnTo>
                  <a:lnTo>
                    <a:pt x="788804" y="416719"/>
                  </a:lnTo>
                  <a:cubicBezTo>
                    <a:pt x="862653" y="416719"/>
                    <a:pt x="922749" y="356637"/>
                    <a:pt x="922749" y="282773"/>
                  </a:cubicBezTo>
                  <a:lnTo>
                    <a:pt x="922749" y="267891"/>
                  </a:lnTo>
                  <a:lnTo>
                    <a:pt x="848335" y="267891"/>
                  </a:lnTo>
                  <a:cubicBezTo>
                    <a:pt x="806276" y="267891"/>
                    <a:pt x="768727" y="287417"/>
                    <a:pt x="744156" y="317837"/>
                  </a:cubicBezTo>
                  <a:lnTo>
                    <a:pt x="744156" y="208359"/>
                  </a:lnTo>
                  <a:lnTo>
                    <a:pt x="744156" y="193477"/>
                  </a:lnTo>
                  <a:close/>
                  <a:moveTo>
                    <a:pt x="848320" y="297656"/>
                  </a:moveTo>
                  <a:lnTo>
                    <a:pt x="891912" y="297656"/>
                  </a:lnTo>
                  <a:cubicBezTo>
                    <a:pt x="884664" y="348079"/>
                    <a:pt x="841191" y="386953"/>
                    <a:pt x="788789" y="386953"/>
                  </a:cubicBezTo>
                  <a:lnTo>
                    <a:pt x="745197" y="386953"/>
                  </a:lnTo>
                  <a:cubicBezTo>
                    <a:pt x="752445" y="336530"/>
                    <a:pt x="795918" y="297656"/>
                    <a:pt x="848320" y="297656"/>
                  </a:cubicBezTo>
                  <a:close/>
                  <a:moveTo>
                    <a:pt x="848320" y="29766"/>
                  </a:moveTo>
                  <a:lnTo>
                    <a:pt x="891912" y="29766"/>
                  </a:lnTo>
                  <a:cubicBezTo>
                    <a:pt x="884664" y="80189"/>
                    <a:pt x="841191" y="119063"/>
                    <a:pt x="788789" y="119063"/>
                  </a:cubicBezTo>
                  <a:lnTo>
                    <a:pt x="745197" y="119063"/>
                  </a:lnTo>
                  <a:cubicBezTo>
                    <a:pt x="752445" y="68640"/>
                    <a:pt x="795918" y="29766"/>
                    <a:pt x="848320" y="29766"/>
                  </a:cubicBezTo>
                  <a:close/>
                  <a:moveTo>
                    <a:pt x="327422" y="163711"/>
                  </a:moveTo>
                  <a:cubicBezTo>
                    <a:pt x="327422" y="155496"/>
                    <a:pt x="334104" y="148828"/>
                    <a:pt x="342305" y="148828"/>
                  </a:cubicBezTo>
                  <a:lnTo>
                    <a:pt x="357188" y="148828"/>
                  </a:lnTo>
                  <a:lnTo>
                    <a:pt x="357188" y="178594"/>
                  </a:lnTo>
                  <a:lnTo>
                    <a:pt x="386953" y="178594"/>
                  </a:lnTo>
                  <a:lnTo>
                    <a:pt x="386953" y="148828"/>
                  </a:lnTo>
                  <a:lnTo>
                    <a:pt x="416719" y="148828"/>
                  </a:lnTo>
                  <a:lnTo>
                    <a:pt x="416719" y="178594"/>
                  </a:lnTo>
                  <a:lnTo>
                    <a:pt x="446484" y="178594"/>
                  </a:lnTo>
                  <a:lnTo>
                    <a:pt x="446484" y="148828"/>
                  </a:lnTo>
                  <a:lnTo>
                    <a:pt x="476250" y="148828"/>
                  </a:lnTo>
                  <a:lnTo>
                    <a:pt x="476250" y="178594"/>
                  </a:lnTo>
                  <a:lnTo>
                    <a:pt x="506016" y="178594"/>
                  </a:lnTo>
                  <a:lnTo>
                    <a:pt x="506016" y="148828"/>
                  </a:lnTo>
                  <a:lnTo>
                    <a:pt x="535781" y="148828"/>
                  </a:lnTo>
                  <a:lnTo>
                    <a:pt x="535781" y="178594"/>
                  </a:lnTo>
                  <a:lnTo>
                    <a:pt x="565547" y="178594"/>
                  </a:lnTo>
                  <a:lnTo>
                    <a:pt x="565547" y="148828"/>
                  </a:lnTo>
                  <a:lnTo>
                    <a:pt x="580430" y="148828"/>
                  </a:lnTo>
                  <a:cubicBezTo>
                    <a:pt x="588630" y="148828"/>
                    <a:pt x="595313" y="155496"/>
                    <a:pt x="595313" y="163711"/>
                  </a:cubicBezTo>
                  <a:lnTo>
                    <a:pt x="595313" y="193477"/>
                  </a:lnTo>
                  <a:cubicBezTo>
                    <a:pt x="595313" y="201692"/>
                    <a:pt x="588630" y="208359"/>
                    <a:pt x="580430" y="208359"/>
                  </a:cubicBezTo>
                  <a:lnTo>
                    <a:pt x="342305" y="208359"/>
                  </a:lnTo>
                  <a:cubicBezTo>
                    <a:pt x="334104" y="208359"/>
                    <a:pt x="327422" y="201692"/>
                    <a:pt x="327422" y="193477"/>
                  </a:cubicBezTo>
                  <a:lnTo>
                    <a:pt x="327422" y="163711"/>
                  </a:lnTo>
                  <a:close/>
                  <a:moveTo>
                    <a:pt x="595313" y="253008"/>
                  </a:moveTo>
                  <a:lnTo>
                    <a:pt x="595313" y="282773"/>
                  </a:lnTo>
                  <a:cubicBezTo>
                    <a:pt x="595313" y="290989"/>
                    <a:pt x="588630" y="297656"/>
                    <a:pt x="580430" y="297656"/>
                  </a:cubicBezTo>
                  <a:lnTo>
                    <a:pt x="342305" y="297656"/>
                  </a:lnTo>
                  <a:cubicBezTo>
                    <a:pt x="334104" y="297656"/>
                    <a:pt x="327422" y="290989"/>
                    <a:pt x="327422" y="282773"/>
                  </a:cubicBezTo>
                  <a:lnTo>
                    <a:pt x="327422" y="253008"/>
                  </a:lnTo>
                  <a:cubicBezTo>
                    <a:pt x="327422" y="244793"/>
                    <a:pt x="334104" y="238125"/>
                    <a:pt x="342305" y="238125"/>
                  </a:cubicBezTo>
                  <a:lnTo>
                    <a:pt x="357188" y="238125"/>
                  </a:lnTo>
                  <a:lnTo>
                    <a:pt x="357188" y="267891"/>
                  </a:lnTo>
                  <a:lnTo>
                    <a:pt x="386953" y="267891"/>
                  </a:lnTo>
                  <a:lnTo>
                    <a:pt x="386953" y="238125"/>
                  </a:lnTo>
                  <a:lnTo>
                    <a:pt x="416719" y="238125"/>
                  </a:lnTo>
                  <a:lnTo>
                    <a:pt x="416719" y="267891"/>
                  </a:lnTo>
                  <a:lnTo>
                    <a:pt x="446484" y="267891"/>
                  </a:lnTo>
                  <a:lnTo>
                    <a:pt x="446484" y="238125"/>
                  </a:lnTo>
                  <a:lnTo>
                    <a:pt x="476250" y="238125"/>
                  </a:lnTo>
                  <a:lnTo>
                    <a:pt x="476250" y="267891"/>
                  </a:lnTo>
                  <a:lnTo>
                    <a:pt x="506016" y="267891"/>
                  </a:lnTo>
                  <a:lnTo>
                    <a:pt x="506016" y="238125"/>
                  </a:lnTo>
                  <a:lnTo>
                    <a:pt x="535781" y="238125"/>
                  </a:lnTo>
                  <a:lnTo>
                    <a:pt x="535781" y="267891"/>
                  </a:lnTo>
                  <a:lnTo>
                    <a:pt x="565547" y="267891"/>
                  </a:lnTo>
                  <a:lnTo>
                    <a:pt x="565547" y="238125"/>
                  </a:lnTo>
                  <a:lnTo>
                    <a:pt x="580430" y="238125"/>
                  </a:lnTo>
                  <a:cubicBezTo>
                    <a:pt x="588630" y="238125"/>
                    <a:pt x="595313" y="244793"/>
                    <a:pt x="595313" y="253008"/>
                  </a:cubicBezTo>
                  <a:close/>
                  <a:moveTo>
                    <a:pt x="29766" y="253008"/>
                  </a:moveTo>
                  <a:cubicBezTo>
                    <a:pt x="29766" y="244793"/>
                    <a:pt x="36448" y="238125"/>
                    <a:pt x="44648" y="238125"/>
                  </a:cubicBezTo>
                  <a:lnTo>
                    <a:pt x="59531" y="238125"/>
                  </a:lnTo>
                  <a:lnTo>
                    <a:pt x="59531" y="267891"/>
                  </a:lnTo>
                  <a:lnTo>
                    <a:pt x="89297" y="267891"/>
                  </a:lnTo>
                  <a:lnTo>
                    <a:pt x="89297" y="238125"/>
                  </a:lnTo>
                  <a:lnTo>
                    <a:pt x="119063" y="238125"/>
                  </a:lnTo>
                  <a:lnTo>
                    <a:pt x="119063" y="267891"/>
                  </a:lnTo>
                  <a:lnTo>
                    <a:pt x="148828" y="267891"/>
                  </a:lnTo>
                  <a:lnTo>
                    <a:pt x="148828" y="238125"/>
                  </a:lnTo>
                  <a:lnTo>
                    <a:pt x="178594" y="238125"/>
                  </a:lnTo>
                  <a:lnTo>
                    <a:pt x="178594" y="267891"/>
                  </a:lnTo>
                  <a:lnTo>
                    <a:pt x="208359" y="267891"/>
                  </a:lnTo>
                  <a:lnTo>
                    <a:pt x="208359" y="238125"/>
                  </a:lnTo>
                  <a:lnTo>
                    <a:pt x="238125" y="238125"/>
                  </a:lnTo>
                  <a:lnTo>
                    <a:pt x="238125" y="267891"/>
                  </a:lnTo>
                  <a:lnTo>
                    <a:pt x="267891" y="267891"/>
                  </a:lnTo>
                  <a:lnTo>
                    <a:pt x="267891" y="238125"/>
                  </a:lnTo>
                  <a:lnTo>
                    <a:pt x="282773" y="238125"/>
                  </a:lnTo>
                  <a:cubicBezTo>
                    <a:pt x="290974" y="238125"/>
                    <a:pt x="297656" y="244793"/>
                    <a:pt x="297656" y="253008"/>
                  </a:cubicBezTo>
                  <a:lnTo>
                    <a:pt x="297656" y="282773"/>
                  </a:lnTo>
                  <a:cubicBezTo>
                    <a:pt x="297656" y="290989"/>
                    <a:pt x="290974" y="297656"/>
                    <a:pt x="282773" y="297656"/>
                  </a:cubicBezTo>
                  <a:lnTo>
                    <a:pt x="44648" y="297656"/>
                  </a:lnTo>
                  <a:cubicBezTo>
                    <a:pt x="36448" y="297656"/>
                    <a:pt x="29766" y="290989"/>
                    <a:pt x="29766" y="282773"/>
                  </a:cubicBezTo>
                  <a:lnTo>
                    <a:pt x="29766" y="253008"/>
                  </a:lnTo>
                  <a:close/>
                  <a:moveTo>
                    <a:pt x="282773" y="386953"/>
                  </a:moveTo>
                  <a:lnTo>
                    <a:pt x="44648" y="386953"/>
                  </a:lnTo>
                  <a:cubicBezTo>
                    <a:pt x="36448" y="386953"/>
                    <a:pt x="29766" y="380286"/>
                    <a:pt x="29766" y="372070"/>
                  </a:cubicBezTo>
                  <a:lnTo>
                    <a:pt x="29766" y="342305"/>
                  </a:lnTo>
                  <a:cubicBezTo>
                    <a:pt x="29766" y="334089"/>
                    <a:pt x="36448" y="327422"/>
                    <a:pt x="44648" y="327422"/>
                  </a:cubicBezTo>
                  <a:lnTo>
                    <a:pt x="59531" y="327422"/>
                  </a:lnTo>
                  <a:lnTo>
                    <a:pt x="59531" y="357188"/>
                  </a:lnTo>
                  <a:lnTo>
                    <a:pt x="89297" y="357188"/>
                  </a:lnTo>
                  <a:lnTo>
                    <a:pt x="89297" y="327422"/>
                  </a:lnTo>
                  <a:lnTo>
                    <a:pt x="119063" y="327422"/>
                  </a:lnTo>
                  <a:lnTo>
                    <a:pt x="119063" y="357188"/>
                  </a:lnTo>
                  <a:lnTo>
                    <a:pt x="148828" y="357188"/>
                  </a:lnTo>
                  <a:lnTo>
                    <a:pt x="148828" y="327422"/>
                  </a:lnTo>
                  <a:lnTo>
                    <a:pt x="178594" y="327422"/>
                  </a:lnTo>
                  <a:lnTo>
                    <a:pt x="178594" y="357188"/>
                  </a:lnTo>
                  <a:lnTo>
                    <a:pt x="208359" y="357188"/>
                  </a:lnTo>
                  <a:lnTo>
                    <a:pt x="208359" y="327422"/>
                  </a:lnTo>
                  <a:lnTo>
                    <a:pt x="238125" y="327422"/>
                  </a:lnTo>
                  <a:lnTo>
                    <a:pt x="238125" y="357188"/>
                  </a:lnTo>
                  <a:lnTo>
                    <a:pt x="267891" y="357188"/>
                  </a:lnTo>
                  <a:lnTo>
                    <a:pt x="267891" y="327422"/>
                  </a:lnTo>
                  <a:lnTo>
                    <a:pt x="282773" y="327422"/>
                  </a:lnTo>
                  <a:cubicBezTo>
                    <a:pt x="290974" y="327422"/>
                    <a:pt x="297656" y="334089"/>
                    <a:pt x="297656" y="342305"/>
                  </a:cubicBezTo>
                  <a:lnTo>
                    <a:pt x="297656" y="372070"/>
                  </a:lnTo>
                  <a:cubicBezTo>
                    <a:pt x="297656" y="380286"/>
                    <a:pt x="290974" y="386953"/>
                    <a:pt x="282773" y="386953"/>
                  </a:cubicBezTo>
                  <a:close/>
                  <a:moveTo>
                    <a:pt x="595313" y="372070"/>
                  </a:moveTo>
                  <a:cubicBezTo>
                    <a:pt x="595313" y="380286"/>
                    <a:pt x="588630" y="386953"/>
                    <a:pt x="580430" y="386953"/>
                  </a:cubicBezTo>
                  <a:lnTo>
                    <a:pt x="342305" y="386953"/>
                  </a:lnTo>
                  <a:cubicBezTo>
                    <a:pt x="334104" y="386953"/>
                    <a:pt x="327422" y="380286"/>
                    <a:pt x="327422" y="372070"/>
                  </a:cubicBezTo>
                  <a:lnTo>
                    <a:pt x="327422" y="342305"/>
                  </a:lnTo>
                  <a:cubicBezTo>
                    <a:pt x="327422" y="334089"/>
                    <a:pt x="334104" y="327422"/>
                    <a:pt x="342305" y="327422"/>
                  </a:cubicBezTo>
                  <a:lnTo>
                    <a:pt x="357188" y="327422"/>
                  </a:lnTo>
                  <a:lnTo>
                    <a:pt x="357188" y="357188"/>
                  </a:lnTo>
                  <a:lnTo>
                    <a:pt x="386953" y="357188"/>
                  </a:lnTo>
                  <a:lnTo>
                    <a:pt x="386953" y="327422"/>
                  </a:lnTo>
                  <a:lnTo>
                    <a:pt x="416719" y="327422"/>
                  </a:lnTo>
                  <a:lnTo>
                    <a:pt x="416719" y="357188"/>
                  </a:lnTo>
                  <a:lnTo>
                    <a:pt x="446484" y="357188"/>
                  </a:lnTo>
                  <a:lnTo>
                    <a:pt x="446484" y="327422"/>
                  </a:lnTo>
                  <a:lnTo>
                    <a:pt x="476250" y="327422"/>
                  </a:lnTo>
                  <a:lnTo>
                    <a:pt x="476250" y="357188"/>
                  </a:lnTo>
                  <a:lnTo>
                    <a:pt x="506016" y="357188"/>
                  </a:lnTo>
                  <a:lnTo>
                    <a:pt x="506016" y="327422"/>
                  </a:lnTo>
                  <a:lnTo>
                    <a:pt x="535781" y="327422"/>
                  </a:lnTo>
                  <a:lnTo>
                    <a:pt x="535781" y="357188"/>
                  </a:lnTo>
                  <a:lnTo>
                    <a:pt x="565547" y="357188"/>
                  </a:lnTo>
                  <a:lnTo>
                    <a:pt x="565547" y="327422"/>
                  </a:lnTo>
                  <a:lnTo>
                    <a:pt x="580430" y="327422"/>
                  </a:lnTo>
                  <a:cubicBezTo>
                    <a:pt x="588630" y="327422"/>
                    <a:pt x="595313" y="334089"/>
                    <a:pt x="595313" y="342305"/>
                  </a:cubicBezTo>
                  <a:lnTo>
                    <a:pt x="595313" y="372070"/>
                  </a:lnTo>
                  <a:close/>
                  <a:moveTo>
                    <a:pt x="669727" y="178594"/>
                  </a:moveTo>
                  <a:cubicBezTo>
                    <a:pt x="654189" y="178594"/>
                    <a:pt x="638979" y="174947"/>
                    <a:pt x="625078" y="168340"/>
                  </a:cubicBezTo>
                  <a:lnTo>
                    <a:pt x="625078" y="163711"/>
                  </a:lnTo>
                  <a:cubicBezTo>
                    <a:pt x="625078" y="139095"/>
                    <a:pt x="605046" y="119063"/>
                    <a:pt x="580430" y="119063"/>
                  </a:cubicBezTo>
                  <a:lnTo>
                    <a:pt x="575652" y="119063"/>
                  </a:lnTo>
                  <a:cubicBezTo>
                    <a:pt x="571188" y="109657"/>
                    <a:pt x="568107" y="99626"/>
                    <a:pt x="566618" y="89297"/>
                  </a:cubicBezTo>
                  <a:lnTo>
                    <a:pt x="610195" y="89297"/>
                  </a:lnTo>
                  <a:cubicBezTo>
                    <a:pt x="662598" y="89297"/>
                    <a:pt x="706070" y="128171"/>
                    <a:pt x="713318" y="178594"/>
                  </a:cubicBezTo>
                  <a:lnTo>
                    <a:pt x="669727" y="178594"/>
                  </a:lnTo>
                  <a:close/>
                </a:path>
              </a:pathLst>
            </a:custGeom>
            <a:solidFill>
              <a:schemeClr val="tx1"/>
            </a:solidFill>
            <a:ln w="1488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56FD3036-349A-E7A3-33BD-B29BBAD7DCCB}"/>
              </a:ext>
            </a:extLst>
          </p:cNvPr>
          <p:cNvSpPr txBox="1">
            <a:spLocks/>
          </p:cNvSpPr>
          <p:nvPr/>
        </p:nvSpPr>
        <p:spPr>
          <a:xfrm>
            <a:off x="407989" y="529415"/>
            <a:ext cx="8666564" cy="720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2800" b="1" dirty="0"/>
              <a:t>El mercado global de la electrónica impresa en salud se espera que vaya a crecer hasta los USD  8,4 billones en 2030, a un CAGR del +5%</a:t>
            </a:r>
          </a:p>
        </p:txBody>
      </p:sp>
      <p:pic>
        <p:nvPicPr>
          <p:cNvPr id="6" name="Picture 4" descr="Science &amp; Innovation Link Office (SILO) en LinkedIn: 👩‍💻 En SILO cerramos  el mes de julio en pleno crecimiento, con nuevos…">
            <a:extLst>
              <a:ext uri="{FF2B5EF4-FFF2-40B4-BE49-F238E27FC236}">
                <a16:creationId xmlns:a16="http://schemas.microsoft.com/office/drawing/2014/main" id="{8C817307-C1FE-F466-64B8-A4939CB8AEDC}"/>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513" y="6529157"/>
            <a:ext cx="413292" cy="230927"/>
          </a:xfrm>
          <a:prstGeom prst="rect">
            <a:avLst/>
          </a:prstGeom>
          <a:noFill/>
          <a:extLst>
            <a:ext uri="{909E8E84-426E-40DD-AFC4-6F175D3DCCD1}">
              <a14:hiddenFill xmlns:a14="http://schemas.microsoft.com/office/drawing/2010/main">
                <a:solidFill>
                  <a:srgbClr val="FFFFFF"/>
                </a:solidFill>
              </a14:hiddenFill>
            </a:ext>
          </a:extLst>
        </p:spPr>
      </p:pic>
      <p:sp>
        <p:nvSpPr>
          <p:cNvPr id="3" name="Source">
            <a:extLst>
              <a:ext uri="{FF2B5EF4-FFF2-40B4-BE49-F238E27FC236}">
                <a16:creationId xmlns:a16="http://schemas.microsoft.com/office/drawing/2014/main" id="{FE60C5F0-BE57-CB54-D839-F6A166A29F45}"/>
              </a:ext>
            </a:extLst>
          </p:cNvPr>
          <p:cNvSpPr txBox="1"/>
          <p:nvPr/>
        </p:nvSpPr>
        <p:spPr>
          <a:xfrm>
            <a:off x="413998" y="6157011"/>
            <a:ext cx="8204921" cy="249299"/>
          </a:xfrm>
          <a:prstGeom prst="rect">
            <a:avLst/>
          </a:prstGeom>
          <a:noFill/>
          <a:ln w="9525">
            <a:noFill/>
          </a:ln>
        </p:spPr>
        <p:txBody>
          <a:bodyPr vert="horz" wrap="square" lIns="0" tIns="0" rIns="0" bIns="0" rtlCol="0" anchor="b" anchorCtr="0">
            <a:spAutoFit/>
          </a:bodyPr>
          <a:lstStyle/>
          <a:p>
            <a:pPr eaLnBrk="0" fontAlgn="base" hangingPunct="0">
              <a:lnSpc>
                <a:spcPct val="90000"/>
              </a:lnSpc>
              <a:buSzPct val="100000"/>
              <a:tabLst>
                <a:tab pos="4857750" algn="l"/>
              </a:tabLst>
              <a:defRPr/>
            </a:pPr>
            <a:r>
              <a:rPr kumimoji="1" lang="es-ES" sz="900" dirty="0">
                <a:solidFill>
                  <a:srgbClr val="8D9399"/>
                </a:solidFill>
                <a:latin typeface="+mj-lt"/>
                <a:cs typeface="Calibri"/>
                <a:sym typeface="+mn-lt"/>
              </a:rPr>
              <a:t>Fuente: </a:t>
            </a:r>
            <a:r>
              <a:rPr kumimoji="1" lang="en-US" sz="900" dirty="0">
                <a:solidFill>
                  <a:srgbClr val="8D9399"/>
                </a:solidFill>
                <a:latin typeface="+mj-lt"/>
                <a:cs typeface="Calibri"/>
                <a:sym typeface="+mn-lt"/>
              </a:rPr>
              <a:t>Flexible Electronics in Healthcare 2020-2030. IDTechEx. https://www.idtechex.com/en/research-report/flexible-electronics-in-healthcare-2020-2030/731?utm_source=PCBDirectory </a:t>
            </a:r>
            <a:endParaRPr kumimoji="1" lang="es-ES" sz="900" dirty="0">
              <a:solidFill>
                <a:srgbClr val="8D9399"/>
              </a:solidFill>
              <a:latin typeface="+mj-lt"/>
              <a:cs typeface="Calibri"/>
              <a:sym typeface="+mn-lt"/>
            </a:endParaRPr>
          </a:p>
        </p:txBody>
      </p:sp>
      <p:graphicFrame>
        <p:nvGraphicFramePr>
          <p:cNvPr id="22" name="Chart 21">
            <a:extLst>
              <a:ext uri="{FF2B5EF4-FFF2-40B4-BE49-F238E27FC236}">
                <a16:creationId xmlns:a16="http://schemas.microsoft.com/office/drawing/2014/main" id="{AB3CB4A5-5274-51FF-14CF-D3F4E368FFF4}"/>
              </a:ext>
            </a:extLst>
          </p:cNvPr>
          <p:cNvGraphicFramePr/>
          <p:nvPr>
            <p:custDataLst>
              <p:tags r:id="rId2"/>
            </p:custDataLst>
          </p:nvPr>
        </p:nvGraphicFramePr>
        <p:xfrm>
          <a:off x="307975" y="2387600"/>
          <a:ext cx="8240713" cy="3544888"/>
        </p:xfrm>
        <a:graphic>
          <a:graphicData uri="http://schemas.openxmlformats.org/drawingml/2006/chart">
            <c:chart xmlns:c="http://schemas.openxmlformats.org/drawingml/2006/chart" xmlns:r="http://schemas.openxmlformats.org/officeDocument/2006/relationships" r:id="rId34"/>
          </a:graphicData>
        </a:graphic>
      </p:graphicFrame>
      <p:cxnSp>
        <p:nvCxnSpPr>
          <p:cNvPr id="192" name="Straight Connector 191">
            <a:extLst>
              <a:ext uri="{FF2B5EF4-FFF2-40B4-BE49-F238E27FC236}">
                <a16:creationId xmlns:a16="http://schemas.microsoft.com/office/drawing/2014/main" id="{DCA0D474-FD1A-D001-7FD1-4970E3F9F907}"/>
              </a:ext>
            </a:extLst>
          </p:cNvPr>
          <p:cNvCxnSpPr>
            <a:cxnSpLocks/>
          </p:cNvCxnSpPr>
          <p:nvPr>
            <p:custDataLst>
              <p:tags r:id="rId3"/>
            </p:custDataLst>
          </p:nvPr>
        </p:nvCxnSpPr>
        <p:spPr bwMode="auto">
          <a:xfrm flipV="1">
            <a:off x="4092575" y="2146300"/>
            <a:ext cx="4037013" cy="9128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09" name="Marcador de texto 2">
            <a:extLst>
              <a:ext uri="{FF2B5EF4-FFF2-40B4-BE49-F238E27FC236}">
                <a16:creationId xmlns:a16="http://schemas.microsoft.com/office/drawing/2014/main" id="{D6D16D27-3C6D-730D-2866-D21D5F19513D}"/>
              </a:ext>
            </a:extLst>
          </p:cNvPr>
          <p:cNvSpPr>
            <a:spLocks noGrp="1"/>
          </p:cNvSpPr>
          <p:nvPr>
            <p:custDataLst>
              <p:tags r:id="rId4"/>
            </p:custDataLst>
          </p:nvPr>
        </p:nvSpPr>
        <p:spPr bwMode="auto">
          <a:xfrm>
            <a:off x="523875"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0E85EE56-BBB7-42C6-9DA4-5EDE6C85A2C4}" type="datetime'''''''''''''''''''''''20''''''''''''''''''''''''''''''1''''9'">
              <a:rPr lang="en-US" altLang="en-US" sz="1200" b="1" smtClean="0"/>
              <a:pPr/>
              <a:t>2019</a:t>
            </a:fld>
            <a:endParaRPr lang="es-ES" sz="1200" b="1" dirty="0"/>
          </a:p>
        </p:txBody>
      </p:sp>
      <p:sp>
        <p:nvSpPr>
          <p:cNvPr id="210" name="Marcador de texto 2">
            <a:extLst>
              <a:ext uri="{FF2B5EF4-FFF2-40B4-BE49-F238E27FC236}">
                <a16:creationId xmlns:a16="http://schemas.microsoft.com/office/drawing/2014/main" id="{69B3E72C-4964-8EB5-FDC1-549F3D1CED17}"/>
              </a:ext>
            </a:extLst>
          </p:cNvPr>
          <p:cNvSpPr>
            <a:spLocks noGrp="1"/>
          </p:cNvSpPr>
          <p:nvPr>
            <p:custDataLst>
              <p:tags r:id="rId5"/>
            </p:custDataLst>
          </p:nvPr>
        </p:nvSpPr>
        <p:spPr bwMode="auto">
          <a:xfrm>
            <a:off x="1196975"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31031CC8-0869-42D4-98B9-4C1F7C4A9653}" type="datetime'''''''2''''''''''''''''''''''0''2''''''''''''''''''''0'''''">
              <a:rPr lang="en-US" altLang="en-US" sz="1200" b="1" smtClean="0"/>
              <a:pPr/>
              <a:t>2020</a:t>
            </a:fld>
            <a:endParaRPr lang="es-ES" sz="1200" b="1" dirty="0"/>
          </a:p>
        </p:txBody>
      </p:sp>
      <p:sp>
        <p:nvSpPr>
          <p:cNvPr id="211" name="Marcador de texto 2">
            <a:extLst>
              <a:ext uri="{FF2B5EF4-FFF2-40B4-BE49-F238E27FC236}">
                <a16:creationId xmlns:a16="http://schemas.microsoft.com/office/drawing/2014/main" id="{973F9FE9-B580-D60E-327C-015E0D1A50AB}"/>
              </a:ext>
            </a:extLst>
          </p:cNvPr>
          <p:cNvSpPr>
            <a:spLocks noGrp="1"/>
          </p:cNvSpPr>
          <p:nvPr>
            <p:custDataLst>
              <p:tags r:id="rId6"/>
            </p:custDataLst>
          </p:nvPr>
        </p:nvSpPr>
        <p:spPr bwMode="auto">
          <a:xfrm>
            <a:off x="1870075"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FD166AF-C153-4181-B5A2-F033E740F399}" type="datetime'''''''''''''''''''2''''''''''0''''''2''''''1'''">
              <a:rPr lang="en-US" altLang="en-US" sz="1200" b="1" smtClean="0"/>
              <a:pPr/>
              <a:t>2021</a:t>
            </a:fld>
            <a:endParaRPr lang="es-ES" sz="1200" b="1" dirty="0"/>
          </a:p>
        </p:txBody>
      </p:sp>
      <p:sp>
        <p:nvSpPr>
          <p:cNvPr id="212" name="Marcador de texto 2">
            <a:extLst>
              <a:ext uri="{FF2B5EF4-FFF2-40B4-BE49-F238E27FC236}">
                <a16:creationId xmlns:a16="http://schemas.microsoft.com/office/drawing/2014/main" id="{4896A8A6-25A1-4DAD-0772-0496CEE7B2B3}"/>
              </a:ext>
            </a:extLst>
          </p:cNvPr>
          <p:cNvSpPr>
            <a:spLocks noGrp="1"/>
          </p:cNvSpPr>
          <p:nvPr>
            <p:custDataLst>
              <p:tags r:id="rId7"/>
            </p:custDataLst>
          </p:nvPr>
        </p:nvSpPr>
        <p:spPr bwMode="auto">
          <a:xfrm>
            <a:off x="2543175"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15FB589F-325E-4346-B0F6-91E02CEBA4DA}" type="datetime'''''''2''''''''''''''0''''''22'''''''">
              <a:rPr lang="en-US" altLang="en-US" sz="1200" b="1" smtClean="0"/>
              <a:pPr/>
              <a:t>2022</a:t>
            </a:fld>
            <a:endParaRPr lang="es-ES" sz="1200" b="1" dirty="0"/>
          </a:p>
        </p:txBody>
      </p:sp>
      <p:sp>
        <p:nvSpPr>
          <p:cNvPr id="193" name="Marcador de texto 2">
            <a:extLst>
              <a:ext uri="{FF2B5EF4-FFF2-40B4-BE49-F238E27FC236}">
                <a16:creationId xmlns:a16="http://schemas.microsoft.com/office/drawing/2014/main" id="{8AD31CB8-B484-A322-312F-B026BD75DFC5}"/>
              </a:ext>
            </a:extLst>
          </p:cNvPr>
          <p:cNvSpPr>
            <a:spLocks noGrp="1"/>
          </p:cNvSpPr>
          <p:nvPr>
            <p:custDataLst>
              <p:tags r:id="rId8"/>
            </p:custDataLst>
          </p:nvPr>
        </p:nvSpPr>
        <p:spPr bwMode="auto">
          <a:xfrm>
            <a:off x="3216275"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E3034F86-56CF-43A5-923E-BED8675F754E}" type="datetime'''''''''2''''0''2''''3'''''''''''">
              <a:rPr lang="en-US" altLang="en-US" sz="1200" b="1" smtClean="0"/>
              <a:pPr/>
              <a:t>2023</a:t>
            </a:fld>
            <a:endParaRPr lang="es-ES" sz="1200" b="1" dirty="0"/>
          </a:p>
        </p:txBody>
      </p:sp>
      <p:sp>
        <p:nvSpPr>
          <p:cNvPr id="198" name="Marcador de texto 2">
            <a:extLst>
              <a:ext uri="{FF2B5EF4-FFF2-40B4-BE49-F238E27FC236}">
                <a16:creationId xmlns:a16="http://schemas.microsoft.com/office/drawing/2014/main" id="{83D9BBA3-AD18-5881-CB27-CBF923D3A30F}"/>
              </a:ext>
            </a:extLst>
          </p:cNvPr>
          <p:cNvSpPr>
            <a:spLocks noGrp="1"/>
          </p:cNvSpPr>
          <p:nvPr>
            <p:custDataLst>
              <p:tags r:id="rId9"/>
            </p:custDataLst>
          </p:nvPr>
        </p:nvSpPr>
        <p:spPr bwMode="auto">
          <a:xfrm>
            <a:off x="3889375"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6AB384E6-8725-4018-B312-9AFEA7A76F49}" type="datetime'''''''''''''2''''''''''''''0''''24'''''''''''''''">
              <a:rPr lang="en-US" altLang="en-US" sz="1200" b="1" smtClean="0"/>
              <a:pPr/>
              <a:t>2024</a:t>
            </a:fld>
            <a:endParaRPr lang="es-ES" sz="1200" b="1" dirty="0"/>
          </a:p>
        </p:txBody>
      </p:sp>
      <p:sp>
        <p:nvSpPr>
          <p:cNvPr id="199" name="Marcador de texto 2">
            <a:extLst>
              <a:ext uri="{FF2B5EF4-FFF2-40B4-BE49-F238E27FC236}">
                <a16:creationId xmlns:a16="http://schemas.microsoft.com/office/drawing/2014/main" id="{1483E366-72AB-B93D-BD48-B2B033FC39B4}"/>
              </a:ext>
            </a:extLst>
          </p:cNvPr>
          <p:cNvSpPr>
            <a:spLocks noGrp="1"/>
          </p:cNvSpPr>
          <p:nvPr>
            <p:custDataLst>
              <p:tags r:id="rId10"/>
            </p:custDataLst>
          </p:nvPr>
        </p:nvSpPr>
        <p:spPr bwMode="auto">
          <a:xfrm>
            <a:off x="4560888"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A91800A0-D1B3-484C-80DB-B174B57A903B}" type="datetime'''2''''''''''''''''''''''''''''0''2''''''5'''''''''''''''''">
              <a:rPr lang="en-US" altLang="en-US" sz="1200" b="1" smtClean="0"/>
              <a:pPr/>
              <a:t>2025</a:t>
            </a:fld>
            <a:endParaRPr lang="es-ES" sz="1200" b="1" dirty="0"/>
          </a:p>
        </p:txBody>
      </p:sp>
      <p:sp>
        <p:nvSpPr>
          <p:cNvPr id="200" name="Marcador de texto 2">
            <a:extLst>
              <a:ext uri="{FF2B5EF4-FFF2-40B4-BE49-F238E27FC236}">
                <a16:creationId xmlns:a16="http://schemas.microsoft.com/office/drawing/2014/main" id="{4766B608-44F9-26D6-E1B8-7E692398510C}"/>
              </a:ext>
            </a:extLst>
          </p:cNvPr>
          <p:cNvSpPr>
            <a:spLocks noGrp="1"/>
          </p:cNvSpPr>
          <p:nvPr>
            <p:custDataLst>
              <p:tags r:id="rId11"/>
            </p:custDataLst>
          </p:nvPr>
        </p:nvSpPr>
        <p:spPr bwMode="auto">
          <a:xfrm>
            <a:off x="5233988"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40922602-2B08-4EE4-8C9A-3C10191EB9A3}" type="datetime'''2''0''''''2''6'''''''''''''''">
              <a:rPr lang="en-US" altLang="en-US" sz="1200" b="1" smtClean="0"/>
              <a:pPr/>
              <a:t>2026</a:t>
            </a:fld>
            <a:endParaRPr lang="es-ES" sz="1200" b="1" dirty="0"/>
          </a:p>
        </p:txBody>
      </p:sp>
      <p:sp>
        <p:nvSpPr>
          <p:cNvPr id="201" name="Marcador de texto 2">
            <a:extLst>
              <a:ext uri="{FF2B5EF4-FFF2-40B4-BE49-F238E27FC236}">
                <a16:creationId xmlns:a16="http://schemas.microsoft.com/office/drawing/2014/main" id="{A35DA158-007B-7353-3085-9CCDF7B9E49F}"/>
              </a:ext>
            </a:extLst>
          </p:cNvPr>
          <p:cNvSpPr>
            <a:spLocks noGrp="1"/>
          </p:cNvSpPr>
          <p:nvPr>
            <p:custDataLst>
              <p:tags r:id="rId12"/>
            </p:custDataLst>
          </p:nvPr>
        </p:nvSpPr>
        <p:spPr bwMode="auto">
          <a:xfrm>
            <a:off x="5907088"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8C15ADA4-F975-4354-BF58-B40228CF9A04}" type="datetime'''20''''2''''7'''''''''''''''''''''">
              <a:rPr lang="en-US" altLang="en-US" sz="1200" b="1" smtClean="0"/>
              <a:pPr/>
              <a:t>2027</a:t>
            </a:fld>
            <a:endParaRPr lang="es-ES" sz="1200" b="1" dirty="0"/>
          </a:p>
        </p:txBody>
      </p:sp>
      <p:sp>
        <p:nvSpPr>
          <p:cNvPr id="194" name="Marcador de texto 2">
            <a:extLst>
              <a:ext uri="{FF2B5EF4-FFF2-40B4-BE49-F238E27FC236}">
                <a16:creationId xmlns:a16="http://schemas.microsoft.com/office/drawing/2014/main" id="{D92ABCCD-2641-8A78-A2F3-BBD63B1F4D0A}"/>
              </a:ext>
            </a:extLst>
          </p:cNvPr>
          <p:cNvSpPr>
            <a:spLocks noGrp="1"/>
          </p:cNvSpPr>
          <p:nvPr>
            <p:custDataLst>
              <p:tags r:id="rId13"/>
            </p:custDataLst>
          </p:nvPr>
        </p:nvSpPr>
        <p:spPr bwMode="auto">
          <a:xfrm>
            <a:off x="6580188"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C3BC326-74A1-42D4-B7D1-CE19514AEA15}" type="datetime'''''''''''2''''''''''0''''''2''''8'''''''''''''''''''''''''''">
              <a:rPr lang="en-US" altLang="en-US" sz="1200" b="1" smtClean="0"/>
              <a:pPr/>
              <a:t>2028</a:t>
            </a:fld>
            <a:endParaRPr lang="es-ES" sz="1200" b="1" dirty="0"/>
          </a:p>
        </p:txBody>
      </p:sp>
      <p:sp>
        <p:nvSpPr>
          <p:cNvPr id="195" name="Marcador de texto 2">
            <a:extLst>
              <a:ext uri="{FF2B5EF4-FFF2-40B4-BE49-F238E27FC236}">
                <a16:creationId xmlns:a16="http://schemas.microsoft.com/office/drawing/2014/main" id="{941C751C-BAA8-4B62-88A5-65C615796F54}"/>
              </a:ext>
            </a:extLst>
          </p:cNvPr>
          <p:cNvSpPr>
            <a:spLocks noGrp="1"/>
          </p:cNvSpPr>
          <p:nvPr>
            <p:custDataLst>
              <p:tags r:id="rId14"/>
            </p:custDataLst>
          </p:nvPr>
        </p:nvSpPr>
        <p:spPr bwMode="auto">
          <a:xfrm>
            <a:off x="7253288"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208D4C77-47CA-44D0-8BF7-4A5E26518BCF}" type="datetime'''2''''''''''0''''''''''''''''2''''''9'''''">
              <a:rPr lang="en-US" altLang="en-US" sz="1200" b="1" smtClean="0"/>
              <a:pPr/>
              <a:t>2029</a:t>
            </a:fld>
            <a:endParaRPr lang="es-ES" sz="1200" b="1" dirty="0"/>
          </a:p>
        </p:txBody>
      </p:sp>
      <p:sp>
        <p:nvSpPr>
          <p:cNvPr id="15" name="Marcador de texto 2">
            <a:extLst>
              <a:ext uri="{FF2B5EF4-FFF2-40B4-BE49-F238E27FC236}">
                <a16:creationId xmlns:a16="http://schemas.microsoft.com/office/drawing/2014/main" id="{C9125EC3-440B-498C-958A-E732EDD5F4F4}"/>
              </a:ext>
            </a:extLst>
          </p:cNvPr>
          <p:cNvSpPr>
            <a:spLocks noGrp="1"/>
          </p:cNvSpPr>
          <p:nvPr>
            <p:custDataLst>
              <p:tags r:id="rId15"/>
            </p:custDataLst>
          </p:nvPr>
        </p:nvSpPr>
        <p:spPr bwMode="auto">
          <a:xfrm>
            <a:off x="7926388" y="5900738"/>
            <a:ext cx="406400"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numCol="1" spcCol="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ct val="0"/>
              </a:spcAft>
              <a:buNone/>
            </a:pPr>
            <a:fld id="{5342B6B5-30DA-4702-8287-D4CD93B5D0A8}" type="datetime'''''''''''''''''''''''''''''2''''03''''''''''0'''''''">
              <a:rPr lang="en-US" altLang="en-US" sz="1200" b="1" smtClean="0"/>
              <a:pPr/>
              <a:t>2030</a:t>
            </a:fld>
            <a:endParaRPr lang="es-ES" sz="1200" b="1" dirty="0"/>
          </a:p>
        </p:txBody>
      </p:sp>
      <p:sp>
        <p:nvSpPr>
          <p:cNvPr id="112" name="Marcador de texto 2">
            <a:extLst>
              <a:ext uri="{FF2B5EF4-FFF2-40B4-BE49-F238E27FC236}">
                <a16:creationId xmlns:a16="http://schemas.microsoft.com/office/drawing/2014/main" id="{C29C7FA4-5BDE-830F-93CE-2086C2F6D75E}"/>
              </a:ext>
            </a:extLst>
          </p:cNvPr>
          <p:cNvSpPr>
            <a:spLocks noGrp="1"/>
          </p:cNvSpPr>
          <p:nvPr>
            <p:custDataLst>
              <p:tags r:id="rId16"/>
            </p:custDataLst>
          </p:nvPr>
        </p:nvSpPr>
        <p:spPr bwMode="gray">
          <a:xfrm>
            <a:off x="584199" y="3330575"/>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D6E3662-1792-4EFF-8BD6-F2FD7D66EC77}" type="datetime'5'''''''''''''''''''''''''''''''''',''8'''''">
              <a:rPr lang="en-US" altLang="en-US" sz="1200" b="1" smtClean="0"/>
              <a:pPr/>
              <a:t>5,8</a:t>
            </a:fld>
            <a:endParaRPr lang="en-US" sz="1200" b="1" dirty="0"/>
          </a:p>
        </p:txBody>
      </p:sp>
      <p:sp>
        <p:nvSpPr>
          <p:cNvPr id="113" name="Marcador de texto 2">
            <a:extLst>
              <a:ext uri="{FF2B5EF4-FFF2-40B4-BE49-F238E27FC236}">
                <a16:creationId xmlns:a16="http://schemas.microsoft.com/office/drawing/2014/main" id="{14C120E5-CDF0-6181-9287-DD257355BC6B}"/>
              </a:ext>
            </a:extLst>
          </p:cNvPr>
          <p:cNvSpPr>
            <a:spLocks noGrp="1"/>
          </p:cNvSpPr>
          <p:nvPr>
            <p:custDataLst>
              <p:tags r:id="rId17"/>
            </p:custDataLst>
          </p:nvPr>
        </p:nvSpPr>
        <p:spPr bwMode="gray">
          <a:xfrm>
            <a:off x="1257299" y="3314700"/>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E4C1B8C-9679-4B5B-9D90-D2D6E2D66C15}" type="datetime'''''''''5,''''''''''''8'''''''''''''''''''">
              <a:rPr lang="en-US" altLang="en-US" sz="1200" b="1" smtClean="0"/>
              <a:pPr/>
              <a:t>5,8</a:t>
            </a:fld>
            <a:endParaRPr lang="en-US" sz="1200" b="1" dirty="0"/>
          </a:p>
        </p:txBody>
      </p:sp>
      <p:sp>
        <p:nvSpPr>
          <p:cNvPr id="114" name="Marcador de texto 2">
            <a:extLst>
              <a:ext uri="{FF2B5EF4-FFF2-40B4-BE49-F238E27FC236}">
                <a16:creationId xmlns:a16="http://schemas.microsoft.com/office/drawing/2014/main" id="{00316521-F40B-2EFB-3711-082D4CA0CA93}"/>
              </a:ext>
            </a:extLst>
          </p:cNvPr>
          <p:cNvSpPr>
            <a:spLocks noGrp="1"/>
          </p:cNvSpPr>
          <p:nvPr>
            <p:custDataLst>
              <p:tags r:id="rId18"/>
            </p:custDataLst>
          </p:nvPr>
        </p:nvSpPr>
        <p:spPr bwMode="gray">
          <a:xfrm>
            <a:off x="1930399" y="3289300"/>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9F722469-55BF-4F78-93F5-FF05EF4244D8}" type="datetime'''''''''''''''''''''''''''''''5,''9'">
              <a:rPr lang="en-US" altLang="en-US" sz="1200" b="1" smtClean="0"/>
              <a:pPr/>
              <a:t>5,9</a:t>
            </a:fld>
            <a:endParaRPr lang="en-US" sz="1200" b="1" dirty="0"/>
          </a:p>
        </p:txBody>
      </p:sp>
      <p:sp>
        <p:nvSpPr>
          <p:cNvPr id="115" name="Marcador de texto 2">
            <a:extLst>
              <a:ext uri="{FF2B5EF4-FFF2-40B4-BE49-F238E27FC236}">
                <a16:creationId xmlns:a16="http://schemas.microsoft.com/office/drawing/2014/main" id="{C5468216-1C57-5891-38E3-18C654AA2F73}"/>
              </a:ext>
            </a:extLst>
          </p:cNvPr>
          <p:cNvSpPr>
            <a:spLocks noGrp="1"/>
          </p:cNvSpPr>
          <p:nvPr>
            <p:custDataLst>
              <p:tags r:id="rId19"/>
            </p:custDataLst>
          </p:nvPr>
        </p:nvSpPr>
        <p:spPr bwMode="gray">
          <a:xfrm>
            <a:off x="2603499" y="3267075"/>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2CF4F5F6-09FF-44F4-B1D7-9DE24DA7E22F}" type="datetime'5'''''''''''''''',''''''''''''''''''''''9'''''''">
              <a:rPr lang="en-US" altLang="en-US" sz="1200" b="1" smtClean="0"/>
              <a:pPr/>
              <a:t>5,9</a:t>
            </a:fld>
            <a:endParaRPr lang="en-US" sz="1200" b="1" dirty="0"/>
          </a:p>
        </p:txBody>
      </p:sp>
      <p:sp>
        <p:nvSpPr>
          <p:cNvPr id="116" name="Marcador de texto 2">
            <a:extLst>
              <a:ext uri="{FF2B5EF4-FFF2-40B4-BE49-F238E27FC236}">
                <a16:creationId xmlns:a16="http://schemas.microsoft.com/office/drawing/2014/main" id="{2072107A-99D6-3246-08CF-478F600243F8}"/>
              </a:ext>
            </a:extLst>
          </p:cNvPr>
          <p:cNvSpPr>
            <a:spLocks noGrp="1"/>
          </p:cNvSpPr>
          <p:nvPr>
            <p:custDataLst>
              <p:tags r:id="rId20"/>
            </p:custDataLst>
          </p:nvPr>
        </p:nvSpPr>
        <p:spPr bwMode="gray">
          <a:xfrm>
            <a:off x="3276599" y="3232150"/>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38F636A-75CA-4DC1-BAC2-C31F01780788}" type="datetime'''6,''''0'''''''''''''''''''''''''''''''''''''''''''''''''''">
              <a:rPr lang="en-US" altLang="en-US" sz="1200" b="1" smtClean="0"/>
              <a:pPr/>
              <a:t>6,0</a:t>
            </a:fld>
            <a:endParaRPr lang="en-US" sz="1200" b="1" dirty="0"/>
          </a:p>
        </p:txBody>
      </p:sp>
      <p:sp>
        <p:nvSpPr>
          <p:cNvPr id="117" name="Marcador de texto 2">
            <a:extLst>
              <a:ext uri="{FF2B5EF4-FFF2-40B4-BE49-F238E27FC236}">
                <a16:creationId xmlns:a16="http://schemas.microsoft.com/office/drawing/2014/main" id="{B77DB9E6-B258-6D33-151F-76A181290A86}"/>
              </a:ext>
            </a:extLst>
          </p:cNvPr>
          <p:cNvSpPr>
            <a:spLocks noGrp="1"/>
          </p:cNvSpPr>
          <p:nvPr>
            <p:custDataLst>
              <p:tags r:id="rId21"/>
            </p:custDataLst>
          </p:nvPr>
        </p:nvSpPr>
        <p:spPr bwMode="gray">
          <a:xfrm>
            <a:off x="3949699" y="3192463"/>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3DA5F2D3-DB47-4E2A-8DAA-EBE80F5A1D22}" type="datetime'''''''''''''''''''''''''''6'''''''''''',''''''''''1'">
              <a:rPr lang="en-US" altLang="en-US" sz="1200" b="1" smtClean="0"/>
              <a:pPr/>
              <a:t>6,1</a:t>
            </a:fld>
            <a:endParaRPr lang="en-US" sz="1200" b="1" dirty="0"/>
          </a:p>
        </p:txBody>
      </p:sp>
      <p:sp>
        <p:nvSpPr>
          <p:cNvPr id="118" name="Marcador de texto 2">
            <a:extLst>
              <a:ext uri="{FF2B5EF4-FFF2-40B4-BE49-F238E27FC236}">
                <a16:creationId xmlns:a16="http://schemas.microsoft.com/office/drawing/2014/main" id="{1E387763-5094-8BCF-4152-49E807A9B8AB}"/>
              </a:ext>
            </a:extLst>
          </p:cNvPr>
          <p:cNvSpPr>
            <a:spLocks noGrp="1"/>
          </p:cNvSpPr>
          <p:nvPr>
            <p:custDataLst>
              <p:tags r:id="rId22"/>
            </p:custDataLst>
          </p:nvPr>
        </p:nvSpPr>
        <p:spPr bwMode="gray">
          <a:xfrm>
            <a:off x="4621212" y="3141663"/>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1D90CD5-B678-4959-B908-22D64EF13FB9}" type="datetime'''''''''6'''''''''''''''''''',''''''''''3'''''''">
              <a:rPr lang="en-US" altLang="en-US" sz="1200" b="1" smtClean="0"/>
              <a:pPr/>
              <a:t>6,3</a:t>
            </a:fld>
            <a:endParaRPr lang="en-US" sz="1200" b="1" dirty="0"/>
          </a:p>
        </p:txBody>
      </p:sp>
      <p:sp>
        <p:nvSpPr>
          <p:cNvPr id="119" name="Marcador de texto 2">
            <a:extLst>
              <a:ext uri="{FF2B5EF4-FFF2-40B4-BE49-F238E27FC236}">
                <a16:creationId xmlns:a16="http://schemas.microsoft.com/office/drawing/2014/main" id="{01293EB3-B591-A98E-8119-5D697DE0FCE9}"/>
              </a:ext>
            </a:extLst>
          </p:cNvPr>
          <p:cNvSpPr>
            <a:spLocks noGrp="1"/>
          </p:cNvSpPr>
          <p:nvPr>
            <p:custDataLst>
              <p:tags r:id="rId23"/>
            </p:custDataLst>
          </p:nvPr>
        </p:nvSpPr>
        <p:spPr bwMode="gray">
          <a:xfrm>
            <a:off x="5294312" y="3062288"/>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707CF333-0424-4F56-AAAA-8601C3F9F4D5}" type="datetime'''''''''''''''''''''''6'''',5'''''''''''''''">
              <a:rPr lang="en-US" altLang="en-US" sz="1200" b="1" smtClean="0"/>
              <a:pPr/>
              <a:t>6,5</a:t>
            </a:fld>
            <a:endParaRPr lang="en-US" sz="1200" b="1" dirty="0"/>
          </a:p>
        </p:txBody>
      </p:sp>
      <p:sp>
        <p:nvSpPr>
          <p:cNvPr id="120" name="Marcador de texto 2">
            <a:extLst>
              <a:ext uri="{FF2B5EF4-FFF2-40B4-BE49-F238E27FC236}">
                <a16:creationId xmlns:a16="http://schemas.microsoft.com/office/drawing/2014/main" id="{469FC8FD-7BDE-BBE9-E422-0B03481D0DA5}"/>
              </a:ext>
            </a:extLst>
          </p:cNvPr>
          <p:cNvSpPr>
            <a:spLocks noGrp="1"/>
          </p:cNvSpPr>
          <p:nvPr>
            <p:custDataLst>
              <p:tags r:id="rId24"/>
            </p:custDataLst>
          </p:nvPr>
        </p:nvSpPr>
        <p:spPr bwMode="gray">
          <a:xfrm>
            <a:off x="5967412" y="2927350"/>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A1638353-1B02-4067-B99C-84919B22D6E3}" type="datetime'''''''''''''''''''''''''''''''''6'''''''''''''''''',8'''''''">
              <a:rPr lang="en-US" altLang="en-US" sz="1200" b="1" smtClean="0"/>
              <a:pPr/>
              <a:t>6,8</a:t>
            </a:fld>
            <a:endParaRPr lang="en-US" sz="1200" b="1" dirty="0"/>
          </a:p>
        </p:txBody>
      </p:sp>
      <p:sp>
        <p:nvSpPr>
          <p:cNvPr id="121" name="Marcador de texto 2">
            <a:extLst>
              <a:ext uri="{FF2B5EF4-FFF2-40B4-BE49-F238E27FC236}">
                <a16:creationId xmlns:a16="http://schemas.microsoft.com/office/drawing/2014/main" id="{CACDED08-C884-5CEA-E81E-1A4FD716CEA5}"/>
              </a:ext>
            </a:extLst>
          </p:cNvPr>
          <p:cNvSpPr>
            <a:spLocks noGrp="1"/>
          </p:cNvSpPr>
          <p:nvPr>
            <p:custDataLst>
              <p:tags r:id="rId25"/>
            </p:custDataLst>
          </p:nvPr>
        </p:nvSpPr>
        <p:spPr bwMode="gray">
          <a:xfrm>
            <a:off x="6640512" y="2798763"/>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DC239945-28E4-48B4-B146-903931B1E438}" type="datetime'''''''''7'''''''',''''''''1'''''''''''">
              <a:rPr lang="en-US" altLang="en-US" sz="1200" b="1" smtClean="0"/>
              <a:pPr/>
              <a:t>7,1</a:t>
            </a:fld>
            <a:endParaRPr lang="en-US" sz="1200" b="1" dirty="0"/>
          </a:p>
        </p:txBody>
      </p:sp>
      <p:sp>
        <p:nvSpPr>
          <p:cNvPr id="122" name="Marcador de texto 2">
            <a:extLst>
              <a:ext uri="{FF2B5EF4-FFF2-40B4-BE49-F238E27FC236}">
                <a16:creationId xmlns:a16="http://schemas.microsoft.com/office/drawing/2014/main" id="{88F08ED8-5759-7BD3-E436-C7A73C199B3A}"/>
              </a:ext>
            </a:extLst>
          </p:cNvPr>
          <p:cNvSpPr>
            <a:spLocks noGrp="1"/>
          </p:cNvSpPr>
          <p:nvPr>
            <p:custDataLst>
              <p:tags r:id="rId26"/>
            </p:custDataLst>
          </p:nvPr>
        </p:nvSpPr>
        <p:spPr bwMode="gray">
          <a:xfrm>
            <a:off x="7313612" y="2617788"/>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15ED336B-02EE-4871-B483-C5C4F8AD506E}" type="datetime'''''''''''7'''''''''''''',''''''''''''''''6'''''''''''''''''''">
              <a:rPr lang="en-US" altLang="en-US" sz="1200" b="1" smtClean="0"/>
              <a:pPr/>
              <a:t>7,6</a:t>
            </a:fld>
            <a:endParaRPr lang="en-US" sz="1200" b="1" dirty="0"/>
          </a:p>
        </p:txBody>
      </p:sp>
      <p:sp>
        <p:nvSpPr>
          <p:cNvPr id="123" name="Marcador de texto 2">
            <a:extLst>
              <a:ext uri="{FF2B5EF4-FFF2-40B4-BE49-F238E27FC236}">
                <a16:creationId xmlns:a16="http://schemas.microsoft.com/office/drawing/2014/main" id="{57230F48-33DD-DE43-85FB-DF3600BF88BB}"/>
              </a:ext>
            </a:extLst>
          </p:cNvPr>
          <p:cNvSpPr>
            <a:spLocks noGrp="1"/>
          </p:cNvSpPr>
          <p:nvPr>
            <p:custDataLst>
              <p:tags r:id="rId27"/>
            </p:custDataLst>
          </p:nvPr>
        </p:nvSpPr>
        <p:spPr bwMode="gray">
          <a:xfrm>
            <a:off x="7986712" y="2279650"/>
            <a:ext cx="287338" cy="16510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C06156CA-8CB8-49BD-B329-0F74FB06F244}" type="datetime'''''''''''''8'''',''''''''''''''''''4'''''''''">
              <a:rPr lang="en-US" altLang="en-US" sz="1200" b="1" smtClean="0"/>
              <a:pPr/>
              <a:t>8,4</a:t>
            </a:fld>
            <a:endParaRPr lang="en-US" sz="1200" b="1" dirty="0"/>
          </a:p>
        </p:txBody>
      </p:sp>
      <p:sp>
        <p:nvSpPr>
          <p:cNvPr id="202" name="Marcador de texto 2">
            <a:extLst>
              <a:ext uri="{FF2B5EF4-FFF2-40B4-BE49-F238E27FC236}">
                <a16:creationId xmlns:a16="http://schemas.microsoft.com/office/drawing/2014/main" id="{6ECF28D0-97CC-8755-CCC5-8968A653DAB6}"/>
              </a:ext>
            </a:extLst>
          </p:cNvPr>
          <p:cNvSpPr>
            <a:spLocks noGrp="1"/>
          </p:cNvSpPr>
          <p:nvPr>
            <p:custDataLst>
              <p:tags r:id="rId28"/>
            </p:custDataLst>
          </p:nvPr>
        </p:nvSpPr>
        <p:spPr bwMode="auto">
          <a:xfrm>
            <a:off x="5830888" y="2465388"/>
            <a:ext cx="560388" cy="273050"/>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5765245E-440F-4CE7-9D00-EF20A45757F2}" type="datetime'''''+''''''''''''''''''''''''''''''5''''''''''''''%'''">
              <a:rPr lang="en-US" altLang="en-US" sz="1400" b="1" smtClean="0">
                <a:effectLst/>
              </a:rPr>
              <a:pPr/>
              <a:t>+5%</a:t>
            </a:fld>
            <a:endParaRPr lang="en-US" sz="1400" b="1" dirty="0"/>
          </a:p>
        </p:txBody>
      </p:sp>
      <p:sp>
        <p:nvSpPr>
          <p:cNvPr id="9" name="Freeform 5">
            <a:extLst>
              <a:ext uri="{FF2B5EF4-FFF2-40B4-BE49-F238E27FC236}">
                <a16:creationId xmlns:a16="http://schemas.microsoft.com/office/drawing/2014/main" id="{FAAC8759-F500-DA73-509E-AE92A31DF9B1}"/>
              </a:ext>
            </a:extLst>
          </p:cNvPr>
          <p:cNvSpPr>
            <a:spLocks noChangeAspect="1" noEditPoints="1"/>
          </p:cNvSpPr>
          <p:nvPr/>
        </p:nvSpPr>
        <p:spPr bwMode="auto">
          <a:xfrm>
            <a:off x="9051018" y="4558062"/>
            <a:ext cx="281229" cy="200126"/>
          </a:xfrm>
          <a:custGeom>
            <a:avLst/>
            <a:gdLst>
              <a:gd name="T0" fmla="*/ 320 w 1440"/>
              <a:gd name="T1" fmla="*/ 480 h 1120"/>
              <a:gd name="T2" fmla="*/ 520 w 1440"/>
              <a:gd name="T3" fmla="*/ 480 h 1120"/>
              <a:gd name="T4" fmla="*/ 640 w 1440"/>
              <a:gd name="T5" fmla="*/ 600 h 1120"/>
              <a:gd name="T6" fmla="*/ 640 w 1440"/>
              <a:gd name="T7" fmla="*/ 1000 h 1120"/>
              <a:gd name="T8" fmla="*/ 520 w 1440"/>
              <a:gd name="T9" fmla="*/ 1120 h 1120"/>
              <a:gd name="T10" fmla="*/ 120 w 1440"/>
              <a:gd name="T11" fmla="*/ 1120 h 1120"/>
              <a:gd name="T12" fmla="*/ 0 w 1440"/>
              <a:gd name="T13" fmla="*/ 1000 h 1120"/>
              <a:gd name="T14" fmla="*/ 0 w 1440"/>
              <a:gd name="T15" fmla="*/ 480 h 1120"/>
              <a:gd name="T16" fmla="*/ 480 w 1440"/>
              <a:gd name="T17" fmla="*/ 0 h 1120"/>
              <a:gd name="T18" fmla="*/ 560 w 1440"/>
              <a:gd name="T19" fmla="*/ 0 h 1120"/>
              <a:gd name="T20" fmla="*/ 560 w 1440"/>
              <a:gd name="T21" fmla="*/ 320 h 1120"/>
              <a:gd name="T22" fmla="*/ 480 w 1440"/>
              <a:gd name="T23" fmla="*/ 320 h 1120"/>
              <a:gd name="T24" fmla="*/ 320 w 1440"/>
              <a:gd name="T25" fmla="*/ 480 h 1120"/>
              <a:gd name="T26" fmla="*/ 1120 w 1440"/>
              <a:gd name="T27" fmla="*/ 480 h 1120"/>
              <a:gd name="T28" fmla="*/ 1320 w 1440"/>
              <a:gd name="T29" fmla="*/ 480 h 1120"/>
              <a:gd name="T30" fmla="*/ 1440 w 1440"/>
              <a:gd name="T31" fmla="*/ 600 h 1120"/>
              <a:gd name="T32" fmla="*/ 1440 w 1440"/>
              <a:gd name="T33" fmla="*/ 1000 h 1120"/>
              <a:gd name="T34" fmla="*/ 1320 w 1440"/>
              <a:gd name="T35" fmla="*/ 1120 h 1120"/>
              <a:gd name="T36" fmla="*/ 920 w 1440"/>
              <a:gd name="T37" fmla="*/ 1120 h 1120"/>
              <a:gd name="T38" fmla="*/ 800 w 1440"/>
              <a:gd name="T39" fmla="*/ 1000 h 1120"/>
              <a:gd name="T40" fmla="*/ 800 w 1440"/>
              <a:gd name="T41" fmla="*/ 480 h 1120"/>
              <a:gd name="T42" fmla="*/ 1280 w 1440"/>
              <a:gd name="T43" fmla="*/ 0 h 1120"/>
              <a:gd name="T44" fmla="*/ 1360 w 1440"/>
              <a:gd name="T45" fmla="*/ 0 h 1120"/>
              <a:gd name="T46" fmla="*/ 1360 w 1440"/>
              <a:gd name="T47" fmla="*/ 320 h 1120"/>
              <a:gd name="T48" fmla="*/ 1280 w 1440"/>
              <a:gd name="T49" fmla="*/ 320 h 1120"/>
              <a:gd name="T50" fmla="*/ 1120 w 1440"/>
              <a:gd name="T51" fmla="*/ 48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0" h="1120">
                <a:moveTo>
                  <a:pt x="320" y="480"/>
                </a:moveTo>
                <a:cubicBezTo>
                  <a:pt x="520" y="480"/>
                  <a:pt x="520" y="480"/>
                  <a:pt x="520" y="480"/>
                </a:cubicBezTo>
                <a:cubicBezTo>
                  <a:pt x="586" y="480"/>
                  <a:pt x="640" y="534"/>
                  <a:pt x="640" y="600"/>
                </a:cubicBezTo>
                <a:cubicBezTo>
                  <a:pt x="640" y="1000"/>
                  <a:pt x="640" y="1000"/>
                  <a:pt x="640" y="1000"/>
                </a:cubicBezTo>
                <a:cubicBezTo>
                  <a:pt x="640" y="1066"/>
                  <a:pt x="586" y="1120"/>
                  <a:pt x="520" y="1120"/>
                </a:cubicBezTo>
                <a:cubicBezTo>
                  <a:pt x="120" y="1120"/>
                  <a:pt x="120" y="1120"/>
                  <a:pt x="120" y="1120"/>
                </a:cubicBezTo>
                <a:cubicBezTo>
                  <a:pt x="54" y="1120"/>
                  <a:pt x="0" y="1066"/>
                  <a:pt x="0" y="1000"/>
                </a:cubicBezTo>
                <a:cubicBezTo>
                  <a:pt x="0" y="480"/>
                  <a:pt x="0" y="480"/>
                  <a:pt x="0" y="480"/>
                </a:cubicBezTo>
                <a:cubicBezTo>
                  <a:pt x="0" y="215"/>
                  <a:pt x="215" y="0"/>
                  <a:pt x="480" y="0"/>
                </a:cubicBezTo>
                <a:cubicBezTo>
                  <a:pt x="560" y="0"/>
                  <a:pt x="560" y="0"/>
                  <a:pt x="560" y="0"/>
                </a:cubicBezTo>
                <a:cubicBezTo>
                  <a:pt x="560" y="320"/>
                  <a:pt x="560" y="320"/>
                  <a:pt x="560" y="320"/>
                </a:cubicBezTo>
                <a:cubicBezTo>
                  <a:pt x="480" y="320"/>
                  <a:pt x="480" y="320"/>
                  <a:pt x="480" y="320"/>
                </a:cubicBezTo>
                <a:cubicBezTo>
                  <a:pt x="392" y="320"/>
                  <a:pt x="320" y="392"/>
                  <a:pt x="320" y="480"/>
                </a:cubicBezTo>
                <a:close/>
                <a:moveTo>
                  <a:pt x="1120" y="480"/>
                </a:moveTo>
                <a:cubicBezTo>
                  <a:pt x="1320" y="480"/>
                  <a:pt x="1320" y="480"/>
                  <a:pt x="1320" y="480"/>
                </a:cubicBezTo>
                <a:cubicBezTo>
                  <a:pt x="1386" y="480"/>
                  <a:pt x="1440" y="534"/>
                  <a:pt x="1440" y="600"/>
                </a:cubicBezTo>
                <a:cubicBezTo>
                  <a:pt x="1440" y="1000"/>
                  <a:pt x="1440" y="1000"/>
                  <a:pt x="1440" y="1000"/>
                </a:cubicBezTo>
                <a:cubicBezTo>
                  <a:pt x="1440" y="1066"/>
                  <a:pt x="1386" y="1120"/>
                  <a:pt x="1320" y="1120"/>
                </a:cubicBezTo>
                <a:cubicBezTo>
                  <a:pt x="920" y="1120"/>
                  <a:pt x="920" y="1120"/>
                  <a:pt x="920" y="1120"/>
                </a:cubicBezTo>
                <a:cubicBezTo>
                  <a:pt x="854" y="1120"/>
                  <a:pt x="800" y="1066"/>
                  <a:pt x="800" y="1000"/>
                </a:cubicBezTo>
                <a:cubicBezTo>
                  <a:pt x="800" y="480"/>
                  <a:pt x="800" y="480"/>
                  <a:pt x="800" y="480"/>
                </a:cubicBezTo>
                <a:cubicBezTo>
                  <a:pt x="800" y="215"/>
                  <a:pt x="1015" y="0"/>
                  <a:pt x="1280" y="0"/>
                </a:cubicBezTo>
                <a:cubicBezTo>
                  <a:pt x="1360" y="0"/>
                  <a:pt x="1360" y="0"/>
                  <a:pt x="1360" y="0"/>
                </a:cubicBezTo>
                <a:cubicBezTo>
                  <a:pt x="1360" y="320"/>
                  <a:pt x="1360" y="320"/>
                  <a:pt x="1360" y="320"/>
                </a:cubicBezTo>
                <a:cubicBezTo>
                  <a:pt x="1280" y="320"/>
                  <a:pt x="1280" y="320"/>
                  <a:pt x="1280" y="320"/>
                </a:cubicBezTo>
                <a:cubicBezTo>
                  <a:pt x="1192" y="320"/>
                  <a:pt x="1120" y="392"/>
                  <a:pt x="1120" y="480"/>
                </a:cubicBezTo>
                <a:close/>
              </a:path>
            </a:pathLst>
          </a:custGeom>
          <a:solidFill>
            <a:srgbClr val="150757"/>
          </a:solidFill>
          <a:ln>
            <a:noFill/>
          </a:ln>
        </p:spPr>
        <p:txBody>
          <a:bodyPr vert="horz" wrap="square" lIns="91440" tIns="45720" rIns="91440" bIns="45720" numCol="1" anchor="t" anchorCtr="0" compatLnSpc="1">
            <a:prstTxWarp prst="textNoShape">
              <a:avLst/>
            </a:prstTxWarp>
          </a:bodyPr>
          <a:lstStyle/>
          <a:p>
            <a:pPr>
              <a:defRPr/>
            </a:pPr>
            <a:endParaRPr lang="en-US" sz="1300" kern="0">
              <a:solidFill>
                <a:srgbClr val="000000"/>
              </a:solidFill>
              <a:latin typeface="+mj-lt"/>
              <a:cs typeface="Calibri"/>
              <a:sym typeface="+mn-lt"/>
            </a:endParaRPr>
          </a:p>
        </p:txBody>
      </p:sp>
      <p:sp>
        <p:nvSpPr>
          <p:cNvPr id="11" name="Freeform 5">
            <a:extLst>
              <a:ext uri="{FF2B5EF4-FFF2-40B4-BE49-F238E27FC236}">
                <a16:creationId xmlns:a16="http://schemas.microsoft.com/office/drawing/2014/main" id="{9739C5A9-D3EA-45A8-6D18-6C4F78F4F610}"/>
              </a:ext>
            </a:extLst>
          </p:cNvPr>
          <p:cNvSpPr>
            <a:spLocks noChangeAspect="1" noEditPoints="1"/>
          </p:cNvSpPr>
          <p:nvPr/>
        </p:nvSpPr>
        <p:spPr bwMode="auto">
          <a:xfrm flipH="1" flipV="1">
            <a:off x="11867332" y="5414859"/>
            <a:ext cx="281229" cy="200126"/>
          </a:xfrm>
          <a:custGeom>
            <a:avLst/>
            <a:gdLst>
              <a:gd name="T0" fmla="*/ 320 w 1440"/>
              <a:gd name="T1" fmla="*/ 480 h 1120"/>
              <a:gd name="T2" fmla="*/ 520 w 1440"/>
              <a:gd name="T3" fmla="*/ 480 h 1120"/>
              <a:gd name="T4" fmla="*/ 640 w 1440"/>
              <a:gd name="T5" fmla="*/ 600 h 1120"/>
              <a:gd name="T6" fmla="*/ 640 w 1440"/>
              <a:gd name="T7" fmla="*/ 1000 h 1120"/>
              <a:gd name="T8" fmla="*/ 520 w 1440"/>
              <a:gd name="T9" fmla="*/ 1120 h 1120"/>
              <a:gd name="T10" fmla="*/ 120 w 1440"/>
              <a:gd name="T11" fmla="*/ 1120 h 1120"/>
              <a:gd name="T12" fmla="*/ 0 w 1440"/>
              <a:gd name="T13" fmla="*/ 1000 h 1120"/>
              <a:gd name="T14" fmla="*/ 0 w 1440"/>
              <a:gd name="T15" fmla="*/ 480 h 1120"/>
              <a:gd name="T16" fmla="*/ 480 w 1440"/>
              <a:gd name="T17" fmla="*/ 0 h 1120"/>
              <a:gd name="T18" fmla="*/ 560 w 1440"/>
              <a:gd name="T19" fmla="*/ 0 h 1120"/>
              <a:gd name="T20" fmla="*/ 560 w 1440"/>
              <a:gd name="T21" fmla="*/ 320 h 1120"/>
              <a:gd name="T22" fmla="*/ 480 w 1440"/>
              <a:gd name="T23" fmla="*/ 320 h 1120"/>
              <a:gd name="T24" fmla="*/ 320 w 1440"/>
              <a:gd name="T25" fmla="*/ 480 h 1120"/>
              <a:gd name="T26" fmla="*/ 1120 w 1440"/>
              <a:gd name="T27" fmla="*/ 480 h 1120"/>
              <a:gd name="T28" fmla="*/ 1320 w 1440"/>
              <a:gd name="T29" fmla="*/ 480 h 1120"/>
              <a:gd name="T30" fmla="*/ 1440 w 1440"/>
              <a:gd name="T31" fmla="*/ 600 h 1120"/>
              <a:gd name="T32" fmla="*/ 1440 w 1440"/>
              <a:gd name="T33" fmla="*/ 1000 h 1120"/>
              <a:gd name="T34" fmla="*/ 1320 w 1440"/>
              <a:gd name="T35" fmla="*/ 1120 h 1120"/>
              <a:gd name="T36" fmla="*/ 920 w 1440"/>
              <a:gd name="T37" fmla="*/ 1120 h 1120"/>
              <a:gd name="T38" fmla="*/ 800 w 1440"/>
              <a:gd name="T39" fmla="*/ 1000 h 1120"/>
              <a:gd name="T40" fmla="*/ 800 w 1440"/>
              <a:gd name="T41" fmla="*/ 480 h 1120"/>
              <a:gd name="T42" fmla="*/ 1280 w 1440"/>
              <a:gd name="T43" fmla="*/ 0 h 1120"/>
              <a:gd name="T44" fmla="*/ 1360 w 1440"/>
              <a:gd name="T45" fmla="*/ 0 h 1120"/>
              <a:gd name="T46" fmla="*/ 1360 w 1440"/>
              <a:gd name="T47" fmla="*/ 320 h 1120"/>
              <a:gd name="T48" fmla="*/ 1280 w 1440"/>
              <a:gd name="T49" fmla="*/ 320 h 1120"/>
              <a:gd name="T50" fmla="*/ 1120 w 1440"/>
              <a:gd name="T51" fmla="*/ 48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0" h="1120">
                <a:moveTo>
                  <a:pt x="320" y="480"/>
                </a:moveTo>
                <a:cubicBezTo>
                  <a:pt x="520" y="480"/>
                  <a:pt x="520" y="480"/>
                  <a:pt x="520" y="480"/>
                </a:cubicBezTo>
                <a:cubicBezTo>
                  <a:pt x="586" y="480"/>
                  <a:pt x="640" y="534"/>
                  <a:pt x="640" y="600"/>
                </a:cubicBezTo>
                <a:cubicBezTo>
                  <a:pt x="640" y="1000"/>
                  <a:pt x="640" y="1000"/>
                  <a:pt x="640" y="1000"/>
                </a:cubicBezTo>
                <a:cubicBezTo>
                  <a:pt x="640" y="1066"/>
                  <a:pt x="586" y="1120"/>
                  <a:pt x="520" y="1120"/>
                </a:cubicBezTo>
                <a:cubicBezTo>
                  <a:pt x="120" y="1120"/>
                  <a:pt x="120" y="1120"/>
                  <a:pt x="120" y="1120"/>
                </a:cubicBezTo>
                <a:cubicBezTo>
                  <a:pt x="54" y="1120"/>
                  <a:pt x="0" y="1066"/>
                  <a:pt x="0" y="1000"/>
                </a:cubicBezTo>
                <a:cubicBezTo>
                  <a:pt x="0" y="480"/>
                  <a:pt x="0" y="480"/>
                  <a:pt x="0" y="480"/>
                </a:cubicBezTo>
                <a:cubicBezTo>
                  <a:pt x="0" y="215"/>
                  <a:pt x="215" y="0"/>
                  <a:pt x="480" y="0"/>
                </a:cubicBezTo>
                <a:cubicBezTo>
                  <a:pt x="560" y="0"/>
                  <a:pt x="560" y="0"/>
                  <a:pt x="560" y="0"/>
                </a:cubicBezTo>
                <a:cubicBezTo>
                  <a:pt x="560" y="320"/>
                  <a:pt x="560" y="320"/>
                  <a:pt x="560" y="320"/>
                </a:cubicBezTo>
                <a:cubicBezTo>
                  <a:pt x="480" y="320"/>
                  <a:pt x="480" y="320"/>
                  <a:pt x="480" y="320"/>
                </a:cubicBezTo>
                <a:cubicBezTo>
                  <a:pt x="392" y="320"/>
                  <a:pt x="320" y="392"/>
                  <a:pt x="320" y="480"/>
                </a:cubicBezTo>
                <a:close/>
                <a:moveTo>
                  <a:pt x="1120" y="480"/>
                </a:moveTo>
                <a:cubicBezTo>
                  <a:pt x="1320" y="480"/>
                  <a:pt x="1320" y="480"/>
                  <a:pt x="1320" y="480"/>
                </a:cubicBezTo>
                <a:cubicBezTo>
                  <a:pt x="1386" y="480"/>
                  <a:pt x="1440" y="534"/>
                  <a:pt x="1440" y="600"/>
                </a:cubicBezTo>
                <a:cubicBezTo>
                  <a:pt x="1440" y="1000"/>
                  <a:pt x="1440" y="1000"/>
                  <a:pt x="1440" y="1000"/>
                </a:cubicBezTo>
                <a:cubicBezTo>
                  <a:pt x="1440" y="1066"/>
                  <a:pt x="1386" y="1120"/>
                  <a:pt x="1320" y="1120"/>
                </a:cubicBezTo>
                <a:cubicBezTo>
                  <a:pt x="920" y="1120"/>
                  <a:pt x="920" y="1120"/>
                  <a:pt x="920" y="1120"/>
                </a:cubicBezTo>
                <a:cubicBezTo>
                  <a:pt x="854" y="1120"/>
                  <a:pt x="800" y="1066"/>
                  <a:pt x="800" y="1000"/>
                </a:cubicBezTo>
                <a:cubicBezTo>
                  <a:pt x="800" y="480"/>
                  <a:pt x="800" y="480"/>
                  <a:pt x="800" y="480"/>
                </a:cubicBezTo>
                <a:cubicBezTo>
                  <a:pt x="800" y="215"/>
                  <a:pt x="1015" y="0"/>
                  <a:pt x="1280" y="0"/>
                </a:cubicBezTo>
                <a:cubicBezTo>
                  <a:pt x="1360" y="0"/>
                  <a:pt x="1360" y="0"/>
                  <a:pt x="1360" y="0"/>
                </a:cubicBezTo>
                <a:cubicBezTo>
                  <a:pt x="1360" y="320"/>
                  <a:pt x="1360" y="320"/>
                  <a:pt x="1360" y="320"/>
                </a:cubicBezTo>
                <a:cubicBezTo>
                  <a:pt x="1280" y="320"/>
                  <a:pt x="1280" y="320"/>
                  <a:pt x="1280" y="320"/>
                </a:cubicBezTo>
                <a:cubicBezTo>
                  <a:pt x="1192" y="320"/>
                  <a:pt x="1120" y="392"/>
                  <a:pt x="1120" y="480"/>
                </a:cubicBezTo>
                <a:close/>
              </a:path>
            </a:pathLst>
          </a:custGeom>
          <a:solidFill>
            <a:srgbClr val="150757"/>
          </a:solidFill>
          <a:ln>
            <a:noFill/>
          </a:ln>
        </p:spPr>
        <p:txBody>
          <a:bodyPr vert="horz" wrap="square" lIns="91440" tIns="45720" rIns="91440" bIns="45720" numCol="1" anchor="t" anchorCtr="0" compatLnSpc="1">
            <a:prstTxWarp prst="textNoShape">
              <a:avLst/>
            </a:prstTxWarp>
          </a:bodyPr>
          <a:lstStyle/>
          <a:p>
            <a:pPr>
              <a:defRPr/>
            </a:pPr>
            <a:endParaRPr lang="en-US" sz="1300" kern="0">
              <a:solidFill>
                <a:srgbClr val="000000"/>
              </a:solidFill>
              <a:latin typeface="+mj-lt"/>
              <a:cs typeface="Calibri"/>
              <a:sym typeface="+mn-lt"/>
            </a:endParaRPr>
          </a:p>
        </p:txBody>
      </p:sp>
      <p:sp>
        <p:nvSpPr>
          <p:cNvPr id="12" name="TextBox 11">
            <a:extLst>
              <a:ext uri="{FF2B5EF4-FFF2-40B4-BE49-F238E27FC236}">
                <a16:creationId xmlns:a16="http://schemas.microsoft.com/office/drawing/2014/main" id="{07BEBA47-159D-F050-6067-35ED906824D2}"/>
              </a:ext>
            </a:extLst>
          </p:cNvPr>
          <p:cNvSpPr txBox="1">
            <a:spLocks/>
          </p:cNvSpPr>
          <p:nvPr/>
        </p:nvSpPr>
        <p:spPr>
          <a:xfrm>
            <a:off x="9243977" y="4736155"/>
            <a:ext cx="2633662" cy="955834"/>
          </a:xfrm>
          <a:prstGeom prst="rect">
            <a:avLst/>
          </a:prstGeom>
          <a:noFill/>
        </p:spPr>
        <p:txBody>
          <a:bodyPr wrap="square" tIns="36000" rtlCol="0">
            <a:spAutoFit/>
          </a:bodyPr>
          <a:lstStyle>
            <a:defPPr>
              <a:defRPr lang="en-US"/>
            </a:defPPr>
            <a:lvl1pPr algn="ctr" eaLnBrk="0" fontAlgn="base" hangingPunct="0">
              <a:spcBef>
                <a:spcPts val="600"/>
              </a:spcBef>
              <a:spcAft>
                <a:spcPct val="0"/>
              </a:spcAft>
              <a:buFont typeface="Arial" pitchFamily="34" charset="0"/>
              <a:buNone/>
              <a:defRPr sz="1000" i="1">
                <a:solidFill>
                  <a:schemeClr val="bg2"/>
                </a:solidFill>
              </a:defRPr>
            </a:lvl1pPr>
          </a:lstStyle>
          <a:p>
            <a:pPr algn="l">
              <a:lnSpc>
                <a:spcPct val="90000"/>
              </a:lnSpc>
              <a:defRPr/>
            </a:pPr>
            <a:r>
              <a:rPr lang="en-US" sz="1150" dirty="0">
                <a:solidFill>
                  <a:schemeClr val="tx1"/>
                </a:solidFill>
                <a:latin typeface="+mj-lt"/>
                <a:cs typeface="Calibri"/>
                <a:sym typeface="Arial Narrow" panose="020B0606020202030204" pitchFamily="34" charset="0"/>
              </a:rPr>
              <a:t>“</a:t>
            </a:r>
            <a:r>
              <a:rPr lang="es-ES" sz="1150" dirty="0">
                <a:solidFill>
                  <a:schemeClr val="tx1"/>
                </a:solidFill>
                <a:latin typeface="+mj-lt"/>
                <a:cs typeface="Calibri"/>
                <a:sym typeface="Arial Narrow" panose="020B0606020202030204" pitchFamily="34" charset="0"/>
              </a:rPr>
              <a:t>Veo grandes oportunidades para la electrónica impresa en la sanidad</a:t>
            </a:r>
            <a:r>
              <a:rPr lang="en-US" sz="1150" dirty="0">
                <a:solidFill>
                  <a:schemeClr val="tx1"/>
                </a:solidFill>
                <a:latin typeface="+mj-lt"/>
                <a:cs typeface="Calibri"/>
                <a:sym typeface="Arial Narrow" panose="020B0606020202030204" pitchFamily="34" charset="0"/>
              </a:rPr>
              <a:t>”</a:t>
            </a:r>
          </a:p>
          <a:p>
            <a:pPr algn="r">
              <a:lnSpc>
                <a:spcPct val="90000"/>
              </a:lnSpc>
              <a:defRPr/>
            </a:pPr>
            <a:r>
              <a:rPr lang="es-ES" sz="1150" b="1" i="0" dirty="0">
                <a:solidFill>
                  <a:srgbClr val="150757"/>
                </a:solidFill>
                <a:latin typeface="+mj-lt"/>
                <a:cs typeface="Calibri"/>
                <a:sym typeface="Arial Narrow" panose="020B0606020202030204" pitchFamily="34" charset="0"/>
              </a:rPr>
              <a:t>Stijn Gillissen, responsable mundial de electrónica impresa de Henkel</a:t>
            </a:r>
          </a:p>
        </p:txBody>
      </p:sp>
      <p:sp>
        <p:nvSpPr>
          <p:cNvPr id="13" name="Subtitle">
            <a:extLst>
              <a:ext uri="{FF2B5EF4-FFF2-40B4-BE49-F238E27FC236}">
                <a16:creationId xmlns:a16="http://schemas.microsoft.com/office/drawing/2014/main" id="{A37A0E5D-9709-45A3-8D0A-E3357CF3C2D8}"/>
              </a:ext>
            </a:extLst>
          </p:cNvPr>
          <p:cNvSpPr txBox="1">
            <a:spLocks/>
          </p:cNvSpPr>
          <p:nvPr/>
        </p:nvSpPr>
        <p:spPr>
          <a:xfrm>
            <a:off x="436741" y="1493934"/>
            <a:ext cx="8204919" cy="249299"/>
          </a:xfrm>
          <a:prstGeom prst="rect">
            <a:avLst/>
          </a:prstGeom>
        </p:spPr>
        <p:txBody>
          <a:bodyPr vert="horz" wrap="square" lIns="0" tIns="0" rIns="0" bIns="0" rtlCol="0">
            <a:spAutoFit/>
          </a:bodyPr>
          <a:lstStyle>
            <a:defPPr>
              <a:defRPr lang="en-EN"/>
            </a:defPPr>
            <a:lvl1pPr marL="0" lvl="0" indent="0" defTabSz="914400" eaLnBrk="1" latinLnBrk="0" hangingPunct="1">
              <a:lnSpc>
                <a:spcPct val="90000"/>
              </a:lnSpc>
              <a:buClr>
                <a:schemeClr val="tx1"/>
              </a:buClr>
              <a:buSzPct val="100000"/>
              <a:buFont typeface="+mn-lt" pitchFamily="34" charset="0"/>
              <a:buNone/>
              <a:defRPr sz="1800" b="0" i="0" baseline="0">
                <a:solidFill>
                  <a:schemeClr val="tx2"/>
                </a:solidFill>
                <a:latin typeface="+mn-lt"/>
              </a:defRPr>
            </a:lvl1pPr>
            <a:lvl2pPr marL="230400" indent="-230400" defTabSz="914400" eaLnBrk="1" latinLnBrk="0" hangingPunct="1">
              <a:lnSpc>
                <a:spcPct val="90000"/>
              </a:lnSpc>
              <a:spcBef>
                <a:spcPts val="1200"/>
              </a:spcBef>
              <a:buClrTx/>
              <a:buFont typeface="+mn-lt" panose="020B0604020202020204" pitchFamily="34" charset="0"/>
              <a:buChar char="•"/>
              <a:defRPr sz="1800" b="0">
                <a:latin typeface="+mn-lt"/>
              </a:defRPr>
            </a:lvl2pPr>
            <a:lvl3pPr marL="482400" indent="-234000" defTabSz="914400" eaLnBrk="1" latinLnBrk="0" hangingPunct="1">
              <a:lnSpc>
                <a:spcPct val="90000"/>
              </a:lnSpc>
              <a:spcBef>
                <a:spcPts val="400"/>
              </a:spcBef>
              <a:buClrTx/>
              <a:buFont typeface="+mn-lt" pitchFamily="34" charset="0"/>
              <a:buChar char="–"/>
              <a:defRPr sz="1800" b="0">
                <a:latin typeface="+mn-lt"/>
              </a:defRPr>
            </a:lvl3pPr>
            <a:lvl4pPr marL="698400" indent="-201600" defTabSz="914400" eaLnBrk="1" latinLnBrk="0" hangingPunct="1">
              <a:lnSpc>
                <a:spcPct val="90000"/>
              </a:lnSpc>
              <a:spcBef>
                <a:spcPts val="200"/>
              </a:spcBef>
              <a:buClrTx/>
              <a:buFont typeface="+mn-lt" pitchFamily="34" charset="0"/>
              <a:buChar char="-"/>
              <a:defRPr sz="1800" b="0">
                <a:latin typeface="+mn-lt"/>
              </a:defRPr>
            </a:lvl4pPr>
            <a:lvl5pPr marL="698400" indent="0" defTabSz="914400" eaLnBrk="1" latinLnBrk="0" hangingPunct="1">
              <a:lnSpc>
                <a:spcPct val="93000"/>
              </a:lnSpc>
              <a:spcBef>
                <a:spcPts val="0"/>
              </a:spcBef>
              <a:buFont typeface="+mn-lt" pitchFamily="34" charset="0"/>
              <a:buNone/>
              <a:defRPr sz="1700">
                <a:latin typeface="+mn-lt" pitchFamily="34" charset="0"/>
              </a:defRPr>
            </a:lvl5pPr>
            <a:lvl6pPr marL="2514600" indent="-228600">
              <a:spcBef>
                <a:spcPct val="20000"/>
              </a:spcBef>
              <a:buFont typeface="+mn-lt" pitchFamily="34" charset="0"/>
              <a:buChar char="•"/>
              <a:defRPr sz="2000">
                <a:latin typeface="+mn-lt"/>
              </a:defRPr>
            </a:lvl6pPr>
            <a:lvl7pPr marL="2971800" indent="-228600">
              <a:spcBef>
                <a:spcPct val="20000"/>
              </a:spcBef>
              <a:buFont typeface="+mn-lt" pitchFamily="34" charset="0"/>
              <a:buChar char="•"/>
              <a:defRPr sz="2000">
                <a:latin typeface="+mn-lt"/>
              </a:defRPr>
            </a:lvl7pPr>
            <a:lvl8pPr marL="3429000" indent="-228600">
              <a:spcBef>
                <a:spcPct val="20000"/>
              </a:spcBef>
              <a:buFont typeface="+mn-lt" pitchFamily="34" charset="0"/>
              <a:buChar char="•"/>
              <a:defRPr sz="2000">
                <a:latin typeface="+mn-lt"/>
              </a:defRPr>
            </a:lvl8pPr>
            <a:lvl9pPr marL="3886200" indent="-228600">
              <a:spcBef>
                <a:spcPct val="20000"/>
              </a:spcBef>
              <a:buFont typeface="+mn-lt" pitchFamily="34" charset="0"/>
              <a:buChar char="•"/>
              <a:defRPr sz="2000">
                <a:latin typeface="+mn-lt"/>
              </a:defRPr>
            </a:lvl9pPr>
          </a:lstStyle>
          <a:p>
            <a:pPr lvl="0">
              <a:spcBef>
                <a:spcPts val="0"/>
              </a:spcBef>
              <a:spcAft>
                <a:spcPts val="0"/>
              </a:spcAft>
            </a:pPr>
            <a:r>
              <a:rPr lang="es-ES" dirty="0">
                <a:latin typeface="+mj-lt"/>
                <a:ea typeface="+mn-ea"/>
                <a:cs typeface="+mn-cs"/>
                <a:sym typeface="+mn-lt"/>
              </a:rPr>
              <a:t>Mercado de la electrónica impresa en salud, 2019-2030 [USD billones] </a:t>
            </a:r>
            <a:endParaRPr lang="en-US" i="1" dirty="0">
              <a:latin typeface="+mj-lt"/>
              <a:ea typeface="+mn-ea"/>
              <a:cs typeface="+mn-cs"/>
              <a:sym typeface="+mn-lt"/>
            </a:endParaRPr>
          </a:p>
        </p:txBody>
      </p:sp>
    </p:spTree>
    <p:extLst>
      <p:ext uri="{BB962C8B-B14F-4D97-AF65-F5344CB8AC3E}">
        <p14:creationId xmlns:p14="http://schemas.microsoft.com/office/powerpoint/2010/main" val="2650371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descr="Imagen que contiene tabla, interior, computadora, escritorio&#10;&#10;Descripción generada automáticamente">
            <a:extLst>
              <a:ext uri="{FF2B5EF4-FFF2-40B4-BE49-F238E27FC236}">
                <a16:creationId xmlns:a16="http://schemas.microsoft.com/office/drawing/2014/main" id="{F6C8764B-8FC7-8135-74DB-78AF9C7C0A5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5523"/>
            <a:ext cx="2868133" cy="3824177"/>
          </a:xfrm>
          <a:prstGeom prst="rect">
            <a:avLst/>
          </a:prstGeom>
        </p:spPr>
      </p:pic>
      <p:pic>
        <p:nvPicPr>
          <p:cNvPr id="18" name="Imagen 17" descr="Un grupo de personas posando para una foto&#10;&#10;Descripción generada automáticamente">
            <a:extLst>
              <a:ext uri="{FF2B5EF4-FFF2-40B4-BE49-F238E27FC236}">
                <a16:creationId xmlns:a16="http://schemas.microsoft.com/office/drawing/2014/main" id="{2D704370-F4A2-F4AD-EB57-27DD979B3AFC}"/>
              </a:ext>
            </a:extLst>
          </p:cNvPr>
          <p:cNvPicPr>
            <a:picLocks noChangeAspect="1"/>
          </p:cNvPicPr>
          <p:nvPr/>
        </p:nvPicPr>
        <p:blipFill rotWithShape="1">
          <a:blip r:embed="rId5">
            <a:extLst>
              <a:ext uri="{28A0092B-C50C-407E-A947-70E740481C1C}">
                <a14:useLocalDpi xmlns:a14="http://schemas.microsoft.com/office/drawing/2010/main" val="0"/>
              </a:ext>
            </a:extLst>
          </a:blip>
          <a:srcRect t="19071" b="20155"/>
          <a:stretch/>
        </p:blipFill>
        <p:spPr>
          <a:xfrm>
            <a:off x="593159" y="2622483"/>
            <a:ext cx="9144000" cy="4167963"/>
          </a:xfrm>
          <a:prstGeom prst="rect">
            <a:avLst/>
          </a:prstGeom>
        </p:spPr>
      </p:pic>
      <p:pic>
        <p:nvPicPr>
          <p:cNvPr id="12" name="Imagen 11" descr="Un grupo de personas de pie&#10;&#10;Descripción generada automáticamente con confianza media">
            <a:extLst>
              <a:ext uri="{FF2B5EF4-FFF2-40B4-BE49-F238E27FC236}">
                <a16:creationId xmlns:a16="http://schemas.microsoft.com/office/drawing/2014/main" id="{E2135677-1A1B-D0F6-4F9B-D5583C079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9377" y="15523"/>
            <a:ext cx="3621623" cy="2716217"/>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470153D3-5260-5947-4AA3-41E33E80F0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1981" y="369057"/>
            <a:ext cx="3572265" cy="2009148"/>
          </a:xfrm>
          <a:prstGeom prst="rect">
            <a:avLst/>
          </a:prstGeom>
        </p:spPr>
      </p:pic>
      <p:pic>
        <p:nvPicPr>
          <p:cNvPr id="4" name="Imagen 3" descr="Un grupo de personas en una tienda&#10;&#10;Descripción generada automáticamente">
            <a:extLst>
              <a:ext uri="{FF2B5EF4-FFF2-40B4-BE49-F238E27FC236}">
                <a16:creationId xmlns:a16="http://schemas.microsoft.com/office/drawing/2014/main" id="{58C81EE7-D0E4-4CEA-98E1-13C3C0534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9410" y="67554"/>
            <a:ext cx="3022242" cy="4029656"/>
          </a:xfrm>
          <a:prstGeom prst="rect">
            <a:avLst/>
          </a:prstGeom>
        </p:spPr>
      </p:pic>
      <p:pic>
        <p:nvPicPr>
          <p:cNvPr id="6" name="Picture 6">
            <a:extLst>
              <a:ext uri="{FF2B5EF4-FFF2-40B4-BE49-F238E27FC236}">
                <a16:creationId xmlns:a16="http://schemas.microsoft.com/office/drawing/2014/main" id="{45112894-0DF1-022E-4B97-0BC52EF9AD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5935" y="4637655"/>
            <a:ext cx="3836065" cy="215778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D0D8944E-ED31-BA14-6A41-FD039DDD8303}"/>
              </a:ext>
            </a:extLst>
          </p:cNvPr>
          <p:cNvPicPr>
            <a:picLocks noChangeAspect="1"/>
          </p:cNvPicPr>
          <p:nvPr/>
        </p:nvPicPr>
        <p:blipFill>
          <a:blip r:embed="rId10"/>
          <a:stretch>
            <a:fillRect/>
          </a:stretch>
        </p:blipFill>
        <p:spPr>
          <a:xfrm>
            <a:off x="146513" y="4209335"/>
            <a:ext cx="2115468" cy="2583609"/>
          </a:xfrm>
          <a:prstGeom prst="rect">
            <a:avLst/>
          </a:prstGeom>
        </p:spPr>
      </p:pic>
    </p:spTree>
    <p:extLst>
      <p:ext uri="{BB962C8B-B14F-4D97-AF65-F5344CB8AC3E}">
        <p14:creationId xmlns:p14="http://schemas.microsoft.com/office/powerpoint/2010/main" val="170599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monitor, luz, verde, viejo&#10;&#10;Descripción generada automáticamente">
            <a:extLst>
              <a:ext uri="{FF2B5EF4-FFF2-40B4-BE49-F238E27FC236}">
                <a16:creationId xmlns:a16="http://schemas.microsoft.com/office/drawing/2014/main" id="{84208E5C-E983-AC7E-6D5F-9608AB9817DB}"/>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9871" b="20185"/>
          <a:stretch/>
        </p:blipFill>
        <p:spPr>
          <a:xfrm>
            <a:off x="2" y="0"/>
            <a:ext cx="7282936" cy="6858000"/>
          </a:xfrm>
          <a:prstGeom prst="rect">
            <a:avLst/>
          </a:prstGeom>
        </p:spPr>
      </p:pic>
      <p:sp>
        <p:nvSpPr>
          <p:cNvPr id="2" name="CuadroTexto 1"/>
          <p:cNvSpPr txBox="1"/>
          <p:nvPr/>
        </p:nvSpPr>
        <p:spPr>
          <a:xfrm>
            <a:off x="612479" y="1030443"/>
            <a:ext cx="5078833" cy="2602665"/>
          </a:xfrm>
          <a:prstGeom prst="rect">
            <a:avLst/>
          </a:prstGeom>
        </p:spPr>
        <p:txBody>
          <a:bodyPr vert="horz" lIns="121920" tIns="60960" rIns="121920" bIns="60960" rtlCol="0" anchor="b">
            <a:normAutofit/>
          </a:bodyPr>
          <a:lstStyle/>
          <a:p>
            <a:pPr marL="0" marR="0" lvl="0" indent="0" algn="l" defTabSz="1219170" rtl="0" eaLnBrk="1" fontAlgn="base" latinLnBrk="0" hangingPunct="1">
              <a:lnSpc>
                <a:spcPct val="90000"/>
              </a:lnSpc>
              <a:spcBef>
                <a:spcPct val="0"/>
              </a:spcBef>
              <a:spcAft>
                <a:spcPts val="800"/>
              </a:spcAft>
              <a:buClrTx/>
              <a:buSzTx/>
              <a:buFontTx/>
              <a:buNone/>
              <a:tabLst/>
              <a:defRPr/>
            </a:pPr>
            <a:endParaRPr kumimoji="0" lang="en-US" sz="2667" b="1" i="0" u="none" strike="noStrike" kern="1200" cap="none" spc="0" normalizeH="0" baseline="0" noProof="0">
              <a:ln>
                <a:noFill/>
              </a:ln>
              <a:solidFill>
                <a:prstClr val="black"/>
              </a:solidFill>
              <a:effectLst/>
              <a:uLnTx/>
              <a:uFillTx/>
              <a:latin typeface="Calibri"/>
              <a:ea typeface="+mn-ea"/>
              <a:cs typeface="+mn-cs"/>
            </a:endParaRPr>
          </a:p>
        </p:txBody>
      </p:sp>
      <p:sp>
        <p:nvSpPr>
          <p:cNvPr id="11" name="CuadroTexto 10">
            <a:extLst>
              <a:ext uri="{FF2B5EF4-FFF2-40B4-BE49-F238E27FC236}">
                <a16:creationId xmlns:a16="http://schemas.microsoft.com/office/drawing/2014/main" id="{31D8F883-1EDA-4074-8136-472F47F1F100}"/>
              </a:ext>
            </a:extLst>
          </p:cNvPr>
          <p:cNvSpPr txBox="1"/>
          <p:nvPr/>
        </p:nvSpPr>
        <p:spPr>
          <a:xfrm>
            <a:off x="1237245" y="396615"/>
            <a:ext cx="4884751" cy="1267655"/>
          </a:xfrm>
          <a:prstGeom prst="rect">
            <a:avLst/>
          </a:prstGeom>
          <a:noFill/>
        </p:spPr>
        <p:txBody>
          <a:bodyPr wrap="square">
            <a:spAutoFit/>
          </a:bodyPr>
          <a:lstStyle/>
          <a:p>
            <a:pPr algn="ctr">
              <a:lnSpc>
                <a:spcPct val="107000"/>
              </a:lnSpc>
              <a:spcAft>
                <a:spcPts val="800"/>
              </a:spcAft>
            </a:pPr>
            <a:r>
              <a:rPr lang="es-ES" sz="1800" b="1" dirty="0">
                <a:solidFill>
                  <a:srgbClr val="0D3B6F"/>
                </a:solidFill>
                <a:effectLst/>
                <a:latin typeface="Aptos" panose="020B0004020202020204" pitchFamily="34" charset="0"/>
                <a:ea typeface="Aptos" panose="020B0004020202020204" pitchFamily="34" charset="0"/>
                <a:cs typeface="Times New Roman" panose="02020603050405020304" pitchFamily="18" charset="0"/>
              </a:rPr>
              <a:t>Functional Print Cluster es un instrumento clave para realizar una correcta transferencia de innovación </a:t>
            </a: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de la impresión</a:t>
            </a:r>
            <a:r>
              <a:rPr lang="es-ES" sz="1800" b="1" dirty="0">
                <a:solidFill>
                  <a:srgbClr val="0D3B6F"/>
                </a:solidFill>
                <a:effectLst/>
                <a:latin typeface="Aptos" panose="020B0004020202020204" pitchFamily="34" charset="0"/>
                <a:ea typeface="Aptos" panose="020B0004020202020204" pitchFamily="34" charset="0"/>
                <a:cs typeface="Times New Roman" panose="02020603050405020304" pitchFamily="18" charset="0"/>
              </a:rPr>
              <a:t> </a:t>
            </a: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hacia</a:t>
            </a:r>
            <a:r>
              <a:rPr lang="es-ES" sz="1800" b="1" dirty="0">
                <a:solidFill>
                  <a:srgbClr val="0D3B6F"/>
                </a:solidFill>
                <a:effectLst/>
                <a:latin typeface="Aptos" panose="020B0004020202020204" pitchFamily="34" charset="0"/>
                <a:ea typeface="Aptos" panose="020B0004020202020204" pitchFamily="34" charset="0"/>
                <a:cs typeface="Times New Roman" panose="02020603050405020304" pitchFamily="18" charset="0"/>
              </a:rPr>
              <a:t> las empresas.</a:t>
            </a:r>
            <a:endParaRPr lang="en-US" sz="1800" dirty="0">
              <a:solidFill>
                <a:srgbClr val="0D3B6F"/>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09502F67-3DBA-4285-AAB5-9A17CEA7F495}"/>
              </a:ext>
            </a:extLst>
          </p:cNvPr>
          <p:cNvPicPr>
            <a:picLocks noChangeAspect="1"/>
          </p:cNvPicPr>
          <p:nvPr/>
        </p:nvPicPr>
        <p:blipFill>
          <a:blip r:embed="rId4"/>
          <a:stretch>
            <a:fillRect/>
          </a:stretch>
        </p:blipFill>
        <p:spPr>
          <a:xfrm>
            <a:off x="9721663" y="193233"/>
            <a:ext cx="705976" cy="705976"/>
          </a:xfrm>
          <a:prstGeom prst="rect">
            <a:avLst/>
          </a:prstGeom>
        </p:spPr>
      </p:pic>
      <p:pic>
        <p:nvPicPr>
          <p:cNvPr id="9" name="Imagen 8">
            <a:extLst>
              <a:ext uri="{FF2B5EF4-FFF2-40B4-BE49-F238E27FC236}">
                <a16:creationId xmlns:a16="http://schemas.microsoft.com/office/drawing/2014/main" id="{2A693C04-9D03-4A3D-8F8F-3A37D4BB49A0}"/>
              </a:ext>
            </a:extLst>
          </p:cNvPr>
          <p:cNvPicPr>
            <a:picLocks noChangeAspect="1"/>
          </p:cNvPicPr>
          <p:nvPr/>
        </p:nvPicPr>
        <p:blipFill>
          <a:blip r:embed="rId5"/>
          <a:stretch>
            <a:fillRect/>
          </a:stretch>
        </p:blipFill>
        <p:spPr>
          <a:xfrm>
            <a:off x="10583364" y="193233"/>
            <a:ext cx="1198832" cy="705979"/>
          </a:xfrm>
          <a:prstGeom prst="rect">
            <a:avLst/>
          </a:prstGeom>
        </p:spPr>
      </p:pic>
      <p:pic>
        <p:nvPicPr>
          <p:cNvPr id="6" name="Imagen 5">
            <a:extLst>
              <a:ext uri="{FF2B5EF4-FFF2-40B4-BE49-F238E27FC236}">
                <a16:creationId xmlns:a16="http://schemas.microsoft.com/office/drawing/2014/main" id="{07F65370-1E72-4206-FBBB-EA03903A0891}"/>
              </a:ext>
            </a:extLst>
          </p:cNvPr>
          <p:cNvPicPr>
            <a:picLocks noChangeAspect="1"/>
          </p:cNvPicPr>
          <p:nvPr/>
        </p:nvPicPr>
        <p:blipFill>
          <a:blip r:embed="rId6"/>
          <a:stretch>
            <a:fillRect/>
          </a:stretch>
        </p:blipFill>
        <p:spPr>
          <a:xfrm>
            <a:off x="858552" y="1841214"/>
            <a:ext cx="5642138" cy="4235916"/>
          </a:xfrm>
          <a:prstGeom prst="rect">
            <a:avLst/>
          </a:prstGeom>
        </p:spPr>
      </p:pic>
      <p:sp>
        <p:nvSpPr>
          <p:cNvPr id="3" name="CuadroTexto 2">
            <a:extLst>
              <a:ext uri="{FF2B5EF4-FFF2-40B4-BE49-F238E27FC236}">
                <a16:creationId xmlns:a16="http://schemas.microsoft.com/office/drawing/2014/main" id="{3E476E6F-3472-F1CA-92D1-BD087F61338F}"/>
              </a:ext>
            </a:extLst>
          </p:cNvPr>
          <p:cNvSpPr txBox="1"/>
          <p:nvPr/>
        </p:nvSpPr>
        <p:spPr>
          <a:xfrm>
            <a:off x="7821725" y="2068728"/>
            <a:ext cx="4884751" cy="3570208"/>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s-ES" b="1" dirty="0">
                <a:solidFill>
                  <a:srgbClr val="0D3B6F"/>
                </a:solidFill>
                <a:effectLst/>
                <a:latin typeface="Aptos" panose="020B0004020202020204" pitchFamily="34" charset="0"/>
                <a:ea typeface="Aptos" panose="020B0004020202020204" pitchFamily="34" charset="0"/>
                <a:cs typeface="Times New Roman" panose="02020603050405020304" pitchFamily="18" charset="0"/>
              </a:rPr>
              <a:t>Transversal</a:t>
            </a:r>
          </a:p>
          <a:p>
            <a:pPr marL="285750" indent="-285750" algn="just">
              <a:lnSpc>
                <a:spcPct val="107000"/>
              </a:lnSpc>
              <a:spcAft>
                <a:spcPts val="800"/>
              </a:spcAft>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Innovador</a:t>
            </a:r>
          </a:p>
          <a:p>
            <a:pPr marL="285750" indent="-285750" algn="just">
              <a:lnSpc>
                <a:spcPct val="107000"/>
              </a:lnSpc>
              <a:spcAft>
                <a:spcPts val="800"/>
              </a:spcAft>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Transferencia </a:t>
            </a:r>
          </a:p>
          <a:p>
            <a:pPr marL="285750" indent="-285750" algn="just">
              <a:lnSpc>
                <a:spcPct val="107000"/>
              </a:lnSpc>
              <a:spcAft>
                <a:spcPts val="800"/>
              </a:spcAft>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Nuevas oportunidades de negocio</a:t>
            </a:r>
          </a:p>
          <a:p>
            <a:pPr marL="285750" indent="-285750" algn="just">
              <a:lnSpc>
                <a:spcPct val="107000"/>
              </a:lnSpc>
              <a:spcAft>
                <a:spcPts val="800"/>
              </a:spcAft>
              <a:buFont typeface="Arial" panose="020B0604020202020204" pitchFamily="34" charset="0"/>
              <a:buChar char="•"/>
            </a:pPr>
            <a:r>
              <a:rPr lang="es-ES" b="1" dirty="0">
                <a:solidFill>
                  <a:srgbClr val="0D3B6F"/>
                </a:solidFill>
                <a:effectLst/>
                <a:latin typeface="Aptos" panose="020B0004020202020204" pitchFamily="34" charset="0"/>
                <a:ea typeface="Aptos" panose="020B0004020202020204" pitchFamily="34" charset="0"/>
                <a:cs typeface="Times New Roman" panose="02020603050405020304" pitchFamily="18" charset="0"/>
              </a:rPr>
              <a:t>Impulsor y Difusor</a:t>
            </a:r>
          </a:p>
          <a:p>
            <a:pPr marL="285750" indent="-285750" algn="just">
              <a:lnSpc>
                <a:spcPct val="107000"/>
              </a:lnSpc>
              <a:spcAft>
                <a:spcPts val="800"/>
              </a:spcAft>
              <a:buFont typeface="Arial" panose="020B0604020202020204" pitchFamily="34" charset="0"/>
              <a:buChar char="•"/>
            </a:pP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Vigilancia tecnológica</a:t>
            </a:r>
          </a:p>
          <a:p>
            <a:pPr marL="285750" indent="-285750" algn="just">
              <a:lnSpc>
                <a:spcPct val="107000"/>
              </a:lnSpc>
              <a:spcAft>
                <a:spcPts val="800"/>
              </a:spcAft>
              <a:buFont typeface="Arial" panose="020B0604020202020204" pitchFamily="34" charset="0"/>
              <a:buChar char="•"/>
            </a:pPr>
            <a:r>
              <a:rPr lang="es-ES" b="1" dirty="0">
                <a:solidFill>
                  <a:srgbClr val="0D3B6F"/>
                </a:solidFill>
                <a:effectLst/>
                <a:latin typeface="Aptos" panose="020B0004020202020204" pitchFamily="34" charset="0"/>
                <a:ea typeface="Aptos" panose="020B0004020202020204" pitchFamily="34" charset="0"/>
                <a:cs typeface="Times New Roman" panose="02020603050405020304" pitchFamily="18" charset="0"/>
              </a:rPr>
              <a:t>Vigilancia </a:t>
            </a:r>
            <a:r>
              <a:rPr lang="es-ES" b="1" dirty="0">
                <a:solidFill>
                  <a:srgbClr val="0D3B6F"/>
                </a:solidFill>
                <a:latin typeface="Aptos" panose="020B0004020202020204" pitchFamily="34" charset="0"/>
                <a:ea typeface="Aptos" panose="020B0004020202020204" pitchFamily="34" charset="0"/>
                <a:cs typeface="Times New Roman" panose="02020603050405020304" pitchFamily="18" charset="0"/>
              </a:rPr>
              <a:t>de mercado</a:t>
            </a:r>
            <a:endParaRPr lang="es-ES" b="1" dirty="0">
              <a:solidFill>
                <a:srgbClr val="0D3B6F"/>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endParaRPr lang="es-ES" sz="1800" b="1" dirty="0">
              <a:solidFill>
                <a:srgbClr val="A02B93"/>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90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ol 1">
            <a:extLst>
              <a:ext uri="{FF2B5EF4-FFF2-40B4-BE49-F238E27FC236}">
                <a16:creationId xmlns:a16="http://schemas.microsoft.com/office/drawing/2014/main" id="{FAF2FA04-6518-D885-74B4-CE8A1D59480E}"/>
              </a:ext>
            </a:extLst>
          </p:cNvPr>
          <p:cNvSpPr>
            <a:spLocks noGrp="1"/>
          </p:cNvSpPr>
          <p:nvPr>
            <p:ph type="title"/>
          </p:nvPr>
        </p:nvSpPr>
        <p:spPr>
          <a:xfrm>
            <a:off x="6401935" y="3192105"/>
            <a:ext cx="10515600" cy="1325563"/>
          </a:xfrm>
        </p:spPr>
        <p:txBody>
          <a:bodyPr/>
          <a:lstStyle/>
          <a:p>
            <a:r>
              <a:rPr lang="ca-ES" dirty="0" err="1">
                <a:solidFill>
                  <a:schemeClr val="bg1"/>
                </a:solidFill>
              </a:rPr>
              <a:t>racias</a:t>
            </a:r>
            <a:endParaRPr lang="es-ES" dirty="0">
              <a:solidFill>
                <a:schemeClr val="bg1"/>
              </a:solidFill>
            </a:endParaRPr>
          </a:p>
        </p:txBody>
      </p:sp>
      <p:sp>
        <p:nvSpPr>
          <p:cNvPr id="2" name="Título 3">
            <a:extLst>
              <a:ext uri="{FF2B5EF4-FFF2-40B4-BE49-F238E27FC236}">
                <a16:creationId xmlns:a16="http://schemas.microsoft.com/office/drawing/2014/main" id="{7B682431-45C6-FB0A-2D1B-4830C8735D6A}"/>
              </a:ext>
            </a:extLst>
          </p:cNvPr>
          <p:cNvSpPr txBox="1">
            <a:spLocks/>
          </p:cNvSpPr>
          <p:nvPr/>
        </p:nvSpPr>
        <p:spPr bwMode="auto">
          <a:xfrm>
            <a:off x="915535" y="2763342"/>
            <a:ext cx="10972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spAutoFit/>
          </a:bodyPr>
          <a:lstStyle>
            <a:lvl1pPr algn="l" rtl="0" eaLnBrk="0" fontAlgn="base" hangingPunct="0">
              <a:spcBef>
                <a:spcPct val="0"/>
              </a:spcBef>
              <a:spcAft>
                <a:spcPct val="0"/>
              </a:spcAft>
              <a:defRPr sz="3000" b="1"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6600">
                <a:solidFill>
                  <a:schemeClr val="tx1"/>
                </a:solidFill>
                <a:latin typeface="Calibri" charset="0"/>
                <a:ea typeface="ＭＳ Ｐゴシック" charset="0"/>
                <a:cs typeface="ＭＳ Ｐゴシック" charset="0"/>
              </a:defRPr>
            </a:lvl5pPr>
            <a:lvl6pPr marL="685784" algn="ctr" rtl="0" fontAlgn="base">
              <a:spcBef>
                <a:spcPct val="0"/>
              </a:spcBef>
              <a:spcAft>
                <a:spcPct val="0"/>
              </a:spcAft>
              <a:defRPr sz="6600">
                <a:solidFill>
                  <a:schemeClr val="tx1"/>
                </a:solidFill>
                <a:latin typeface="Calibri" charset="0"/>
                <a:ea typeface="ＭＳ Ｐゴシック" charset="0"/>
              </a:defRPr>
            </a:lvl6pPr>
            <a:lvl7pPr marL="1371566" algn="ctr" rtl="0" fontAlgn="base">
              <a:spcBef>
                <a:spcPct val="0"/>
              </a:spcBef>
              <a:spcAft>
                <a:spcPct val="0"/>
              </a:spcAft>
              <a:defRPr sz="6600">
                <a:solidFill>
                  <a:schemeClr val="tx1"/>
                </a:solidFill>
                <a:latin typeface="Calibri" charset="0"/>
                <a:ea typeface="ＭＳ Ｐゴシック" charset="0"/>
              </a:defRPr>
            </a:lvl7pPr>
            <a:lvl8pPr marL="2057349" algn="ctr" rtl="0" fontAlgn="base">
              <a:spcBef>
                <a:spcPct val="0"/>
              </a:spcBef>
              <a:spcAft>
                <a:spcPct val="0"/>
              </a:spcAft>
              <a:defRPr sz="6600">
                <a:solidFill>
                  <a:schemeClr val="tx1"/>
                </a:solidFill>
                <a:latin typeface="Calibri" charset="0"/>
                <a:ea typeface="ＭＳ Ｐゴシック" charset="0"/>
              </a:defRPr>
            </a:lvl8pPr>
            <a:lvl9pPr marL="2743131" algn="ctr" rtl="0" fontAlgn="base">
              <a:spcBef>
                <a:spcPct val="0"/>
              </a:spcBef>
              <a:spcAft>
                <a:spcPct val="0"/>
              </a:spcAft>
              <a:defRPr sz="6600">
                <a:solidFill>
                  <a:schemeClr val="tx1"/>
                </a:solidFill>
                <a:latin typeface="Calibri" charset="0"/>
                <a:ea typeface="ＭＳ Ｐゴシック" charset="0"/>
              </a:defRPr>
            </a:lvl9pPr>
          </a:lstStyle>
          <a:p>
            <a:pPr algn="r"/>
            <a:r>
              <a:rPr lang="es-ES" sz="2400" dirty="0">
                <a:solidFill>
                  <a:srgbClr val="002060"/>
                </a:solidFill>
                <a:effectLst>
                  <a:outerShdw blurRad="38100" dist="38100" dir="2700000" algn="tl">
                    <a:srgbClr val="000000">
                      <a:alpha val="43137"/>
                    </a:srgbClr>
                  </a:outerShdw>
                </a:effectLst>
                <a:hlinkClick r:id="rId3"/>
              </a:rPr>
              <a:t>www.functionalprint.com</a:t>
            </a:r>
            <a:endParaRPr lang="es-ES" sz="2400" dirty="0">
              <a:solidFill>
                <a:srgbClr val="002060"/>
              </a:solidFill>
              <a:effectLst>
                <a:outerShdw blurRad="38100" dist="38100" dir="2700000" algn="tl">
                  <a:srgbClr val="000000">
                    <a:alpha val="43137"/>
                  </a:srgbClr>
                </a:outerShdw>
              </a:effectLst>
            </a:endParaRPr>
          </a:p>
          <a:p>
            <a:pPr algn="r"/>
            <a:r>
              <a:rPr lang="es-ES" sz="2400" dirty="0">
                <a:solidFill>
                  <a:srgbClr val="002060"/>
                </a:solidFill>
                <a:effectLst>
                  <a:outerShdw blurRad="38100" dist="38100" dir="2700000" algn="tl">
                    <a:srgbClr val="000000">
                      <a:alpha val="43137"/>
                    </a:srgbClr>
                  </a:outerShdw>
                </a:effectLst>
                <a:hlinkClick r:id="rId4"/>
              </a:rPr>
              <a:t>www.3neo.org</a:t>
            </a:r>
            <a:endParaRPr lang="es-ES" sz="2400" dirty="0">
              <a:solidFill>
                <a:srgbClr val="002060"/>
              </a:solidFill>
              <a:effectLst>
                <a:outerShdw blurRad="38100" dist="38100" dir="2700000" algn="tl">
                  <a:srgbClr val="000000">
                    <a:alpha val="43137"/>
                  </a:srgbClr>
                </a:outerShdw>
              </a:effectLst>
            </a:endParaRPr>
          </a:p>
          <a:p>
            <a:pPr algn="r"/>
            <a:r>
              <a:rPr lang="es-ES" sz="2400" dirty="0">
                <a:solidFill>
                  <a:srgbClr val="002060"/>
                </a:solidFill>
                <a:effectLst>
                  <a:outerShdw blurRad="38100" dist="38100" dir="2700000" algn="tl">
                    <a:srgbClr val="000000">
                      <a:alpha val="43137"/>
                    </a:srgbClr>
                  </a:outerShdw>
                </a:effectLst>
                <a:hlinkClick r:id="rId5"/>
              </a:rPr>
              <a:t>sbarasoain@functionalprint.com</a:t>
            </a:r>
            <a:endParaRPr lang="es-ES" sz="2400" dirty="0">
              <a:solidFill>
                <a:srgbClr val="002060"/>
              </a:solidFill>
              <a:effectLst>
                <a:outerShdw blurRad="38100" dist="38100" dir="2700000" algn="tl">
                  <a:srgbClr val="000000">
                    <a:alpha val="43137"/>
                  </a:srgbClr>
                </a:outerShdw>
              </a:effectLst>
            </a:endParaRPr>
          </a:p>
          <a:p>
            <a:pPr algn="r"/>
            <a:endParaRPr lang="es-ES" sz="3600" dirty="0">
              <a:solidFill>
                <a:srgbClr val="002060"/>
              </a:solidFill>
              <a:effectLst>
                <a:outerShdw blurRad="38100" dist="38100" dir="2700000" algn="tl">
                  <a:srgbClr val="000000">
                    <a:alpha val="43137"/>
                  </a:srgbClr>
                </a:outerShdw>
              </a:effectLst>
            </a:endParaRPr>
          </a:p>
        </p:txBody>
      </p:sp>
      <p:pic>
        <p:nvPicPr>
          <p:cNvPr id="14" name="Imagen 13" descr="Icono&#10;&#10;Descripción generada automáticamente">
            <a:extLst>
              <a:ext uri="{FF2B5EF4-FFF2-40B4-BE49-F238E27FC236}">
                <a16:creationId xmlns:a16="http://schemas.microsoft.com/office/drawing/2014/main" id="{F39D616C-F3F5-4E75-852C-195B765E739D}"/>
              </a:ext>
            </a:extLst>
          </p:cNvPr>
          <p:cNvPicPr>
            <a:picLocks noChangeAspect="1"/>
          </p:cNvPicPr>
          <p:nvPr/>
        </p:nvPicPr>
        <p:blipFill>
          <a:blip r:embed="rId6"/>
          <a:stretch>
            <a:fillRect/>
          </a:stretch>
        </p:blipFill>
        <p:spPr>
          <a:xfrm>
            <a:off x="3199270" y="5231927"/>
            <a:ext cx="1234712" cy="493885"/>
          </a:xfrm>
          <a:prstGeom prst="rect">
            <a:avLst/>
          </a:prstGeom>
        </p:spPr>
      </p:pic>
      <p:pic>
        <p:nvPicPr>
          <p:cNvPr id="20" name="Imagen 19" descr="Imagen que contiene Gráfico&#10;&#10;Descripción generada automáticamente">
            <a:extLst>
              <a:ext uri="{FF2B5EF4-FFF2-40B4-BE49-F238E27FC236}">
                <a16:creationId xmlns:a16="http://schemas.microsoft.com/office/drawing/2014/main" id="{BECBA2C2-7107-4289-9BA8-CDC7892D83ED}"/>
              </a:ext>
            </a:extLst>
          </p:cNvPr>
          <p:cNvPicPr>
            <a:picLocks noChangeAspect="1"/>
          </p:cNvPicPr>
          <p:nvPr/>
        </p:nvPicPr>
        <p:blipFill>
          <a:blip r:embed="rId7"/>
          <a:stretch>
            <a:fillRect/>
          </a:stretch>
        </p:blipFill>
        <p:spPr>
          <a:xfrm>
            <a:off x="2961025" y="5867645"/>
            <a:ext cx="2330836" cy="597651"/>
          </a:xfrm>
          <a:prstGeom prst="rect">
            <a:avLst/>
          </a:prstGeom>
        </p:spPr>
      </p:pic>
      <p:pic>
        <p:nvPicPr>
          <p:cNvPr id="3" name="Imagen 2" descr="Imagen que contiene Texto&#10;&#10;Descripción generada automáticamente">
            <a:extLst>
              <a:ext uri="{FF2B5EF4-FFF2-40B4-BE49-F238E27FC236}">
                <a16:creationId xmlns:a16="http://schemas.microsoft.com/office/drawing/2014/main" id="{0F53E174-2FF3-B6C6-C20A-39447B744F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269" y="5808019"/>
            <a:ext cx="2568804" cy="746023"/>
          </a:xfrm>
          <a:prstGeom prst="rect">
            <a:avLst/>
          </a:prstGeom>
        </p:spPr>
      </p:pic>
      <p:pic>
        <p:nvPicPr>
          <p:cNvPr id="8" name="Picture 7" descr="Gobierno-de-Navarra-Logo-2022-4 | Turismo en Arguedas">
            <a:extLst>
              <a:ext uri="{FF2B5EF4-FFF2-40B4-BE49-F238E27FC236}">
                <a16:creationId xmlns:a16="http://schemas.microsoft.com/office/drawing/2014/main" id="{188C1532-C1CA-BE5A-2866-B9B5D8B8AC5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917" t="12400" r="8864" b="12400"/>
          <a:stretch/>
        </p:blipFill>
        <p:spPr bwMode="auto">
          <a:xfrm>
            <a:off x="473413" y="5303985"/>
            <a:ext cx="2114516" cy="483508"/>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Diagrama&#10;&#10;Descripción generada automáticamente">
            <a:extLst>
              <a:ext uri="{FF2B5EF4-FFF2-40B4-BE49-F238E27FC236}">
                <a16:creationId xmlns:a16="http://schemas.microsoft.com/office/drawing/2014/main" id="{EA7039F5-0669-982E-3512-27F306A9995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3151" y="871247"/>
            <a:ext cx="1988113" cy="2221358"/>
          </a:xfrm>
          <a:custGeom>
            <a:avLst/>
            <a:gdLst/>
            <a:ahLst/>
            <a:cxnLst/>
            <a:rect l="l" t="t" r="r" b="b"/>
            <a:pathLst>
              <a:path w="4141760" h="4377846">
                <a:moveTo>
                  <a:pt x="0" y="0"/>
                </a:moveTo>
                <a:lnTo>
                  <a:pt x="4141760" y="0"/>
                </a:lnTo>
                <a:lnTo>
                  <a:pt x="4141760" y="4377846"/>
                </a:lnTo>
                <a:lnTo>
                  <a:pt x="0" y="4377846"/>
                </a:lnTo>
                <a:close/>
              </a:path>
            </a:pathLst>
          </a:custGeom>
        </p:spPr>
      </p:pic>
      <p:pic>
        <p:nvPicPr>
          <p:cNvPr id="9" name="Imagen 8">
            <a:extLst>
              <a:ext uri="{FF2B5EF4-FFF2-40B4-BE49-F238E27FC236}">
                <a16:creationId xmlns:a16="http://schemas.microsoft.com/office/drawing/2014/main" id="{777D6893-5207-E669-89D3-FC438A869250}"/>
              </a:ext>
            </a:extLst>
          </p:cNvPr>
          <p:cNvPicPr>
            <a:picLocks noChangeAspect="1"/>
          </p:cNvPicPr>
          <p:nvPr/>
        </p:nvPicPr>
        <p:blipFill>
          <a:blip r:embed="rId11"/>
          <a:stretch>
            <a:fillRect/>
          </a:stretch>
        </p:blipFill>
        <p:spPr>
          <a:xfrm>
            <a:off x="2311316" y="1175204"/>
            <a:ext cx="1775908" cy="1045813"/>
          </a:xfrm>
          <a:prstGeom prst="rect">
            <a:avLst/>
          </a:prstGeom>
        </p:spPr>
      </p:pic>
    </p:spTree>
    <p:extLst>
      <p:ext uri="{BB962C8B-B14F-4D97-AF65-F5344CB8AC3E}">
        <p14:creationId xmlns:p14="http://schemas.microsoft.com/office/powerpoint/2010/main" val="378475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agen que contiene dibujo&#10;&#10;Descripción generada automáticamente">
            <a:extLst>
              <a:ext uri="{FF2B5EF4-FFF2-40B4-BE49-F238E27FC236}">
                <a16:creationId xmlns:a16="http://schemas.microsoft.com/office/drawing/2014/main" id="{5D8C7599-F854-7F8F-2AC0-1CE59FA3E62D}"/>
              </a:ext>
            </a:extLst>
          </p:cNvPr>
          <p:cNvPicPr>
            <a:picLocks noChangeAspect="1"/>
          </p:cNvPicPr>
          <p:nvPr/>
        </p:nvPicPr>
        <p:blipFill>
          <a:blip r:embed="rId3"/>
          <a:stretch>
            <a:fillRect/>
          </a:stretch>
        </p:blipFill>
        <p:spPr>
          <a:xfrm>
            <a:off x="1270924" y="6406100"/>
            <a:ext cx="922808" cy="346425"/>
          </a:xfrm>
          <a:prstGeom prst="rect">
            <a:avLst/>
          </a:prstGeom>
        </p:spPr>
      </p:pic>
      <p:pic>
        <p:nvPicPr>
          <p:cNvPr id="16" name="Imagen 15" descr="Icono&#10;&#10;Descripción generada automáticamente">
            <a:extLst>
              <a:ext uri="{FF2B5EF4-FFF2-40B4-BE49-F238E27FC236}">
                <a16:creationId xmlns:a16="http://schemas.microsoft.com/office/drawing/2014/main" id="{0D1F37A6-C57D-A98E-5C1B-BFC9FBFF6C81}"/>
              </a:ext>
            </a:extLst>
          </p:cNvPr>
          <p:cNvPicPr>
            <a:picLocks noChangeAspect="1"/>
          </p:cNvPicPr>
          <p:nvPr/>
        </p:nvPicPr>
        <p:blipFill>
          <a:blip r:embed="rId4"/>
          <a:stretch>
            <a:fillRect/>
          </a:stretch>
        </p:blipFill>
        <p:spPr>
          <a:xfrm>
            <a:off x="2412606" y="6340302"/>
            <a:ext cx="1302039" cy="520816"/>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5B269245-743F-1410-E263-55E2DD47B464}"/>
              </a:ext>
            </a:extLst>
          </p:cNvPr>
          <p:cNvPicPr>
            <a:picLocks noChangeAspect="1"/>
          </p:cNvPicPr>
          <p:nvPr/>
        </p:nvPicPr>
        <p:blipFill>
          <a:blip r:embed="rId5"/>
          <a:stretch>
            <a:fillRect/>
          </a:stretch>
        </p:blipFill>
        <p:spPr>
          <a:xfrm>
            <a:off x="6267859" y="6340302"/>
            <a:ext cx="1982131" cy="508240"/>
          </a:xfrm>
          <a:prstGeom prst="rect">
            <a:avLst/>
          </a:prstGeom>
        </p:spPr>
      </p:pic>
      <p:pic>
        <p:nvPicPr>
          <p:cNvPr id="20" name="Imagen 19" descr="Texto&#10;&#10;Descripción generada automáticamente con confianza media">
            <a:extLst>
              <a:ext uri="{FF2B5EF4-FFF2-40B4-BE49-F238E27FC236}">
                <a16:creationId xmlns:a16="http://schemas.microsoft.com/office/drawing/2014/main" id="{A4ADAE6D-5927-226A-4968-C6F110F70DD8}"/>
              </a:ext>
            </a:extLst>
          </p:cNvPr>
          <p:cNvPicPr>
            <a:picLocks noChangeAspect="1"/>
          </p:cNvPicPr>
          <p:nvPr/>
        </p:nvPicPr>
        <p:blipFill>
          <a:blip r:embed="rId6"/>
          <a:stretch>
            <a:fillRect/>
          </a:stretch>
        </p:blipFill>
        <p:spPr>
          <a:xfrm>
            <a:off x="8249990" y="6349760"/>
            <a:ext cx="1649696" cy="508240"/>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7A649469-FCF4-E117-AC75-3F4360264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2781" y="6269822"/>
            <a:ext cx="2263219" cy="657276"/>
          </a:xfrm>
          <a:prstGeom prst="rect">
            <a:avLst/>
          </a:prstGeom>
        </p:spPr>
      </p:pic>
      <p:pic>
        <p:nvPicPr>
          <p:cNvPr id="3" name="Imagen 2">
            <a:extLst>
              <a:ext uri="{FF2B5EF4-FFF2-40B4-BE49-F238E27FC236}">
                <a16:creationId xmlns:a16="http://schemas.microsoft.com/office/drawing/2014/main" id="{38BC0C26-6B69-1AD7-593E-2FCAE360DBDF}"/>
              </a:ext>
            </a:extLst>
          </p:cNvPr>
          <p:cNvPicPr>
            <a:picLocks noChangeAspect="1"/>
          </p:cNvPicPr>
          <p:nvPr/>
        </p:nvPicPr>
        <p:blipFill>
          <a:blip r:embed="rId8"/>
          <a:stretch>
            <a:fillRect/>
          </a:stretch>
        </p:blipFill>
        <p:spPr>
          <a:xfrm>
            <a:off x="1538962" y="483532"/>
            <a:ext cx="9114075" cy="5126667"/>
          </a:xfrm>
          <a:prstGeom prst="rect">
            <a:avLst/>
          </a:prstGeom>
        </p:spPr>
      </p:pic>
    </p:spTree>
    <p:extLst>
      <p:ext uri="{BB962C8B-B14F-4D97-AF65-F5344CB8AC3E}">
        <p14:creationId xmlns:p14="http://schemas.microsoft.com/office/powerpoint/2010/main" val="258221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grama de flujo: proceso 2">
            <a:extLst>
              <a:ext uri="{FF2B5EF4-FFF2-40B4-BE49-F238E27FC236}">
                <a16:creationId xmlns:a16="http://schemas.microsoft.com/office/drawing/2014/main" id="{E99C621A-FBB1-91AC-B59E-943866353E78}"/>
              </a:ext>
            </a:extLst>
          </p:cNvPr>
          <p:cNvSpPr/>
          <p:nvPr/>
        </p:nvSpPr>
        <p:spPr>
          <a:xfrm>
            <a:off x="532651" y="511202"/>
            <a:ext cx="3390448" cy="1476573"/>
          </a:xfrm>
          <a:prstGeom prst="flowChartProcess">
            <a:avLst/>
          </a:prstGeom>
          <a:solidFill>
            <a:srgbClr val="B6CBE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3D64"/>
                </a:solidFill>
                <a:effectLst/>
                <a:uLnTx/>
                <a:uFillTx/>
                <a:latin typeface="Calibri Light" panose="020F0302020204030204"/>
                <a:ea typeface="+mn-ea"/>
                <a:cs typeface="+mn-cs"/>
              </a:rPr>
              <a:t>	</a:t>
            </a:r>
            <a:r>
              <a:rPr kumimoji="0" lang="en-US" sz="1800" b="1" i="0" u="none" strike="noStrike" kern="1200" cap="none" spc="0" normalizeH="0" baseline="0" noProof="0">
                <a:ln>
                  <a:noFill/>
                </a:ln>
                <a:solidFill>
                  <a:prstClr val="white"/>
                </a:solidFill>
                <a:effectLst/>
                <a:uLnTx/>
                <a:uFillTx/>
                <a:latin typeface="Calibri Light" panose="020F0302020204030204"/>
                <a:ea typeface="+mn-ea"/>
                <a:cs typeface="+mn-cs"/>
              </a:rPr>
              <a:t>Cadena </a:t>
            </a:r>
            <a:r>
              <a:rPr kumimoji="0" lang="en-US" sz="24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mn-ea"/>
                <a:cs typeface="+mn-cs"/>
              </a:rPr>
              <a:t>transversal e innovadora </a:t>
            </a:r>
            <a:r>
              <a:rPr kumimoji="0" lang="en-US" sz="1800" b="1" i="0" u="none" strike="noStrike" kern="1200" cap="none" spc="0" normalizeH="0" baseline="0" noProof="0">
                <a:ln>
                  <a:noFill/>
                </a:ln>
                <a:solidFill>
                  <a:prstClr val="white"/>
                </a:solidFill>
                <a:effectLst/>
                <a:uLnTx/>
                <a:uFillTx/>
                <a:latin typeface="Calibri Light" panose="020F0302020204030204"/>
                <a:ea typeface="+mn-ea"/>
                <a:cs typeface="+mn-cs"/>
              </a:rPr>
              <a:t>para la promoción y el desarrollo de la impresión avanzada</a:t>
            </a:r>
          </a:p>
        </p:txBody>
      </p:sp>
      <p:sp>
        <p:nvSpPr>
          <p:cNvPr id="4" name="Diagrama de flujo: proceso 3">
            <a:extLst>
              <a:ext uri="{FF2B5EF4-FFF2-40B4-BE49-F238E27FC236}">
                <a16:creationId xmlns:a16="http://schemas.microsoft.com/office/drawing/2014/main" id="{D0CD040A-4DAB-9FF3-881A-8DE0B38A8C92}"/>
              </a:ext>
            </a:extLst>
          </p:cNvPr>
          <p:cNvSpPr/>
          <p:nvPr/>
        </p:nvSpPr>
        <p:spPr>
          <a:xfrm>
            <a:off x="4360414" y="511201"/>
            <a:ext cx="3390448" cy="1476573"/>
          </a:xfrm>
          <a:prstGeom prst="flowChartProcess">
            <a:avLst/>
          </a:prstGeom>
          <a:solidFill>
            <a:srgbClr val="B6CBE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63D64"/>
                </a:solidFill>
                <a:effectLst/>
                <a:uLnTx/>
                <a:uFillTx/>
                <a:latin typeface="Calibri Light" panose="020F0302020204030204"/>
                <a:ea typeface="+mn-ea"/>
                <a:cs typeface="+mn-cs"/>
              </a:rPr>
              <a:t>	</a:t>
            </a:r>
            <a:r>
              <a:rPr kumimoji="0" lang="es-ES" sz="1800" b="1" i="0" u="none" strike="noStrike" kern="1200" cap="none" spc="0" normalizeH="0" baseline="0" noProof="0">
                <a:ln>
                  <a:noFill/>
                </a:ln>
                <a:solidFill>
                  <a:prstClr val="white"/>
                </a:solidFill>
                <a:effectLst/>
                <a:uLnTx/>
                <a:uFillTx/>
                <a:latin typeface="Calibri Light" panose="020F0302020204030204"/>
                <a:ea typeface="ＭＳ Ｐゴシック" panose="020B0600070205080204" pitchFamily="34" charset="-128"/>
                <a:cs typeface="+mn-cs"/>
              </a:rPr>
              <a:t> Agente dinamizador y mecanismo de transmisión de la I+D+I </a:t>
            </a:r>
            <a:r>
              <a:rPr kumimoji="0" lang="es-ES" sz="24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CREADOR</a:t>
            </a:r>
            <a:r>
              <a:rPr kumimoji="0" lang="es-ES" sz="1800" b="1" i="0" u="none" strike="noStrike" kern="1200" cap="none" spc="0" normalizeH="0" baseline="0" noProof="0">
                <a:ln>
                  <a:noFill/>
                </a:ln>
                <a:solidFill>
                  <a:srgbClr val="163D64"/>
                </a:solidFill>
                <a:effectLst/>
                <a:uLnTx/>
                <a:uFillTx/>
                <a:latin typeface="Calibri Light" panose="020F0302020204030204"/>
                <a:ea typeface="ＭＳ Ｐゴシック" panose="020B0600070205080204" pitchFamily="34" charset="-128"/>
                <a:cs typeface="+mn-cs"/>
              </a:rPr>
              <a:t> de nuevas oportunidades de negocio</a:t>
            </a:r>
            <a:endParaRPr kumimoji="0" lang="en-US" sz="1800" b="1" i="0" u="none" strike="noStrike" kern="1200" cap="none" spc="0" normalizeH="0" baseline="0" noProof="0">
              <a:ln>
                <a:noFill/>
              </a:ln>
              <a:solidFill>
                <a:srgbClr val="163D64"/>
              </a:solidFill>
              <a:effectLst/>
              <a:uLnTx/>
              <a:uFillTx/>
              <a:latin typeface="Calibri Light" panose="020F0302020204030204"/>
              <a:ea typeface="+mn-ea"/>
              <a:cs typeface="+mn-cs"/>
            </a:endParaRPr>
          </a:p>
        </p:txBody>
      </p:sp>
      <p:sp>
        <p:nvSpPr>
          <p:cNvPr id="13" name="Diagrama de flujo: proceso 12">
            <a:extLst>
              <a:ext uri="{FF2B5EF4-FFF2-40B4-BE49-F238E27FC236}">
                <a16:creationId xmlns:a16="http://schemas.microsoft.com/office/drawing/2014/main" id="{105212A4-FBD8-63A0-8D0B-95A817F9C4BD}"/>
              </a:ext>
            </a:extLst>
          </p:cNvPr>
          <p:cNvSpPr/>
          <p:nvPr/>
        </p:nvSpPr>
        <p:spPr>
          <a:xfrm>
            <a:off x="8274776" y="511201"/>
            <a:ext cx="3390448" cy="1476573"/>
          </a:xfrm>
          <a:prstGeom prst="flowChartProcess">
            <a:avLst/>
          </a:prstGeom>
          <a:solidFill>
            <a:srgbClr val="B6CBE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Light" panose="020F0302020204030204"/>
                <a:ea typeface="+mn-ea"/>
                <a:cs typeface="+mn-cs"/>
              </a:rPr>
              <a:t>	</a:t>
            </a:r>
            <a:r>
              <a:rPr kumimoji="0" lang="en-US" sz="20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mn-ea"/>
                <a:cs typeface="+mn-cs"/>
              </a:rPr>
              <a:t>Creado</a:t>
            </a:r>
            <a:r>
              <a:rPr kumimoji="0" lang="en-US" sz="20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 en 2013 </a:t>
            </a:r>
            <a:r>
              <a:rPr kumimoji="0" lang="en-US" sz="1600" b="1" i="0" u="none" strike="noStrike" kern="1200" cap="none" spc="0" normalizeH="0" baseline="0" noProof="0">
                <a:ln>
                  <a:noFill/>
                </a:ln>
                <a:solidFill>
                  <a:prstClr val="white"/>
                </a:solidFill>
                <a:effectLst/>
                <a:uLnTx/>
                <a:uFillTx/>
                <a:latin typeface="Calibri Light" panose="020F0302020204030204"/>
                <a:ea typeface="ＭＳ Ｐゴシック" panose="020B0600070205080204" pitchFamily="34" charset="-128"/>
                <a:cs typeface="+mn-cs"/>
              </a:rPr>
              <a:t>por empresas especializadas en las artes gráficas </a:t>
            </a:r>
            <a:r>
              <a:rPr kumimoji="0" lang="en-US" sz="1200" b="1" i="0" u="none" strike="noStrike" kern="1200" cap="none" spc="0" normalizeH="0" baseline="0" noProof="0">
                <a:ln>
                  <a:noFill/>
                </a:ln>
                <a:solidFill>
                  <a:prstClr val="white"/>
                </a:solidFill>
                <a:effectLst/>
                <a:uLnTx/>
                <a:uFillTx/>
                <a:latin typeface="Calibri Light" panose="020F0302020204030204"/>
                <a:ea typeface="ＭＳ Ｐゴシック" panose="020B0600070205080204" pitchFamily="34" charset="-128"/>
                <a:cs typeface="+mn-cs"/>
              </a:rPr>
              <a:t>y </a:t>
            </a:r>
            <a:r>
              <a:rPr kumimoji="0" lang="en-US" sz="20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reconocido como Cluster </a:t>
            </a:r>
            <a:r>
              <a:rPr kumimoji="0" lang="en-US" sz="20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mn-ea"/>
                <a:cs typeface="+mn-cs"/>
              </a:rPr>
              <a:t>por Gobierno de Navarra </a:t>
            </a:r>
            <a:r>
              <a:rPr kumimoji="0" lang="en-US" sz="20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en 2014</a:t>
            </a:r>
            <a:endParaRPr kumimoji="0" lang="en-US" sz="18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endParaRPr>
          </a:p>
        </p:txBody>
      </p:sp>
      <p:sp>
        <p:nvSpPr>
          <p:cNvPr id="16" name="Diagrama de flujo: proceso 15">
            <a:extLst>
              <a:ext uri="{FF2B5EF4-FFF2-40B4-BE49-F238E27FC236}">
                <a16:creationId xmlns:a16="http://schemas.microsoft.com/office/drawing/2014/main" id="{265903B5-1D6F-2D4D-69E1-B6900463E814}"/>
              </a:ext>
            </a:extLst>
          </p:cNvPr>
          <p:cNvSpPr/>
          <p:nvPr/>
        </p:nvSpPr>
        <p:spPr>
          <a:xfrm>
            <a:off x="532651" y="2807409"/>
            <a:ext cx="3390448" cy="1476573"/>
          </a:xfrm>
          <a:prstGeom prst="flowChartProcess">
            <a:avLst/>
          </a:prstGeom>
          <a:solidFill>
            <a:srgbClr val="B6CBE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Light" panose="020F0302020204030204"/>
                <a:ea typeface="+mn-ea"/>
                <a:cs typeface="+mn-cs"/>
              </a:rPr>
              <a:t>	</a:t>
            </a:r>
          </a:p>
          <a:p>
            <a:pPr marL="285750" marR="0" lvl="0" indent="-28575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Light" panose="020F0302020204030204"/>
                <a:ea typeface="+mn-ea"/>
                <a:cs typeface="+mn-cs"/>
              </a:rPr>
              <a:t>Desde 2018 , </a:t>
            </a:r>
            <a:r>
              <a:rPr kumimoji="0" lang="en-US" sz="1800" b="1" i="0" u="none" strike="noStrike" kern="1200" cap="none" spc="0" normalizeH="0" baseline="0" noProof="0">
                <a:ln>
                  <a:noFill/>
                </a:ln>
                <a:solidFill>
                  <a:prstClr val="white"/>
                </a:solidFill>
                <a:effectLst/>
                <a:uLnTx/>
                <a:uFillTx/>
                <a:latin typeface="Calibri Light" panose="020F0302020204030204"/>
                <a:ea typeface="ＭＳ Ｐゴシック" panose="020B0600070205080204" pitchFamily="34" charset="-128"/>
                <a:cs typeface="+mn-cs"/>
              </a:rPr>
              <a:t>reconocido como </a:t>
            </a:r>
            <a:r>
              <a:rPr kumimoji="0" lang="en-US" sz="24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Agrupación Empresarial Innovadora por el Ministerio de Industria</a:t>
            </a:r>
            <a:endParaRPr kumimoji="0" lang="en-US" sz="1800" b="1" i="0" u="none" strike="noStrike" kern="1200" cap="none" spc="0" normalizeH="0" baseline="0" noProof="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endParaRPr>
          </a:p>
          <a:p>
            <a:pPr marL="285750" marR="0" lvl="0" indent="-285750" algn="l" defTabSz="60958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9" name="Diagrama de flujo: proceso 18">
            <a:extLst>
              <a:ext uri="{FF2B5EF4-FFF2-40B4-BE49-F238E27FC236}">
                <a16:creationId xmlns:a16="http://schemas.microsoft.com/office/drawing/2014/main" id="{BC58D318-754B-7C1C-4CDF-4A0EFBCD35D8}"/>
              </a:ext>
            </a:extLst>
          </p:cNvPr>
          <p:cNvSpPr/>
          <p:nvPr/>
        </p:nvSpPr>
        <p:spPr>
          <a:xfrm>
            <a:off x="8274776" y="2807409"/>
            <a:ext cx="3390448" cy="1476573"/>
          </a:xfrm>
          <a:prstGeom prst="flowChartProcess">
            <a:avLst/>
          </a:prstGeom>
          <a:solidFill>
            <a:srgbClr val="B6CBE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Desde </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2019</a:t>
            </a: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dirige la </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secretaría general de la Plataforma Tecnológica 3NEO</a:t>
            </a:r>
            <a:endParaRPr kumimoji="0" lang="en-US" sz="1800" b="1" i="0" u="none" strike="noStrike" kern="1200" cap="none" spc="0" normalizeH="0" baseline="0" noProof="0" dirty="0">
              <a:ln>
                <a:noFill/>
              </a:ln>
              <a:solidFill>
                <a:srgbClr val="163D64"/>
              </a:solidFill>
              <a:effectLst/>
              <a:uLnTx/>
              <a:uFillTx/>
              <a:latin typeface="Calibri Light" panose="020F0302020204030204"/>
              <a:ea typeface="+mn-ea"/>
              <a:cs typeface="+mn-cs"/>
            </a:endParaRPr>
          </a:p>
        </p:txBody>
      </p:sp>
      <p:sp>
        <p:nvSpPr>
          <p:cNvPr id="20" name="Diagrama de flujo: proceso 19">
            <a:extLst>
              <a:ext uri="{FF2B5EF4-FFF2-40B4-BE49-F238E27FC236}">
                <a16:creationId xmlns:a16="http://schemas.microsoft.com/office/drawing/2014/main" id="{C7E65A62-E287-917B-FB76-FE6B320F8C0B}"/>
              </a:ext>
            </a:extLst>
          </p:cNvPr>
          <p:cNvSpPr/>
          <p:nvPr/>
        </p:nvSpPr>
        <p:spPr>
          <a:xfrm>
            <a:off x="532651" y="5112872"/>
            <a:ext cx="3390448" cy="1476573"/>
          </a:xfrm>
          <a:prstGeom prst="flowChartProcess">
            <a:avLst/>
          </a:prstGeom>
          <a:solidFill>
            <a:srgbClr val="B6CBE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Miembro de junta directiva </a:t>
            </a: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de </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FENAEIC</a:t>
            </a: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a:t>
            </a:r>
            <a:r>
              <a:rPr kumimoji="0" lang="es-ES" sz="1400" b="0"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(Clusters.es) </a:t>
            </a:r>
            <a:r>
              <a:rPr kumimoji="0" lang="es-ES" sz="20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y</a:t>
            </a:r>
            <a:r>
              <a:rPr kumimoji="0" lang="es-ES" sz="24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ECCP</a:t>
            </a:r>
            <a:r>
              <a:rPr kumimoji="0" lang="es-ES" sz="24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a:t>
            </a:r>
            <a:r>
              <a:rPr kumimoji="0" lang="es-ES" sz="1400" b="0"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(Clusters.eu)</a:t>
            </a:r>
            <a:endPar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1" name="Diagrama de flujo: proceso 20">
            <a:extLst>
              <a:ext uri="{FF2B5EF4-FFF2-40B4-BE49-F238E27FC236}">
                <a16:creationId xmlns:a16="http://schemas.microsoft.com/office/drawing/2014/main" id="{F1A76643-C6DC-F99C-FC28-4A85EC24B5AA}"/>
              </a:ext>
            </a:extLst>
          </p:cNvPr>
          <p:cNvSpPr/>
          <p:nvPr/>
        </p:nvSpPr>
        <p:spPr>
          <a:xfrm>
            <a:off x="8801552" y="5050535"/>
            <a:ext cx="3390448" cy="1476573"/>
          </a:xfrm>
          <a:prstGeom prst="flowChartProcess">
            <a:avLst/>
          </a:prstGeom>
          <a:solidFill>
            <a:srgbClr val="B6CBE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a:t>
            </a:r>
          </a:p>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a:t>
            </a:r>
            <a:r>
              <a:rPr kumimoji="0" lang="es-ES" sz="1800" b="0"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En el</a:t>
            </a: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año 2023 </a:t>
            </a:r>
            <a:r>
              <a:rPr kumimoji="0" lang="es-ES" sz="20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agrupa </a:t>
            </a:r>
            <a:r>
              <a:rPr kumimoji="0" lang="es-ES" sz="2000" b="1" i="0" u="none" strike="noStrike" kern="1200" cap="none" spc="0" normalizeH="0" baseline="0" noProof="0" dirty="0">
                <a:ln>
                  <a:noFill/>
                </a:ln>
                <a:solidFill>
                  <a:prstClr val="white"/>
                </a:solidFill>
                <a:effectLst/>
                <a:uLnTx/>
                <a:uFillTx/>
                <a:latin typeface="Calibri Light" panose="020F0302020204030204"/>
                <a:ea typeface="+mn-ea"/>
                <a:cs typeface="+mn-cs"/>
              </a:rPr>
              <a:t>cerca de</a:t>
            </a:r>
            <a:r>
              <a:rPr kumimoji="0" lang="es-ES" sz="24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mn-ea"/>
                <a:cs typeface="+mn-cs"/>
              </a:rPr>
              <a:t>90</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 socios </a:t>
            </a:r>
            <a:r>
              <a:rPr kumimoji="0" lang="es-ES" sz="1400" b="0"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(empresas, centros tecnológicos, universidades, centro de formación y asociaciones)</a:t>
            </a:r>
            <a:endParaRPr kumimoji="0" lang="es-ES" altLang="es-ES" sz="1600" b="0" i="0" u="none" strike="noStrike" kern="1200" cap="none" spc="0" normalizeH="0" baseline="0" noProof="0" dirty="0">
              <a:ln>
                <a:noFill/>
              </a:ln>
              <a:solidFill>
                <a:prstClr val="white"/>
              </a:solidFill>
              <a:effectLst/>
              <a:uLnTx/>
              <a:uFillTx/>
              <a:latin typeface="Georgia" panose="02040502050405020303" pitchFamily="18" charset="0"/>
              <a:ea typeface="ＭＳ Ｐゴシック" panose="020B0600070205080204" pitchFamily="34" charset="-128"/>
              <a:cs typeface="+mn-cs"/>
            </a:endParaRPr>
          </a:p>
          <a:p>
            <a:pPr marL="285750" marR="0" lvl="0" indent="-285750" algn="l" defTabSz="609585"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2" name="Diagrama de flujo: proceso 21">
            <a:extLst>
              <a:ext uri="{FF2B5EF4-FFF2-40B4-BE49-F238E27FC236}">
                <a16:creationId xmlns:a16="http://schemas.microsoft.com/office/drawing/2014/main" id="{379A495E-9144-E7AF-20C7-5D5AF038C55C}"/>
              </a:ext>
            </a:extLst>
          </p:cNvPr>
          <p:cNvSpPr/>
          <p:nvPr/>
        </p:nvSpPr>
        <p:spPr>
          <a:xfrm>
            <a:off x="8274776" y="5108244"/>
            <a:ext cx="3390448" cy="1476573"/>
          </a:xfrm>
          <a:prstGeom prst="flowChartProcess">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Calibri Light" panose="020F0302020204030204"/>
                <a:ea typeface="ＭＳ Ｐゴシック" panose="020B0600070205080204" pitchFamily="34" charset="-128"/>
                <a:cs typeface="+mn-cs"/>
              </a:rPr>
              <a:t>	</a:t>
            </a:r>
            <a:endParaRPr kumimoji="0" lang="en-US" sz="1800"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23" name="Imagen 22" descr="Diagrama&#10;&#10;Descripción generada automáticamente">
            <a:extLst>
              <a:ext uri="{FF2B5EF4-FFF2-40B4-BE49-F238E27FC236}">
                <a16:creationId xmlns:a16="http://schemas.microsoft.com/office/drawing/2014/main" id="{A57F7D2A-1048-8866-4C73-BCEDFA88F80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4053" y="2436474"/>
            <a:ext cx="1903894" cy="2125394"/>
          </a:xfrm>
          <a:prstGeom prst="rect">
            <a:avLst/>
          </a:prstGeom>
          <a:ln>
            <a:noFill/>
          </a:ln>
        </p:spPr>
      </p:pic>
      <p:cxnSp>
        <p:nvCxnSpPr>
          <p:cNvPr id="25" name="Conector recto 24">
            <a:extLst>
              <a:ext uri="{FF2B5EF4-FFF2-40B4-BE49-F238E27FC236}">
                <a16:creationId xmlns:a16="http://schemas.microsoft.com/office/drawing/2014/main" id="{4E17C1BF-5255-E7A7-7278-FF07C0380687}"/>
              </a:ext>
            </a:extLst>
          </p:cNvPr>
          <p:cNvCxnSpPr/>
          <p:nvPr/>
        </p:nvCxnSpPr>
        <p:spPr>
          <a:xfrm flipH="1" flipV="1">
            <a:off x="3220278" y="2146852"/>
            <a:ext cx="1848679" cy="815009"/>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ector recto 26">
            <a:extLst>
              <a:ext uri="{FF2B5EF4-FFF2-40B4-BE49-F238E27FC236}">
                <a16:creationId xmlns:a16="http://schemas.microsoft.com/office/drawing/2014/main" id="{1F88C242-7B34-6CB7-48C1-4DD7A197F1AD}"/>
              </a:ext>
            </a:extLst>
          </p:cNvPr>
          <p:cNvCxnSpPr>
            <a:cxnSpLocks/>
            <a:stCxn id="23" idx="0"/>
          </p:cNvCxnSpPr>
          <p:nvPr/>
        </p:nvCxnSpPr>
        <p:spPr>
          <a:xfrm flipV="1">
            <a:off x="6096000" y="1770552"/>
            <a:ext cx="426885" cy="66592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ector recto 28">
            <a:extLst>
              <a:ext uri="{FF2B5EF4-FFF2-40B4-BE49-F238E27FC236}">
                <a16:creationId xmlns:a16="http://schemas.microsoft.com/office/drawing/2014/main" id="{C7F439C0-C23C-E640-EF48-453989B61A27}"/>
              </a:ext>
            </a:extLst>
          </p:cNvPr>
          <p:cNvCxnSpPr>
            <a:cxnSpLocks/>
          </p:cNvCxnSpPr>
          <p:nvPr/>
        </p:nvCxnSpPr>
        <p:spPr>
          <a:xfrm flipH="1">
            <a:off x="7123045" y="2146852"/>
            <a:ext cx="1704032" cy="81500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Conector recto 33">
            <a:extLst>
              <a:ext uri="{FF2B5EF4-FFF2-40B4-BE49-F238E27FC236}">
                <a16:creationId xmlns:a16="http://schemas.microsoft.com/office/drawing/2014/main" id="{A8B6E99A-B0EE-F605-941A-ED3CF6A724C6}"/>
              </a:ext>
            </a:extLst>
          </p:cNvPr>
          <p:cNvCxnSpPr/>
          <p:nvPr/>
        </p:nvCxnSpPr>
        <p:spPr>
          <a:xfrm>
            <a:off x="4067175" y="3545695"/>
            <a:ext cx="10017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D80F8F1B-8063-5D13-B735-F6182EA0923A}"/>
              </a:ext>
            </a:extLst>
          </p:cNvPr>
          <p:cNvCxnSpPr/>
          <p:nvPr/>
        </p:nvCxnSpPr>
        <p:spPr>
          <a:xfrm>
            <a:off x="7208184" y="3600889"/>
            <a:ext cx="10017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Conector recto 35">
            <a:extLst>
              <a:ext uri="{FF2B5EF4-FFF2-40B4-BE49-F238E27FC236}">
                <a16:creationId xmlns:a16="http://schemas.microsoft.com/office/drawing/2014/main" id="{52ED304A-F87A-1B0E-B526-6FCA0DD4BD2F}"/>
              </a:ext>
            </a:extLst>
          </p:cNvPr>
          <p:cNvCxnSpPr>
            <a:cxnSpLocks/>
          </p:cNvCxnSpPr>
          <p:nvPr/>
        </p:nvCxnSpPr>
        <p:spPr>
          <a:xfrm>
            <a:off x="6053376" y="4800079"/>
            <a:ext cx="0" cy="287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7583C722-5384-EB6E-5CA1-9E1E6CF84442}"/>
              </a:ext>
            </a:extLst>
          </p:cNvPr>
          <p:cNvCxnSpPr/>
          <p:nvPr/>
        </p:nvCxnSpPr>
        <p:spPr>
          <a:xfrm flipV="1">
            <a:off x="3429000" y="4124325"/>
            <a:ext cx="1800225" cy="8193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Conector recto 39">
            <a:extLst>
              <a:ext uri="{FF2B5EF4-FFF2-40B4-BE49-F238E27FC236}">
                <a16:creationId xmlns:a16="http://schemas.microsoft.com/office/drawing/2014/main" id="{FA98669F-BD8B-E436-020C-9D736E4AB593}"/>
              </a:ext>
            </a:extLst>
          </p:cNvPr>
          <p:cNvCxnSpPr>
            <a:cxnSpLocks/>
          </p:cNvCxnSpPr>
          <p:nvPr/>
        </p:nvCxnSpPr>
        <p:spPr>
          <a:xfrm>
            <a:off x="7019925" y="4283982"/>
            <a:ext cx="1662351" cy="766553"/>
          </a:xfrm>
          <a:prstGeom prst="line">
            <a:avLst/>
          </a:prstGeom>
        </p:spPr>
        <p:style>
          <a:lnRef idx="2">
            <a:schemeClr val="accent1"/>
          </a:lnRef>
          <a:fillRef idx="0">
            <a:schemeClr val="accent1"/>
          </a:fillRef>
          <a:effectRef idx="1">
            <a:schemeClr val="accent1"/>
          </a:effectRef>
          <a:fontRef idx="minor">
            <a:schemeClr val="tx1"/>
          </a:fontRef>
        </p:style>
      </p:cxnSp>
      <p:sp>
        <p:nvSpPr>
          <p:cNvPr id="2" name="Diagrama de flujo: proceso 1">
            <a:extLst>
              <a:ext uri="{FF2B5EF4-FFF2-40B4-BE49-F238E27FC236}">
                <a16:creationId xmlns:a16="http://schemas.microsoft.com/office/drawing/2014/main" id="{B7D53C59-0D3A-E690-F9A9-FDF0F35C3BF9}"/>
              </a:ext>
            </a:extLst>
          </p:cNvPr>
          <p:cNvSpPr/>
          <p:nvPr/>
        </p:nvSpPr>
        <p:spPr>
          <a:xfrm>
            <a:off x="4735126" y="4573026"/>
            <a:ext cx="3390448" cy="2254772"/>
          </a:xfrm>
          <a:prstGeom prst="flowChartProcess">
            <a:avLst/>
          </a:prstGeom>
          <a:solidFill>
            <a:srgbClr val="B6CBE4"/>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l" defTabSz="609585"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Desde </a:t>
            </a:r>
            <a:r>
              <a:rPr kumimoji="0" lang="es-ES" sz="2400" b="1" i="0" u="none" strike="noStrike" kern="1200" cap="none" spc="0" normalizeH="0" baseline="0" noProof="0" dirty="0">
                <a:ln>
                  <a:noFill/>
                </a:ln>
                <a:solidFill>
                  <a:srgbClr val="163D64"/>
                </a:solidFill>
                <a:effectLst>
                  <a:outerShdw blurRad="38100" dist="38100" dir="2700000" algn="tl">
                    <a:srgbClr val="000000">
                      <a:alpha val="43137"/>
                    </a:srgbClr>
                  </a:outerShdw>
                </a:effectLst>
                <a:uLnTx/>
                <a:uFillTx/>
                <a:latin typeface="Calibri Light" panose="020F0302020204030204"/>
                <a:ea typeface="ＭＳ Ｐゴシック" panose="020B0600070205080204" pitchFamily="34" charset="-128"/>
                <a:cs typeface="+mn-cs"/>
              </a:rPr>
              <a:t>2024</a:t>
            </a: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 participamos a nivel europeo en la gestión del proyecto </a:t>
            </a:r>
            <a:r>
              <a:rPr lang="es-ES" sz="2400" b="1" dirty="0">
                <a:solidFill>
                  <a:srgbClr val="163D64"/>
                </a:solidFill>
                <a:effectLst>
                  <a:outerShdw blurRad="38100" dist="38100" dir="2700000" algn="tl">
                    <a:srgbClr val="000000">
                      <a:alpha val="43137"/>
                    </a:srgbClr>
                  </a:outerShdw>
                </a:effectLst>
                <a:latin typeface="Calibri Light" panose="020F0302020204030204"/>
                <a:ea typeface="ＭＳ Ｐゴシック" panose="020B0600070205080204" pitchFamily="34" charset="-128"/>
              </a:rPr>
              <a:t>ERASMUS de formación de FP de electrónica impresa </a:t>
            </a:r>
            <a:r>
              <a:rPr kumimoji="0" lang="es-ES" sz="1800" b="1" i="0" u="none" strike="noStrike" kern="1200" cap="none" spc="0" normalizeH="0" baseline="0" noProof="0" dirty="0">
                <a:ln>
                  <a:noFill/>
                </a:ln>
                <a:solidFill>
                  <a:prstClr val="white"/>
                </a:solidFill>
                <a:effectLst/>
                <a:uLnTx/>
                <a:uFillTx/>
                <a:latin typeface="Calibri Light" panose="020F0302020204030204"/>
                <a:ea typeface="ＭＳ Ｐゴシック" panose="020B0600070205080204" pitchFamily="34" charset="-128"/>
                <a:cs typeface="+mn-cs"/>
              </a:rPr>
              <a:t>junto a 5 países europeos y el centro de formación SALESIANOS </a:t>
            </a:r>
            <a:endParaRPr kumimoji="0" lang="en-US" sz="1800" b="1" i="0" u="none" strike="noStrike" kern="1200" cap="none" spc="0" normalizeH="0" baseline="0" noProof="0" dirty="0">
              <a:ln>
                <a:noFill/>
              </a:ln>
              <a:solidFill>
                <a:srgbClr val="163D64"/>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553111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459E118-EE0E-4738-B30F-F3AD2A137D63}"/>
              </a:ext>
            </a:extLst>
          </p:cNvPr>
          <p:cNvPicPr>
            <a:picLocks noChangeAspect="1"/>
          </p:cNvPicPr>
          <p:nvPr/>
        </p:nvPicPr>
        <p:blipFill>
          <a:blip r:embed="rId3">
            <a:alphaModFix amt="70000"/>
          </a:blip>
          <a:stretch>
            <a:fillRect/>
          </a:stretch>
        </p:blipFill>
        <p:spPr>
          <a:xfrm>
            <a:off x="264821" y="1000726"/>
            <a:ext cx="6041720" cy="4526096"/>
          </a:xfrm>
          <a:prstGeom prst="rect">
            <a:avLst/>
          </a:prstGeom>
          <a:effectLst>
            <a:outerShdw blurRad="76200" dir="13500000" sy="23000" kx="1200000" algn="br" rotWithShape="0">
              <a:prstClr val="black">
                <a:alpha val="20000"/>
              </a:prstClr>
            </a:outerShdw>
          </a:effectLst>
        </p:spPr>
      </p:pic>
      <p:pic>
        <p:nvPicPr>
          <p:cNvPr id="13" name="Imagen 12" descr="Imagen que contiene dibujo&#10;&#10;Descripción generada automáticamente">
            <a:extLst>
              <a:ext uri="{FF2B5EF4-FFF2-40B4-BE49-F238E27FC236}">
                <a16:creationId xmlns:a16="http://schemas.microsoft.com/office/drawing/2014/main" id="{5D8C7599-F854-7F8F-2AC0-1CE59FA3E62D}"/>
              </a:ext>
            </a:extLst>
          </p:cNvPr>
          <p:cNvPicPr>
            <a:picLocks noChangeAspect="1"/>
          </p:cNvPicPr>
          <p:nvPr/>
        </p:nvPicPr>
        <p:blipFill>
          <a:blip r:embed="rId4"/>
          <a:stretch>
            <a:fillRect/>
          </a:stretch>
        </p:blipFill>
        <p:spPr>
          <a:xfrm>
            <a:off x="1270924" y="6406100"/>
            <a:ext cx="922808" cy="346425"/>
          </a:xfrm>
          <a:prstGeom prst="rect">
            <a:avLst/>
          </a:prstGeom>
        </p:spPr>
      </p:pic>
      <p:pic>
        <p:nvPicPr>
          <p:cNvPr id="16" name="Imagen 15" descr="Icono&#10;&#10;Descripción generada automáticamente">
            <a:extLst>
              <a:ext uri="{FF2B5EF4-FFF2-40B4-BE49-F238E27FC236}">
                <a16:creationId xmlns:a16="http://schemas.microsoft.com/office/drawing/2014/main" id="{0D1F37A6-C57D-A98E-5C1B-BFC9FBFF6C81}"/>
              </a:ext>
            </a:extLst>
          </p:cNvPr>
          <p:cNvPicPr>
            <a:picLocks noChangeAspect="1"/>
          </p:cNvPicPr>
          <p:nvPr/>
        </p:nvPicPr>
        <p:blipFill>
          <a:blip r:embed="rId5"/>
          <a:stretch>
            <a:fillRect/>
          </a:stretch>
        </p:blipFill>
        <p:spPr>
          <a:xfrm>
            <a:off x="2412606" y="6340302"/>
            <a:ext cx="1302039" cy="520816"/>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5B269245-743F-1410-E263-55E2DD47B464}"/>
              </a:ext>
            </a:extLst>
          </p:cNvPr>
          <p:cNvPicPr>
            <a:picLocks noChangeAspect="1"/>
          </p:cNvPicPr>
          <p:nvPr/>
        </p:nvPicPr>
        <p:blipFill>
          <a:blip r:embed="rId6"/>
          <a:stretch>
            <a:fillRect/>
          </a:stretch>
        </p:blipFill>
        <p:spPr>
          <a:xfrm>
            <a:off x="6267859" y="6340302"/>
            <a:ext cx="1982131" cy="508240"/>
          </a:xfrm>
          <a:prstGeom prst="rect">
            <a:avLst/>
          </a:prstGeom>
        </p:spPr>
      </p:pic>
      <p:pic>
        <p:nvPicPr>
          <p:cNvPr id="20" name="Imagen 19" descr="Texto&#10;&#10;Descripción generada automáticamente con confianza media">
            <a:extLst>
              <a:ext uri="{FF2B5EF4-FFF2-40B4-BE49-F238E27FC236}">
                <a16:creationId xmlns:a16="http://schemas.microsoft.com/office/drawing/2014/main" id="{A4ADAE6D-5927-226A-4968-C6F110F70DD8}"/>
              </a:ext>
            </a:extLst>
          </p:cNvPr>
          <p:cNvPicPr>
            <a:picLocks noChangeAspect="1"/>
          </p:cNvPicPr>
          <p:nvPr/>
        </p:nvPicPr>
        <p:blipFill>
          <a:blip r:embed="rId7"/>
          <a:stretch>
            <a:fillRect/>
          </a:stretch>
        </p:blipFill>
        <p:spPr>
          <a:xfrm>
            <a:off x="8249990" y="6349760"/>
            <a:ext cx="1649696" cy="508240"/>
          </a:xfrm>
          <a:prstGeom prst="rect">
            <a:avLst/>
          </a:prstGeom>
        </p:spPr>
      </p:pic>
      <p:pic>
        <p:nvPicPr>
          <p:cNvPr id="6" name="Imagen 5" descr="Imagen que contiene Texto&#10;&#10;Descripción generada automáticamente">
            <a:extLst>
              <a:ext uri="{FF2B5EF4-FFF2-40B4-BE49-F238E27FC236}">
                <a16:creationId xmlns:a16="http://schemas.microsoft.com/office/drawing/2014/main" id="{7A649469-FCF4-E117-AC75-3F4360264C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2781" y="6269822"/>
            <a:ext cx="2263219" cy="657276"/>
          </a:xfrm>
          <a:prstGeom prst="rect">
            <a:avLst/>
          </a:prstGeom>
        </p:spPr>
      </p:pic>
      <p:pic>
        <p:nvPicPr>
          <p:cNvPr id="4" name="Imagen 3" descr="Un grupo de personas en una tienda&#10;&#10;Descripción generada automáticamente">
            <a:extLst>
              <a:ext uri="{FF2B5EF4-FFF2-40B4-BE49-F238E27FC236}">
                <a16:creationId xmlns:a16="http://schemas.microsoft.com/office/drawing/2014/main" id="{1448E0D0-DE85-5F1C-3485-335AF1BEEB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29696" y="356783"/>
            <a:ext cx="4313389" cy="2436306"/>
          </a:xfrm>
          <a:prstGeom prst="rect">
            <a:avLst/>
          </a:prstGeom>
        </p:spPr>
      </p:pic>
      <p:pic>
        <p:nvPicPr>
          <p:cNvPr id="9" name="Imagen 8" descr="Un grupo de personas posando por un foto&#10;&#10;Descripción generada automáticamente">
            <a:extLst>
              <a:ext uri="{FF2B5EF4-FFF2-40B4-BE49-F238E27FC236}">
                <a16:creationId xmlns:a16="http://schemas.microsoft.com/office/drawing/2014/main" id="{9ADEC0D2-BE12-D9C8-67C3-A3D3820009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4400" y="3067975"/>
            <a:ext cx="3983979" cy="2987984"/>
          </a:xfrm>
          <a:prstGeom prst="rect">
            <a:avLst/>
          </a:prstGeom>
        </p:spPr>
      </p:pic>
    </p:spTree>
    <p:extLst>
      <p:ext uri="{BB962C8B-B14F-4D97-AF65-F5344CB8AC3E}">
        <p14:creationId xmlns:p14="http://schemas.microsoft.com/office/powerpoint/2010/main" val="1011076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CF6691-AA4C-5CE1-2B28-F36092F23DFF}"/>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1204"/>
          <a:stretch/>
        </p:blipFill>
        <p:spPr>
          <a:xfrm>
            <a:off x="7314172" y="1827571"/>
            <a:ext cx="4877828" cy="5124709"/>
          </a:xfrm>
          <a:prstGeom prst="rect">
            <a:avLst/>
          </a:prstGeom>
        </p:spPr>
      </p:pic>
      <p:pic>
        <p:nvPicPr>
          <p:cNvPr id="18" name="Imagen 17">
            <a:extLst>
              <a:ext uri="{FF2B5EF4-FFF2-40B4-BE49-F238E27FC236}">
                <a16:creationId xmlns:a16="http://schemas.microsoft.com/office/drawing/2014/main" id="{843CAFBA-47AC-1E25-430B-70E08AEB1173}"/>
              </a:ext>
            </a:extLst>
          </p:cNvPr>
          <p:cNvPicPr>
            <a:picLocks noChangeAspect="1"/>
          </p:cNvPicPr>
          <p:nvPr/>
        </p:nvPicPr>
        <p:blipFill>
          <a:blip r:embed="rId5"/>
          <a:stretch>
            <a:fillRect/>
          </a:stretch>
        </p:blipFill>
        <p:spPr>
          <a:xfrm>
            <a:off x="5373375" y="1838578"/>
            <a:ext cx="3897798" cy="2598532"/>
          </a:xfrm>
          <a:prstGeom prst="rect">
            <a:avLst/>
          </a:prstGeom>
        </p:spPr>
      </p:pic>
      <p:sp>
        <p:nvSpPr>
          <p:cNvPr id="66" name="Rectángulo: esquinas redondeadas 65">
            <a:extLst>
              <a:ext uri="{FF2B5EF4-FFF2-40B4-BE49-F238E27FC236}">
                <a16:creationId xmlns:a16="http://schemas.microsoft.com/office/drawing/2014/main" id="{7BF10EA7-02DD-64E4-04A7-462100CA1C9B}"/>
              </a:ext>
            </a:extLst>
          </p:cNvPr>
          <p:cNvSpPr/>
          <p:nvPr/>
        </p:nvSpPr>
        <p:spPr>
          <a:xfrm>
            <a:off x="3743300" y="4221422"/>
            <a:ext cx="1355447" cy="696811"/>
          </a:xfrm>
          <a:prstGeom prst="roundRect">
            <a:avLst/>
          </a:prstGeom>
          <a:solidFill>
            <a:srgbClr val="BFBFBF"/>
          </a:solidFill>
          <a:ln>
            <a:solidFill>
              <a:srgbClr val="80A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noFill/>
              <a:effectLst/>
              <a:highlight>
                <a:srgbClr val="C0C0C0"/>
              </a:highlight>
              <a:uLnTx/>
              <a:uFillTx/>
              <a:latin typeface="Calibri" panose="020F0502020204030204"/>
              <a:ea typeface="+mn-ea"/>
              <a:cs typeface="+mn-cs"/>
            </a:endParaRPr>
          </a:p>
        </p:txBody>
      </p:sp>
      <p:sp>
        <p:nvSpPr>
          <p:cNvPr id="65" name="Rectángulo: esquinas redondeadas 64">
            <a:extLst>
              <a:ext uri="{FF2B5EF4-FFF2-40B4-BE49-F238E27FC236}">
                <a16:creationId xmlns:a16="http://schemas.microsoft.com/office/drawing/2014/main" id="{1AB838EB-FFA7-5EEF-B5AD-04992EEF4BB3}"/>
              </a:ext>
            </a:extLst>
          </p:cNvPr>
          <p:cNvSpPr/>
          <p:nvPr/>
        </p:nvSpPr>
        <p:spPr>
          <a:xfrm>
            <a:off x="3720433" y="2809991"/>
            <a:ext cx="1378313" cy="717341"/>
          </a:xfrm>
          <a:prstGeom prst="roundRect">
            <a:avLst/>
          </a:prstGeom>
          <a:solidFill>
            <a:srgbClr val="BFBFBF"/>
          </a:solidFill>
          <a:ln>
            <a:solidFill>
              <a:srgbClr val="80A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noFill/>
              <a:effectLst/>
              <a:highlight>
                <a:srgbClr val="C0C0C0"/>
              </a:highlight>
              <a:uLnTx/>
              <a:uFillTx/>
              <a:latin typeface="Calibri" panose="020F0502020204030204"/>
              <a:ea typeface="+mn-ea"/>
              <a:cs typeface="+mn-cs"/>
            </a:endParaRPr>
          </a:p>
        </p:txBody>
      </p:sp>
      <p:sp>
        <p:nvSpPr>
          <p:cNvPr id="2" name="CuadroTexto 1"/>
          <p:cNvSpPr txBox="1"/>
          <p:nvPr/>
        </p:nvSpPr>
        <p:spPr>
          <a:xfrm>
            <a:off x="270908" y="157764"/>
            <a:ext cx="5588072" cy="576708"/>
          </a:xfrm>
          <a:prstGeom prst="rect">
            <a:avLst/>
          </a:prstGeom>
        </p:spPr>
        <p:txBody>
          <a:bodyPr vert="horz" lIns="121920" tIns="60960" rIns="121920" bIns="60960" rtlCol="0" anchor="b">
            <a:normAutofit fontScale="92500" lnSpcReduction="20000"/>
          </a:bodyPr>
          <a:lstStyle/>
          <a:p>
            <a:pPr marL="0" marR="0" lvl="0" indent="0" algn="l" defTabSz="1219170" rtl="0" eaLnBrk="1" fontAlgn="base" latinLnBrk="0" hangingPunct="1">
              <a:lnSpc>
                <a:spcPct val="90000"/>
              </a:lnSpc>
              <a:spcBef>
                <a:spcPct val="0"/>
              </a:spcBef>
              <a:spcAft>
                <a:spcPts val="800"/>
              </a:spcAft>
              <a:buClrTx/>
              <a:buSzTx/>
              <a:buFontTx/>
              <a:buNone/>
              <a:tabLst/>
              <a:defRPr/>
            </a:pPr>
            <a:endParaRPr kumimoji="0" lang="en-US" sz="4000" b="1" i="0" u="none" strike="noStrike" kern="1200" cap="none" spc="0" normalizeH="0" baseline="0" noProof="0">
              <a:ln>
                <a:noFill/>
              </a:ln>
              <a:solidFill>
                <a:srgbClr val="3A8271"/>
              </a:solidFill>
              <a:effectLst/>
              <a:uLnTx/>
              <a:uFillTx/>
              <a:latin typeface="Calibri Light" panose="020F0302020204030204"/>
              <a:ea typeface="+mn-ea"/>
              <a:cs typeface="+mn-cs"/>
            </a:endParaRPr>
          </a:p>
        </p:txBody>
      </p:sp>
      <p:pic>
        <p:nvPicPr>
          <p:cNvPr id="6" name="Imagen 5">
            <a:extLst>
              <a:ext uri="{FF2B5EF4-FFF2-40B4-BE49-F238E27FC236}">
                <a16:creationId xmlns:a16="http://schemas.microsoft.com/office/drawing/2014/main" id="{3BD58006-D7C1-45EF-B372-135B375DAE58}"/>
              </a:ext>
            </a:extLst>
          </p:cNvPr>
          <p:cNvPicPr>
            <a:picLocks noChangeAspect="1"/>
          </p:cNvPicPr>
          <p:nvPr/>
        </p:nvPicPr>
        <p:blipFill>
          <a:blip r:embed="rId6"/>
          <a:stretch>
            <a:fillRect/>
          </a:stretch>
        </p:blipFill>
        <p:spPr>
          <a:xfrm>
            <a:off x="11004882" y="1013830"/>
            <a:ext cx="705976" cy="705976"/>
          </a:xfrm>
          <a:prstGeom prst="rect">
            <a:avLst/>
          </a:prstGeom>
        </p:spPr>
      </p:pic>
      <p:pic>
        <p:nvPicPr>
          <p:cNvPr id="12" name="Imagen 11">
            <a:extLst>
              <a:ext uri="{FF2B5EF4-FFF2-40B4-BE49-F238E27FC236}">
                <a16:creationId xmlns:a16="http://schemas.microsoft.com/office/drawing/2014/main" id="{C6C04FDA-353A-433A-9A10-4865D90F82C9}"/>
              </a:ext>
            </a:extLst>
          </p:cNvPr>
          <p:cNvPicPr>
            <a:picLocks noChangeAspect="1"/>
          </p:cNvPicPr>
          <p:nvPr/>
        </p:nvPicPr>
        <p:blipFill>
          <a:blip r:embed="rId7"/>
          <a:stretch>
            <a:fillRect/>
          </a:stretch>
        </p:blipFill>
        <p:spPr>
          <a:xfrm>
            <a:off x="10777836" y="181854"/>
            <a:ext cx="1198832" cy="705979"/>
          </a:xfrm>
          <a:prstGeom prst="rect">
            <a:avLst/>
          </a:prstGeom>
        </p:spPr>
      </p:pic>
      <p:sp>
        <p:nvSpPr>
          <p:cNvPr id="11" name="CuadroTexto 10">
            <a:extLst>
              <a:ext uri="{FF2B5EF4-FFF2-40B4-BE49-F238E27FC236}">
                <a16:creationId xmlns:a16="http://schemas.microsoft.com/office/drawing/2014/main" id="{0FDD2D52-6B6F-42F9-B0A7-173EB5F5405B}"/>
              </a:ext>
            </a:extLst>
          </p:cNvPr>
          <p:cNvSpPr txBox="1"/>
          <p:nvPr/>
        </p:nvSpPr>
        <p:spPr>
          <a:xfrm>
            <a:off x="270909" y="2134227"/>
            <a:ext cx="2977436" cy="2014269"/>
          </a:xfrm>
          <a:prstGeom prst="rect">
            <a:avLst/>
          </a:prstGeom>
          <a:noFill/>
        </p:spPr>
        <p:txBody>
          <a:bodyPr wrap="square">
            <a:spAutoFit/>
          </a:bodyPr>
          <a:lstStyle/>
          <a:p>
            <a:pPr algn="just">
              <a:lnSpc>
                <a:spcPct val="107000"/>
              </a:lnSpc>
              <a:spcBef>
                <a:spcPts val="600"/>
              </a:spcBef>
              <a:spcAft>
                <a:spcPts val="600"/>
              </a:spcAft>
              <a:defRPr/>
            </a:pPr>
            <a:r>
              <a:rPr lang="es-ES" altLang="es-ES" b="1" dirty="0">
                <a:solidFill>
                  <a:srgbClr val="0D3B6F"/>
                </a:solidFill>
                <a:latin typeface="Aptos" panose="020B0004020202020204" pitchFamily="34" charset="0"/>
                <a:cs typeface="Times New Roman" panose="02020603050405020304" pitchFamily="18" charset="0"/>
              </a:rPr>
              <a:t>Fabricación, </a:t>
            </a:r>
          </a:p>
          <a:p>
            <a:pPr algn="just">
              <a:lnSpc>
                <a:spcPct val="107000"/>
              </a:lnSpc>
              <a:spcBef>
                <a:spcPts val="600"/>
              </a:spcBef>
              <a:spcAft>
                <a:spcPts val="600"/>
              </a:spcAft>
              <a:defRPr/>
            </a:pPr>
            <a:r>
              <a:rPr lang="es-ES" altLang="es-ES" b="1" dirty="0">
                <a:solidFill>
                  <a:srgbClr val="0D3B6F"/>
                </a:solidFill>
                <a:latin typeface="Aptos" panose="020B0004020202020204" pitchFamily="34" charset="0"/>
                <a:cs typeface="Times New Roman" panose="02020603050405020304" pitchFamily="18" charset="0"/>
              </a:rPr>
              <a:t>mediante impresión o tecnologías avanzadas de deposición, productos dotados de nuevas funcionalidades</a:t>
            </a:r>
            <a:endParaRPr lang="es-ES" b="1" dirty="0">
              <a:solidFill>
                <a:srgbClr val="0D3B6F"/>
              </a:solidFill>
              <a:latin typeface="Aptos" panose="020B0004020202020204" pitchFamily="34" charset="0"/>
              <a:cs typeface="Times New Roman" panose="02020603050405020304" pitchFamily="18" charset="0"/>
            </a:endParaRPr>
          </a:p>
        </p:txBody>
      </p:sp>
      <p:sp>
        <p:nvSpPr>
          <p:cNvPr id="13" name="2 Subtítulo">
            <a:extLst>
              <a:ext uri="{FF2B5EF4-FFF2-40B4-BE49-F238E27FC236}">
                <a16:creationId xmlns:a16="http://schemas.microsoft.com/office/drawing/2014/main" id="{53EA5119-9112-4018-BC96-FA6ADB145205}"/>
              </a:ext>
            </a:extLst>
          </p:cNvPr>
          <p:cNvSpPr txBox="1">
            <a:spLocks/>
          </p:cNvSpPr>
          <p:nvPr/>
        </p:nvSpPr>
        <p:spPr>
          <a:xfrm>
            <a:off x="9525654" y="2145125"/>
            <a:ext cx="2325707" cy="2735263"/>
          </a:xfrm>
          <a:prstGeom prst="rect">
            <a:avLst/>
          </a:prstGeom>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ts val="2000"/>
              </a:lnSpc>
              <a:spcBef>
                <a:spcPts val="1000"/>
              </a:spcBef>
              <a:spcAft>
                <a:spcPts val="0"/>
              </a:spcAft>
              <a:buClrTx/>
              <a:buSzTx/>
              <a:buFont typeface="Arial" panose="020B0604020202020204" pitchFamily="34" charset="0"/>
              <a:buChar char="•"/>
              <a:tabLst/>
              <a:defRPr/>
            </a:pPr>
            <a:endParaRPr kumimoji="0" lang="es-ES" altLang="es-ES" sz="1867" b="0" i="0" u="none" strike="noStrike" kern="1200" cap="none" spc="0" normalizeH="0" baseline="0" noProof="0" dirty="0">
              <a:ln>
                <a:noFill/>
              </a:ln>
              <a:solidFill>
                <a:srgbClr val="377DB7"/>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indent="0" algn="just">
              <a:lnSpc>
                <a:spcPct val="107000"/>
              </a:lnSpc>
              <a:spcBef>
                <a:spcPts val="600"/>
              </a:spcBef>
              <a:spcAft>
                <a:spcPts val="600"/>
              </a:spcAft>
              <a:buNone/>
              <a:defRPr/>
            </a:pPr>
            <a:r>
              <a:rPr lang="es-ES" altLang="es-ES" sz="1800" b="1" dirty="0">
                <a:solidFill>
                  <a:srgbClr val="0D3B6F"/>
                </a:solidFill>
                <a:latin typeface="Aptos" panose="020B0004020202020204" pitchFamily="34" charset="0"/>
                <a:cs typeface="Times New Roman" panose="02020603050405020304" pitchFamily="18" charset="0"/>
              </a:rPr>
              <a:t>Productos de alto valor innovador con múltiples aplicaciones, a bajo coste, de forma masiva y con un menor impacto medioambiental. </a:t>
            </a:r>
          </a:p>
        </p:txBody>
      </p:sp>
      <p:sp>
        <p:nvSpPr>
          <p:cNvPr id="22" name="Rectángulo: esquinas redondeadas 21">
            <a:extLst>
              <a:ext uri="{FF2B5EF4-FFF2-40B4-BE49-F238E27FC236}">
                <a16:creationId xmlns:a16="http://schemas.microsoft.com/office/drawing/2014/main" id="{89BC7A25-E197-4A50-B55C-FA334FA63F02}"/>
              </a:ext>
            </a:extLst>
          </p:cNvPr>
          <p:cNvSpPr/>
          <p:nvPr/>
        </p:nvSpPr>
        <p:spPr>
          <a:xfrm>
            <a:off x="5859127" y="958083"/>
            <a:ext cx="1542588" cy="1936131"/>
          </a:xfrm>
          <a:prstGeom prst="roundRect">
            <a:avLst>
              <a:gd name="adj" fmla="val 10000"/>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hueOff val="0"/>
                  <a:satOff val="0"/>
                  <a:lumOff val="0"/>
                  <a:alphaOff val="0"/>
                </a:srgbClr>
              </a:solidFill>
              <a:effectLst/>
              <a:uLnTx/>
              <a:uFillTx/>
              <a:latin typeface="Calibri" panose="020F0502020204030204"/>
              <a:ea typeface="+mn-ea"/>
              <a:cs typeface="+mn-cs"/>
            </a:endParaRPr>
          </a:p>
        </p:txBody>
      </p:sp>
      <p:sp>
        <p:nvSpPr>
          <p:cNvPr id="28" name="Rectángulo: esquinas redondeadas 27">
            <a:extLst>
              <a:ext uri="{FF2B5EF4-FFF2-40B4-BE49-F238E27FC236}">
                <a16:creationId xmlns:a16="http://schemas.microsoft.com/office/drawing/2014/main" id="{A198DFA2-8A22-4BB8-9D8E-AB8485172FAD}"/>
              </a:ext>
            </a:extLst>
          </p:cNvPr>
          <p:cNvSpPr/>
          <p:nvPr/>
        </p:nvSpPr>
        <p:spPr>
          <a:xfrm>
            <a:off x="5886256" y="4383313"/>
            <a:ext cx="1697355" cy="1641565"/>
          </a:xfrm>
          <a:prstGeom prst="roundRect">
            <a:avLst>
              <a:gd name="adj" fmla="val 10000"/>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hueOff val="0"/>
                  <a:satOff val="0"/>
                  <a:lumOff val="0"/>
                  <a:alphaOff val="0"/>
                </a:srgbClr>
              </a:solidFill>
              <a:effectLst/>
              <a:uLnTx/>
              <a:uFillTx/>
              <a:latin typeface="Calibri" panose="020F0502020204030204"/>
              <a:ea typeface="+mn-ea"/>
              <a:cs typeface="+mn-cs"/>
            </a:endParaRPr>
          </a:p>
        </p:txBody>
      </p:sp>
      <p:pic>
        <p:nvPicPr>
          <p:cNvPr id="14" name="Imagen 13">
            <a:extLst>
              <a:ext uri="{FF2B5EF4-FFF2-40B4-BE49-F238E27FC236}">
                <a16:creationId xmlns:a16="http://schemas.microsoft.com/office/drawing/2014/main" id="{9D1068C0-1050-4B25-BB7B-1C99F14EC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3303" y="2335523"/>
            <a:ext cx="399981" cy="399981"/>
          </a:xfrm>
          <a:prstGeom prst="rect">
            <a:avLst/>
          </a:prstGeom>
        </p:spPr>
      </p:pic>
      <p:pic>
        <p:nvPicPr>
          <p:cNvPr id="3" name="Imagen 2">
            <a:extLst>
              <a:ext uri="{FF2B5EF4-FFF2-40B4-BE49-F238E27FC236}">
                <a16:creationId xmlns:a16="http://schemas.microsoft.com/office/drawing/2014/main" id="{D4AFF9CC-050B-4773-BAE7-FACB3F589DCE}"/>
              </a:ext>
            </a:extLst>
          </p:cNvPr>
          <p:cNvPicPr>
            <a:picLocks noChangeAspect="1"/>
          </p:cNvPicPr>
          <p:nvPr/>
        </p:nvPicPr>
        <p:blipFill>
          <a:blip r:embed="rId9"/>
          <a:stretch>
            <a:fillRect/>
          </a:stretch>
        </p:blipFill>
        <p:spPr>
          <a:xfrm>
            <a:off x="10739073" y="6230011"/>
            <a:ext cx="1237595" cy="463336"/>
          </a:xfrm>
          <a:prstGeom prst="rect">
            <a:avLst/>
          </a:prstGeom>
        </p:spPr>
      </p:pic>
      <p:sp>
        <p:nvSpPr>
          <p:cNvPr id="7" name="Rectángulo: esquinas redondeadas 6">
            <a:extLst>
              <a:ext uri="{FF2B5EF4-FFF2-40B4-BE49-F238E27FC236}">
                <a16:creationId xmlns:a16="http://schemas.microsoft.com/office/drawing/2014/main" id="{2031EA44-DE60-D476-0C67-15278292888E}"/>
              </a:ext>
            </a:extLst>
          </p:cNvPr>
          <p:cNvSpPr/>
          <p:nvPr/>
        </p:nvSpPr>
        <p:spPr>
          <a:xfrm>
            <a:off x="3720435" y="1365351"/>
            <a:ext cx="1378312" cy="865465"/>
          </a:xfrm>
          <a:prstGeom prst="roundRect">
            <a:avLst/>
          </a:prstGeom>
          <a:solidFill>
            <a:srgbClr val="BFBFBF"/>
          </a:solidFill>
          <a:ln>
            <a:solidFill>
              <a:srgbClr val="80A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noFill/>
              <a:effectLst/>
              <a:highlight>
                <a:srgbClr val="C0C0C0"/>
              </a:highligh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57A0F4A4-E89C-4987-BA9C-E4FC821F3267}"/>
              </a:ext>
            </a:extLst>
          </p:cNvPr>
          <p:cNvSpPr txBox="1"/>
          <p:nvPr/>
        </p:nvSpPr>
        <p:spPr>
          <a:xfrm>
            <a:off x="3724113" y="1434448"/>
            <a:ext cx="12230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prstClr val="white"/>
                </a:solidFill>
                <a:effectLst/>
                <a:uLnTx/>
                <a:uFillTx/>
                <a:latin typeface="Calibri" panose="020F0502020204030204"/>
                <a:ea typeface="+mn-ea"/>
                <a:cs typeface="+mn-cs"/>
              </a:rPr>
              <a:t>Tecnologías tradicionales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prstClr val="white"/>
                </a:solidFill>
                <a:effectLst/>
                <a:uLnTx/>
                <a:uFillTx/>
                <a:latin typeface="Calibri" panose="020F0502020204030204"/>
                <a:ea typeface="+mn-ea"/>
                <a:cs typeface="+mn-cs"/>
              </a:rPr>
              <a:t> y avanzadas</a:t>
            </a:r>
          </a:p>
        </p:txBody>
      </p:sp>
      <p:sp>
        <p:nvSpPr>
          <p:cNvPr id="15" name="CuadroTexto 14">
            <a:extLst>
              <a:ext uri="{FF2B5EF4-FFF2-40B4-BE49-F238E27FC236}">
                <a16:creationId xmlns:a16="http://schemas.microsoft.com/office/drawing/2014/main" id="{2E3227E1-A6CE-4930-840C-D970D11A64D4}"/>
              </a:ext>
            </a:extLst>
          </p:cNvPr>
          <p:cNvSpPr txBox="1"/>
          <p:nvPr/>
        </p:nvSpPr>
        <p:spPr>
          <a:xfrm>
            <a:off x="3876603" y="2883057"/>
            <a:ext cx="108864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white"/>
                </a:solidFill>
                <a:effectLst/>
                <a:uLnTx/>
                <a:uFillTx/>
                <a:latin typeface="Calibri" panose="020F0502020204030204"/>
                <a:ea typeface="+mn-ea"/>
                <a:cs typeface="+mn-cs"/>
              </a:rPr>
              <a:t>Materiales</a:t>
            </a:r>
            <a:r>
              <a:rPr kumimoji="0" lang="es-ES" sz="1600" b="1" i="0" u="none" strike="noStrike" kern="1200" cap="none" spc="0" normalizeH="0" baseline="0" noProof="0">
                <a:ln>
                  <a:noFill/>
                </a:ln>
                <a:solidFill>
                  <a:srgbClr val="005425"/>
                </a:solidFill>
                <a:effectLst/>
                <a:uLnTx/>
                <a:uFillTx/>
                <a:latin typeface="Calibri" panose="020F0502020204030204"/>
                <a:ea typeface="+mn-ea"/>
                <a:cs typeface="+mn-cs"/>
              </a:rPr>
              <a:t> </a:t>
            </a:r>
            <a:r>
              <a:rPr kumimoji="0" lang="es-ES" sz="1400" b="1" i="0" u="none" strike="noStrike" kern="1200" cap="none" spc="0" normalizeH="0" baseline="0" noProof="0">
                <a:ln>
                  <a:noFill/>
                </a:ln>
                <a:solidFill>
                  <a:prstClr val="white"/>
                </a:solidFill>
                <a:effectLst/>
                <a:uLnTx/>
                <a:uFillTx/>
                <a:latin typeface="Calibri" panose="020F0502020204030204"/>
                <a:ea typeface="+mn-ea"/>
                <a:cs typeface="+mn-cs"/>
              </a:rPr>
              <a:t>Avanzados</a:t>
            </a:r>
            <a:endParaRPr kumimoji="0" lang="es-E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Imagen 43">
            <a:extLst>
              <a:ext uri="{FF2B5EF4-FFF2-40B4-BE49-F238E27FC236}">
                <a16:creationId xmlns:a16="http://schemas.microsoft.com/office/drawing/2014/main" id="{6D5CC4A3-D3FA-15E0-A319-AEE6E33E23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1949" y="3716783"/>
            <a:ext cx="378700" cy="378700"/>
          </a:xfrm>
          <a:prstGeom prst="rect">
            <a:avLst/>
          </a:prstGeom>
        </p:spPr>
      </p:pic>
      <p:cxnSp>
        <p:nvCxnSpPr>
          <p:cNvPr id="48" name="Conector recto 47">
            <a:extLst>
              <a:ext uri="{FF2B5EF4-FFF2-40B4-BE49-F238E27FC236}">
                <a16:creationId xmlns:a16="http://schemas.microsoft.com/office/drawing/2014/main" id="{86ADB190-EE64-FAE3-EA32-8C3CB0301E61}"/>
              </a:ext>
            </a:extLst>
          </p:cNvPr>
          <p:cNvCxnSpPr>
            <a:cxnSpLocks/>
          </p:cNvCxnSpPr>
          <p:nvPr/>
        </p:nvCxnSpPr>
        <p:spPr>
          <a:xfrm>
            <a:off x="348899" y="4221422"/>
            <a:ext cx="3527704" cy="0"/>
          </a:xfrm>
          <a:prstGeom prst="line">
            <a:avLst/>
          </a:prstGeom>
          <a:ln>
            <a:gradFill flip="none" rotWithShape="1">
              <a:gsLst>
                <a:gs pos="19579">
                  <a:srgbClr val="006B33"/>
                </a:gs>
                <a:gs pos="1399">
                  <a:srgbClr val="005425"/>
                </a:gs>
                <a:gs pos="62228">
                  <a:srgbClr val="75AD74"/>
                </a:gs>
                <a:gs pos="43000">
                  <a:srgbClr val="009045"/>
                </a:gs>
                <a:gs pos="89000">
                  <a:srgbClr val="C9E2AD"/>
                </a:gs>
              </a:gsLst>
              <a:lin ang="0" scaled="1"/>
              <a:tileRect/>
            </a:gradFill>
          </a:ln>
          <a:effectLst/>
        </p:spPr>
        <p:style>
          <a:lnRef idx="2">
            <a:schemeClr val="accent1"/>
          </a:lnRef>
          <a:fillRef idx="0">
            <a:schemeClr val="accent1"/>
          </a:fillRef>
          <a:effectRef idx="1">
            <a:schemeClr val="accent1"/>
          </a:effectRef>
          <a:fontRef idx="minor">
            <a:schemeClr val="tx1"/>
          </a:fontRef>
        </p:style>
      </p:cxnSp>
      <p:cxnSp>
        <p:nvCxnSpPr>
          <p:cNvPr id="58" name="Conector recto 57">
            <a:extLst>
              <a:ext uri="{FF2B5EF4-FFF2-40B4-BE49-F238E27FC236}">
                <a16:creationId xmlns:a16="http://schemas.microsoft.com/office/drawing/2014/main" id="{918FB243-98C6-04AD-DB9A-9585135C8684}"/>
              </a:ext>
            </a:extLst>
          </p:cNvPr>
          <p:cNvCxnSpPr>
            <a:cxnSpLocks/>
          </p:cNvCxnSpPr>
          <p:nvPr/>
        </p:nvCxnSpPr>
        <p:spPr>
          <a:xfrm>
            <a:off x="8823833" y="3435248"/>
            <a:ext cx="497840" cy="0"/>
          </a:xfrm>
          <a:prstGeom prst="line">
            <a:avLst/>
          </a:prstGeom>
          <a:ln w="28575">
            <a:gradFill flip="none" rotWithShape="1">
              <a:gsLst>
                <a:gs pos="19579">
                  <a:srgbClr val="006B33"/>
                </a:gs>
                <a:gs pos="1399">
                  <a:srgbClr val="005425"/>
                </a:gs>
                <a:gs pos="62228">
                  <a:srgbClr val="75AD74"/>
                </a:gs>
                <a:gs pos="43000">
                  <a:srgbClr val="009045"/>
                </a:gs>
                <a:gs pos="89000">
                  <a:srgbClr val="C9E2AD"/>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0" name="Rectangle arrodonit 8">
            <a:extLst>
              <a:ext uri="{FF2B5EF4-FFF2-40B4-BE49-F238E27FC236}">
                <a16:creationId xmlns:a16="http://schemas.microsoft.com/office/drawing/2014/main" id="{CF898E6C-13F5-A258-1EEB-0186013AF38F}"/>
              </a:ext>
            </a:extLst>
          </p:cNvPr>
          <p:cNvSpPr/>
          <p:nvPr/>
        </p:nvSpPr>
        <p:spPr>
          <a:xfrm>
            <a:off x="59392" y="117620"/>
            <a:ext cx="9122513" cy="1053033"/>
          </a:xfrm>
          <a:prstGeom prst="roundRect">
            <a:avLst/>
          </a:prstGeom>
          <a:solidFill>
            <a:srgbClr val="78B1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a:ln>
                  <a:noFill/>
                </a:ln>
                <a:solidFill>
                  <a:prstClr val="white"/>
                </a:solidFill>
                <a:effectLst/>
                <a:uLnTx/>
                <a:uFillTx/>
                <a:latin typeface="Corbel" panose="020B0503020204020204"/>
                <a:ea typeface="+mn-ea"/>
                <a:cs typeface="+mn-cs"/>
              </a:rPr>
              <a:t>ADVANCED PRINTING TECHNOLOGIES: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ca-ES" sz="1800" b="1" i="0" u="none" strike="noStrike" kern="1200" cap="none" spc="0" normalizeH="0" baseline="0" noProof="0">
                <a:ln>
                  <a:noFill/>
                </a:ln>
                <a:solidFill>
                  <a:prstClr val="white"/>
                </a:solidFill>
                <a:effectLst/>
                <a:uLnTx/>
                <a:uFillTx/>
                <a:latin typeface="Corbel" panose="020B0503020204020204"/>
                <a:ea typeface="+mn-ea"/>
                <a:cs typeface="+mn-cs"/>
              </a:rPr>
              <a:t>FROM GRAPHIC PRINTING TO PRINTED ELECTRONICS</a:t>
            </a:r>
          </a:p>
        </p:txBody>
      </p:sp>
      <p:sp>
        <p:nvSpPr>
          <p:cNvPr id="4" name="CuadroTexto 3">
            <a:extLst>
              <a:ext uri="{FF2B5EF4-FFF2-40B4-BE49-F238E27FC236}">
                <a16:creationId xmlns:a16="http://schemas.microsoft.com/office/drawing/2014/main" id="{690DDDDD-6B97-6C0B-AAE6-D69939ECE8C9}"/>
              </a:ext>
            </a:extLst>
          </p:cNvPr>
          <p:cNvSpPr txBox="1"/>
          <p:nvPr/>
        </p:nvSpPr>
        <p:spPr>
          <a:xfrm>
            <a:off x="3858487" y="4322529"/>
            <a:ext cx="10886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prstClr val="white"/>
                </a:solidFill>
                <a:effectLst/>
                <a:uLnTx/>
                <a:uFillTx/>
                <a:latin typeface="Calibri" panose="020F0502020204030204"/>
                <a:ea typeface="+mn-ea"/>
                <a:cs typeface="+mn-cs"/>
              </a:rPr>
              <a:t>Todo tipo de sustratos</a:t>
            </a:r>
          </a:p>
        </p:txBody>
      </p:sp>
      <p:sp>
        <p:nvSpPr>
          <p:cNvPr id="9" name="Rectángulo: esquinas redondeadas 8">
            <a:extLst>
              <a:ext uri="{FF2B5EF4-FFF2-40B4-BE49-F238E27FC236}">
                <a16:creationId xmlns:a16="http://schemas.microsoft.com/office/drawing/2014/main" id="{12322CDF-CDF8-361C-B03C-270ADCE699FF}"/>
              </a:ext>
            </a:extLst>
          </p:cNvPr>
          <p:cNvSpPr/>
          <p:nvPr/>
        </p:nvSpPr>
        <p:spPr>
          <a:xfrm>
            <a:off x="3739290" y="5615646"/>
            <a:ext cx="1355448" cy="463337"/>
          </a:xfrm>
          <a:prstGeom prst="roundRect">
            <a:avLst/>
          </a:prstGeom>
          <a:solidFill>
            <a:srgbClr val="BFBFBF"/>
          </a:solidFill>
          <a:ln>
            <a:solidFill>
              <a:srgbClr val="80A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noFill/>
              <a:effectLst/>
              <a:highlight>
                <a:srgbClr val="C0C0C0"/>
              </a:highligh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A55C0681-5EF8-3072-C565-9B03CD01FFD6}"/>
              </a:ext>
            </a:extLst>
          </p:cNvPr>
          <p:cNvSpPr txBox="1"/>
          <p:nvPr/>
        </p:nvSpPr>
        <p:spPr>
          <a:xfrm>
            <a:off x="3831945" y="5380421"/>
            <a:ext cx="137831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prstClr val="white"/>
                </a:solidFill>
                <a:effectLst/>
                <a:uLnTx/>
                <a:uFillTx/>
                <a:latin typeface="Calibri" panose="020F0502020204030204"/>
                <a:ea typeface="+mn-ea"/>
                <a:cs typeface="+mn-cs"/>
              </a:rPr>
              <a:t>Post procesado e integración</a:t>
            </a:r>
          </a:p>
        </p:txBody>
      </p:sp>
      <p:pic>
        <p:nvPicPr>
          <p:cNvPr id="17" name="Imagen 16">
            <a:extLst>
              <a:ext uri="{FF2B5EF4-FFF2-40B4-BE49-F238E27FC236}">
                <a16:creationId xmlns:a16="http://schemas.microsoft.com/office/drawing/2014/main" id="{D921D01E-E3B6-CF51-B2E3-479F0C4D34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3943" y="5097973"/>
            <a:ext cx="378700" cy="378700"/>
          </a:xfrm>
          <a:prstGeom prst="rect">
            <a:avLst/>
          </a:prstGeom>
        </p:spPr>
      </p:pic>
      <p:sp>
        <p:nvSpPr>
          <p:cNvPr id="20" name="CuadroTexto 19">
            <a:extLst>
              <a:ext uri="{FF2B5EF4-FFF2-40B4-BE49-F238E27FC236}">
                <a16:creationId xmlns:a16="http://schemas.microsoft.com/office/drawing/2014/main" id="{A54C995F-9CB1-7F55-D178-B659B7B226FD}"/>
              </a:ext>
            </a:extLst>
          </p:cNvPr>
          <p:cNvSpPr txBox="1"/>
          <p:nvPr/>
        </p:nvSpPr>
        <p:spPr>
          <a:xfrm>
            <a:off x="5319661" y="4448117"/>
            <a:ext cx="6201782"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s-ES" sz="800" b="1" i="0" u="none" strike="noStrike" kern="1200" cap="none" spc="0" normalizeH="0" baseline="0" noProof="0" dirty="0" err="1">
                <a:ln>
                  <a:noFill/>
                </a:ln>
                <a:solidFill>
                  <a:prstClr val="black"/>
                </a:solidFill>
                <a:effectLst/>
                <a:uLnTx/>
                <a:uFillTx/>
                <a:latin typeface="Calibri Light" panose="020F0302020204030204"/>
                <a:ea typeface="ＭＳ Ｐゴシック" panose="020B0600070205080204" pitchFamily="34" charset="-128"/>
                <a:cs typeface="+mn-cs"/>
              </a:rPr>
              <a:t>Image</a:t>
            </a:r>
            <a:r>
              <a:rPr kumimoji="0" lang="es-ES" altLang="es-ES" sz="800" b="1"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34" charset="-128"/>
                <a:cs typeface="+mn-cs"/>
              </a:rPr>
              <a:t>: </a:t>
            </a:r>
            <a:r>
              <a:rPr kumimoji="0" lang="es-ES" altLang="es-ES" sz="800" b="1" i="0" u="none" strike="noStrike" kern="1200" cap="none" spc="0" normalizeH="0" baseline="0" noProof="0" dirty="0" err="1">
                <a:ln>
                  <a:noFill/>
                </a:ln>
                <a:solidFill>
                  <a:prstClr val="black"/>
                </a:solidFill>
                <a:effectLst/>
                <a:uLnTx/>
                <a:uFillTx/>
                <a:latin typeface="Calibri Light" panose="020F0302020204030204"/>
                <a:ea typeface="ＭＳ Ｐゴシック" panose="020B0600070205080204" pitchFamily="34" charset="-128"/>
                <a:cs typeface="+mn-cs"/>
              </a:rPr>
              <a:t>Quad</a:t>
            </a:r>
            <a:r>
              <a:rPr kumimoji="0" lang="es-ES" altLang="es-ES" sz="800" b="1" i="0" u="none" strike="noStrike" kern="1200" cap="none" spc="0" normalizeH="0" baseline="0" noProof="0" dirty="0">
                <a:ln>
                  <a:noFill/>
                </a:ln>
                <a:solidFill>
                  <a:prstClr val="black"/>
                </a:solidFill>
                <a:effectLst/>
                <a:uLnTx/>
                <a:uFillTx/>
                <a:latin typeface="Calibri Light" panose="020F0302020204030204"/>
                <a:ea typeface="ＭＳ Ｐゴシック" panose="020B0600070205080204" pitchFamily="34" charset="-128"/>
                <a:cs typeface="+mn-cs"/>
              </a:rPr>
              <a:t> Industries</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MURI — Roll-to-Roll Printed Electronics, Dan Frisbie principal  investigator, University of Minnesota — Home">
            <a:extLst>
              <a:ext uri="{FF2B5EF4-FFF2-40B4-BE49-F238E27FC236}">
                <a16:creationId xmlns:a16="http://schemas.microsoft.com/office/drawing/2014/main" id="{1D63BBDB-E23A-B225-FE4E-F4AD8F6EC8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55" y="4473899"/>
            <a:ext cx="27908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descr="Una mano sujetando un vaso&#10;&#10;Descripción generada automáticamente con confianza media">
            <a:extLst>
              <a:ext uri="{FF2B5EF4-FFF2-40B4-BE49-F238E27FC236}">
                <a16:creationId xmlns:a16="http://schemas.microsoft.com/office/drawing/2014/main" id="{920C11E8-BAF4-2CAE-332D-3D52CF8117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0380" y="4925278"/>
            <a:ext cx="2253453" cy="1502302"/>
          </a:xfrm>
          <a:prstGeom prst="rect">
            <a:avLst/>
          </a:prstGeom>
        </p:spPr>
      </p:pic>
      <p:sp>
        <p:nvSpPr>
          <p:cNvPr id="23" name="CuadroTexto 22">
            <a:extLst>
              <a:ext uri="{FF2B5EF4-FFF2-40B4-BE49-F238E27FC236}">
                <a16:creationId xmlns:a16="http://schemas.microsoft.com/office/drawing/2014/main" id="{75D3C62A-F2EB-BBE8-DCA7-6B366E80A382}"/>
              </a:ext>
            </a:extLst>
          </p:cNvPr>
          <p:cNvSpPr txBox="1"/>
          <p:nvPr/>
        </p:nvSpPr>
        <p:spPr>
          <a:xfrm>
            <a:off x="6454043" y="6403786"/>
            <a:ext cx="6143222" cy="215444"/>
          </a:xfrm>
          <a:prstGeom prst="rect">
            <a:avLst/>
          </a:prstGeom>
          <a:noFill/>
        </p:spPr>
        <p:txBody>
          <a:bodyPr wrap="square">
            <a:spAutoFit/>
          </a:bodyPr>
          <a:lstStyle/>
          <a:p>
            <a:pPr>
              <a:defRPr/>
            </a:pPr>
            <a:r>
              <a:rPr lang="es-ES" altLang="es-ES" sz="800" b="1" dirty="0" err="1">
                <a:solidFill>
                  <a:prstClr val="black"/>
                </a:solidFill>
                <a:latin typeface="Calibri Light" panose="020F0302020204030204"/>
                <a:ea typeface="ＭＳ Ｐゴシック" panose="020B0600070205080204" pitchFamily="34" charset="-128"/>
              </a:rPr>
              <a:t>Image</a:t>
            </a:r>
            <a:r>
              <a:rPr lang="es-ES" altLang="es-ES" sz="800" b="1" dirty="0">
                <a:solidFill>
                  <a:prstClr val="black"/>
                </a:solidFill>
                <a:latin typeface="Calibri Light" panose="020F0302020204030204"/>
                <a:ea typeface="ＭＳ Ｐゴシック" panose="020B0600070205080204" pitchFamily="34" charset="-128"/>
              </a:rPr>
              <a:t>: Eurecat </a:t>
            </a:r>
            <a:endParaRPr lang="en-US" sz="800" b="1" dirty="0">
              <a:solidFill>
                <a:prstClr val="black"/>
              </a:solidFill>
              <a:latin typeface="Calibri Light" panose="020F0302020204030204"/>
              <a:ea typeface="ＭＳ Ｐゴシック" panose="020B0600070205080204" pitchFamily="34" charset="-128"/>
            </a:endParaRPr>
          </a:p>
        </p:txBody>
      </p:sp>
    </p:spTree>
    <p:extLst>
      <p:ext uri="{BB962C8B-B14F-4D97-AF65-F5344CB8AC3E}">
        <p14:creationId xmlns:p14="http://schemas.microsoft.com/office/powerpoint/2010/main" val="288352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5186EA6F-0548-E277-7059-42556C0E08DC}"/>
              </a:ext>
            </a:extLst>
          </p:cNvPr>
          <p:cNvSpPr txBox="1"/>
          <p:nvPr/>
        </p:nvSpPr>
        <p:spPr>
          <a:xfrm>
            <a:off x="439880" y="475404"/>
            <a:ext cx="8900062"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a:ln>
                  <a:noFill/>
                </a:ln>
                <a:solidFill>
                  <a:srgbClr val="002060"/>
                </a:solidFill>
                <a:effectLst/>
                <a:uLnTx/>
                <a:uFillTx/>
                <a:latin typeface="Arial Black"/>
                <a:ea typeface="+mn-ea"/>
                <a:cs typeface="+mn-cs"/>
              </a:rPr>
              <a:t>Tecnologías de impresión funcional</a:t>
            </a:r>
          </a:p>
        </p:txBody>
      </p:sp>
      <p:sp>
        <p:nvSpPr>
          <p:cNvPr id="17" name="CuadroTexto 16">
            <a:extLst>
              <a:ext uri="{FF2B5EF4-FFF2-40B4-BE49-F238E27FC236}">
                <a16:creationId xmlns:a16="http://schemas.microsoft.com/office/drawing/2014/main" id="{99EAD757-38A1-16BC-5409-87FEBBB7E0F1}"/>
              </a:ext>
            </a:extLst>
          </p:cNvPr>
          <p:cNvSpPr txBox="1"/>
          <p:nvPr/>
        </p:nvSpPr>
        <p:spPr>
          <a:xfrm>
            <a:off x="439880" y="1167199"/>
            <a:ext cx="7912724" cy="378565"/>
          </a:xfrm>
          <a:prstGeom prst="rect">
            <a:avLst/>
          </a:prstGeom>
          <a:noFill/>
        </p:spPr>
        <p:txBody>
          <a:bodyPr wrap="square" rtlCol="0">
            <a:spAutoFit/>
          </a:bodyPr>
          <a:lstStyle/>
          <a:p>
            <a:pPr algn="just">
              <a:lnSpc>
                <a:spcPct val="107000"/>
              </a:lnSpc>
              <a:spcBef>
                <a:spcPts val="600"/>
              </a:spcBef>
              <a:spcAft>
                <a:spcPts val="600"/>
              </a:spcAft>
              <a:defRPr/>
            </a:pPr>
            <a:r>
              <a:rPr lang="es-ES" b="1" dirty="0">
                <a:solidFill>
                  <a:srgbClr val="0D3B6F"/>
                </a:solidFill>
                <a:latin typeface="Aptos" panose="020B0004020202020204" pitchFamily="34" charset="0"/>
                <a:cs typeface="Times New Roman" panose="02020603050405020304" pitchFamily="18" charset="0"/>
              </a:rPr>
              <a:t>Las técnicas de impresión utilizadas son la de la industria gráfica</a:t>
            </a:r>
          </a:p>
        </p:txBody>
      </p:sp>
      <p:sp>
        <p:nvSpPr>
          <p:cNvPr id="20" name="Rectángulo 19">
            <a:extLst>
              <a:ext uri="{FF2B5EF4-FFF2-40B4-BE49-F238E27FC236}">
                <a16:creationId xmlns:a16="http://schemas.microsoft.com/office/drawing/2014/main" id="{898EC059-FF37-3453-2EEB-82C8E90D45A0}"/>
              </a:ext>
            </a:extLst>
          </p:cNvPr>
          <p:cNvSpPr/>
          <p:nvPr/>
        </p:nvSpPr>
        <p:spPr>
          <a:xfrm>
            <a:off x="205563" y="5989129"/>
            <a:ext cx="11674558" cy="687442"/>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ángulo: esquina doblada 8">
            <a:extLst>
              <a:ext uri="{FF2B5EF4-FFF2-40B4-BE49-F238E27FC236}">
                <a16:creationId xmlns:a16="http://schemas.microsoft.com/office/drawing/2014/main" id="{E4061B74-F4C9-6459-1D41-C1AF543D2D1A}"/>
              </a:ext>
            </a:extLst>
          </p:cNvPr>
          <p:cNvSpPr/>
          <p:nvPr/>
        </p:nvSpPr>
        <p:spPr>
          <a:xfrm>
            <a:off x="9693339" y="856098"/>
            <a:ext cx="2213063" cy="1421191"/>
          </a:xfrm>
          <a:prstGeom prst="foldedCorner">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ángulo: esquina doblada 10">
            <a:extLst>
              <a:ext uri="{FF2B5EF4-FFF2-40B4-BE49-F238E27FC236}">
                <a16:creationId xmlns:a16="http://schemas.microsoft.com/office/drawing/2014/main" id="{E2941961-C1C6-BB6E-C866-1E14ECC8DFCC}"/>
              </a:ext>
            </a:extLst>
          </p:cNvPr>
          <p:cNvSpPr/>
          <p:nvPr/>
        </p:nvSpPr>
        <p:spPr>
          <a:xfrm>
            <a:off x="9671411" y="2624819"/>
            <a:ext cx="2213063" cy="1421191"/>
          </a:xfrm>
          <a:prstGeom prst="foldedCorner">
            <a:avLst/>
          </a:prstGeom>
          <a:blipFill>
            <a:blip r:embed="rId3"/>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esquina doblada 11">
            <a:extLst>
              <a:ext uri="{FF2B5EF4-FFF2-40B4-BE49-F238E27FC236}">
                <a16:creationId xmlns:a16="http://schemas.microsoft.com/office/drawing/2014/main" id="{AF6D4EBB-196E-C05C-2FEE-00C728D25137}"/>
              </a:ext>
            </a:extLst>
          </p:cNvPr>
          <p:cNvSpPr/>
          <p:nvPr/>
        </p:nvSpPr>
        <p:spPr>
          <a:xfrm>
            <a:off x="9671410" y="4346311"/>
            <a:ext cx="2213063" cy="1421191"/>
          </a:xfrm>
          <a:prstGeom prst="foldedCorner">
            <a:avLst/>
          </a:prstGeom>
          <a:blipFill>
            <a:blip r:embed="rId4"/>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ángulo: esquina doblada 12">
            <a:extLst>
              <a:ext uri="{FF2B5EF4-FFF2-40B4-BE49-F238E27FC236}">
                <a16:creationId xmlns:a16="http://schemas.microsoft.com/office/drawing/2014/main" id="{552D30AE-F16A-798E-87B3-22BADAD6E3C6}"/>
              </a:ext>
            </a:extLst>
          </p:cNvPr>
          <p:cNvSpPr/>
          <p:nvPr/>
        </p:nvSpPr>
        <p:spPr>
          <a:xfrm>
            <a:off x="714752" y="2079935"/>
            <a:ext cx="3847415" cy="3307329"/>
          </a:xfrm>
          <a:prstGeom prst="foldedCorner">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ángulo: esquina doblada 13">
            <a:extLst>
              <a:ext uri="{FF2B5EF4-FFF2-40B4-BE49-F238E27FC236}">
                <a16:creationId xmlns:a16="http://schemas.microsoft.com/office/drawing/2014/main" id="{3B323E67-5E2B-1291-5576-66DF44C36A0B}"/>
              </a:ext>
            </a:extLst>
          </p:cNvPr>
          <p:cNvSpPr/>
          <p:nvPr/>
        </p:nvSpPr>
        <p:spPr>
          <a:xfrm>
            <a:off x="5183936" y="2079935"/>
            <a:ext cx="3909847" cy="3307329"/>
          </a:xfrm>
          <a:prstGeom prst="foldedCorner">
            <a:avLst/>
          </a:prstGeom>
          <a:blipFill>
            <a:blip r:embed="rId6"/>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CuadroTexto 17">
            <a:extLst>
              <a:ext uri="{FF2B5EF4-FFF2-40B4-BE49-F238E27FC236}">
                <a16:creationId xmlns:a16="http://schemas.microsoft.com/office/drawing/2014/main" id="{2483DA71-5843-A336-FF10-493FE0D090CD}"/>
              </a:ext>
            </a:extLst>
          </p:cNvPr>
          <p:cNvSpPr txBox="1"/>
          <p:nvPr/>
        </p:nvSpPr>
        <p:spPr>
          <a:xfrm>
            <a:off x="2989008" y="5352327"/>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Serigrafia</a:t>
            </a:r>
            <a:r>
              <a:rPr kumimoji="0" lang="es-E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Impresión digital</a:t>
            </a:r>
            <a:endParaRPr kumimoji="0" lang="es-E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CuadroTexto 28">
            <a:extLst>
              <a:ext uri="{FF2B5EF4-FFF2-40B4-BE49-F238E27FC236}">
                <a16:creationId xmlns:a16="http://schemas.microsoft.com/office/drawing/2014/main" id="{221E6F01-E4EB-1930-5576-5DDF150F4814}"/>
              </a:ext>
            </a:extLst>
          </p:cNvPr>
          <p:cNvSpPr txBox="1"/>
          <p:nvPr/>
        </p:nvSpPr>
        <p:spPr>
          <a:xfrm>
            <a:off x="10787044" y="2307715"/>
            <a:ext cx="109307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Flexografía</a:t>
            </a:r>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CuadroTexto 29">
            <a:extLst>
              <a:ext uri="{FF2B5EF4-FFF2-40B4-BE49-F238E27FC236}">
                <a16:creationId xmlns:a16="http://schemas.microsoft.com/office/drawing/2014/main" id="{0EA784B9-88C7-30B9-F33B-F87C92C320CB}"/>
              </a:ext>
            </a:extLst>
          </p:cNvPr>
          <p:cNvSpPr txBox="1"/>
          <p:nvPr/>
        </p:nvSpPr>
        <p:spPr>
          <a:xfrm>
            <a:off x="10706692" y="4026287"/>
            <a:ext cx="13554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Huecograbado</a:t>
            </a:r>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CuadroTexto 30">
            <a:extLst>
              <a:ext uri="{FF2B5EF4-FFF2-40B4-BE49-F238E27FC236}">
                <a16:creationId xmlns:a16="http://schemas.microsoft.com/office/drawing/2014/main" id="{089BBCB0-76BD-490F-B2FF-7C78F0D9F695}"/>
              </a:ext>
            </a:extLst>
          </p:cNvPr>
          <p:cNvSpPr txBox="1"/>
          <p:nvPr/>
        </p:nvSpPr>
        <p:spPr>
          <a:xfrm>
            <a:off x="10706692" y="5810524"/>
            <a:ext cx="135541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Aerosol</a:t>
            </a:r>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Rectángulo 31">
            <a:extLst>
              <a:ext uri="{FF2B5EF4-FFF2-40B4-BE49-F238E27FC236}">
                <a16:creationId xmlns:a16="http://schemas.microsoft.com/office/drawing/2014/main" id="{96E0B11B-5BFB-F062-CC6A-5E4560F17610}"/>
              </a:ext>
            </a:extLst>
          </p:cNvPr>
          <p:cNvSpPr/>
          <p:nvPr/>
        </p:nvSpPr>
        <p:spPr>
          <a:xfrm>
            <a:off x="285598" y="1922749"/>
            <a:ext cx="8960380" cy="4026275"/>
          </a:xfrm>
          <a:prstGeom prst="rect">
            <a:avLst/>
          </a:pr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CuadroTexto 33">
            <a:extLst>
              <a:ext uri="{FF2B5EF4-FFF2-40B4-BE49-F238E27FC236}">
                <a16:creationId xmlns:a16="http://schemas.microsoft.com/office/drawing/2014/main" id="{9D4A34E1-F488-6B13-55D6-462E6E61D2A6}"/>
              </a:ext>
            </a:extLst>
          </p:cNvPr>
          <p:cNvSpPr txBox="1"/>
          <p:nvPr/>
        </p:nvSpPr>
        <p:spPr>
          <a:xfrm>
            <a:off x="4240388" y="5459891"/>
            <a:ext cx="1285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FF0000"/>
                </a:solidFill>
                <a:effectLst/>
                <a:uLnTx/>
                <a:uFillTx/>
                <a:latin typeface="Aptos" panose="02110004020202020204"/>
                <a:ea typeface="+mn-ea"/>
                <a:cs typeface="+mn-cs"/>
              </a:rPr>
              <a:t>~85%</a:t>
            </a:r>
          </a:p>
        </p:txBody>
      </p:sp>
      <p:sp>
        <p:nvSpPr>
          <p:cNvPr id="2" name="CuadroTexto 1">
            <a:extLst>
              <a:ext uri="{FF2B5EF4-FFF2-40B4-BE49-F238E27FC236}">
                <a16:creationId xmlns:a16="http://schemas.microsoft.com/office/drawing/2014/main" id="{E641FBAA-0E69-6CBB-2ADD-27CAD3139950}"/>
              </a:ext>
            </a:extLst>
          </p:cNvPr>
          <p:cNvSpPr txBox="1"/>
          <p:nvPr/>
        </p:nvSpPr>
        <p:spPr>
          <a:xfrm>
            <a:off x="11541889" y="6519386"/>
            <a:ext cx="44454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82614B03-B34D-4290-7167-BED92CAF1A3A}"/>
              </a:ext>
            </a:extLst>
          </p:cNvPr>
          <p:cNvSpPr txBox="1"/>
          <p:nvPr/>
        </p:nvSpPr>
        <p:spPr>
          <a:xfrm>
            <a:off x="311879" y="6303942"/>
            <a:ext cx="6143222" cy="215444"/>
          </a:xfrm>
          <a:prstGeom prst="rect">
            <a:avLst/>
          </a:prstGeom>
          <a:noFill/>
        </p:spPr>
        <p:txBody>
          <a:bodyPr wrap="square">
            <a:spAutoFit/>
          </a:bodyPr>
          <a:lstStyle/>
          <a:p>
            <a:pPr>
              <a:defRPr/>
            </a:pPr>
            <a:r>
              <a:rPr lang="es-ES" altLang="es-ES" sz="800" b="1" dirty="0" err="1">
                <a:solidFill>
                  <a:prstClr val="black"/>
                </a:solidFill>
                <a:latin typeface="Calibri Light" panose="020F0302020204030204"/>
                <a:ea typeface="ＭＳ Ｐゴシック" panose="020B0600070205080204" pitchFamily="34" charset="-128"/>
              </a:rPr>
              <a:t>Image</a:t>
            </a:r>
            <a:r>
              <a:rPr lang="es-ES" altLang="es-ES" sz="800" b="1" dirty="0">
                <a:solidFill>
                  <a:prstClr val="black"/>
                </a:solidFill>
                <a:latin typeface="Calibri Light" panose="020F0302020204030204"/>
                <a:ea typeface="ＭＳ Ｐゴシック" panose="020B0600070205080204" pitchFamily="34" charset="-128"/>
              </a:rPr>
              <a:t>: Eurecat, </a:t>
            </a:r>
            <a:r>
              <a:rPr lang="es-ES" altLang="es-ES" sz="800" b="1" dirty="0" err="1">
                <a:solidFill>
                  <a:prstClr val="black"/>
                </a:solidFill>
                <a:latin typeface="Calibri Light" panose="020F0302020204030204"/>
                <a:ea typeface="ＭＳ Ｐゴシック" panose="020B0600070205080204" pitchFamily="34" charset="-128"/>
              </a:rPr>
              <a:t>Tecnalia</a:t>
            </a:r>
            <a:r>
              <a:rPr lang="es-ES" altLang="es-ES" sz="800" b="1" dirty="0">
                <a:solidFill>
                  <a:prstClr val="black"/>
                </a:solidFill>
                <a:latin typeface="Calibri Light" panose="020F0302020204030204"/>
                <a:ea typeface="ＭＳ Ｐゴシック" panose="020B0600070205080204" pitchFamily="34" charset="-128"/>
              </a:rPr>
              <a:t> y Naitec (</a:t>
            </a:r>
            <a:r>
              <a:rPr lang="es-ES" altLang="es-ES" sz="800" b="1" dirty="0" err="1">
                <a:solidFill>
                  <a:prstClr val="black"/>
                </a:solidFill>
                <a:latin typeface="Calibri Light" panose="020F0302020204030204"/>
                <a:ea typeface="ＭＳ Ｐゴシック" panose="020B0600070205080204" pitchFamily="34" charset="-128"/>
              </a:rPr>
              <a:t>RailRoadPrint</a:t>
            </a:r>
            <a:r>
              <a:rPr lang="es-ES" altLang="es-ES" sz="800" b="1" dirty="0">
                <a:solidFill>
                  <a:prstClr val="black"/>
                </a:solidFill>
                <a:latin typeface="Calibri Light" panose="020F0302020204030204"/>
                <a:ea typeface="ＭＳ Ｐゴシック" panose="020B0600070205080204" pitchFamily="34" charset="-128"/>
              </a:rPr>
              <a:t>) </a:t>
            </a:r>
            <a:endParaRPr lang="en-US" sz="800" b="1" dirty="0">
              <a:solidFill>
                <a:prstClr val="black"/>
              </a:solidFill>
              <a:latin typeface="Calibri Light" panose="020F0302020204030204"/>
              <a:ea typeface="ＭＳ Ｐゴシック" panose="020B0600070205080204" pitchFamily="34" charset="-128"/>
            </a:endParaRPr>
          </a:p>
        </p:txBody>
      </p:sp>
    </p:spTree>
    <p:extLst>
      <p:ext uri="{BB962C8B-B14F-4D97-AF65-F5344CB8AC3E}">
        <p14:creationId xmlns:p14="http://schemas.microsoft.com/office/powerpoint/2010/main" val="3977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9" grpId="0"/>
      <p:bldP spid="30" grpId="0"/>
      <p:bldP spid="31" grpId="0"/>
      <p:bldP spid="32" grpId="0" animBg="1"/>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DfyGBiPgIEggAJ4cJri2L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fe_XEv1WKr56ignVtAdI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BgjBR1Zv.FLiXb6ibUvvM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x6pbXU40ahNYcOAJunv0h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4nooyE6obIcRNu5gXlbRt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5I9.2IJ1pgNR1s73iJ_tj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CatOtggAmQ5GcwDglu0W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PN4GMKEg_ZH3iuCVWWVPq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XHygkl6qHXPhtrS4_hijW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unofRZRLzVxrUespEXuOI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sK24kbktgC4Mmml7Biixr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O10.ofrmqdD_0ssdmJ7Zs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Cnx3MjLzDeQ_FPf4sZt.z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fiNzMEo53hgbmhTnYa.P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wFXUfo4yjGrpvUiI6YgeD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D35XSKPNCyrfnuojR_7z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83BIo96ElVH1S5UElEPzG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OpFGUhIJ5QcEvtgg7FbN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qJywrTQw86zmnND8o8Sa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AC_tbq00yOGoTrjSXDb2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ARu1UN5sYTltA2xNijQR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9Bzd2i8XBHxPEWiUCmUeB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FlUQtA9GETy80OZdY9dsB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zxV1OTUNWIwCcOsxjy4Ww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D8wp1CfU6pzFzvz_m0c2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pR8wXFn0ZGmWUtwP7lhw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33OMerSj5TH3zozj2fOF_g"/>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01-Presentacion_Asignatura">
  <a:themeElements>
    <a:clrScheme name="Per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erf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200" b="0" i="0" u="none" strike="noStrike" cap="none" normalizeH="0" baseline="0" smtClean="0">
            <a:ln>
              <a:noFill/>
            </a:ln>
            <a:solidFill>
              <a:schemeClr val="tx2"/>
            </a:solidFill>
            <a:effectLst/>
            <a:latin typeface="Tahoma"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200" b="0" i="0" u="none" strike="noStrike" cap="none" normalizeH="0" baseline="0" smtClean="0">
            <a:ln>
              <a:noFill/>
            </a:ln>
            <a:solidFill>
              <a:schemeClr val="tx2"/>
            </a:solidFill>
            <a:effectLst/>
            <a:latin typeface="Tahoma" pitchFamily="34" charset="0"/>
            <a:cs typeface="Arial" charset="0"/>
          </a:defRPr>
        </a:defPPr>
      </a:lstStyle>
    </a:lnDef>
    <a:txDef>
      <a:spPr>
        <a:noFill/>
      </a:spPr>
      <a:bodyPr wrap="none" rtlCol="0">
        <a:spAutoFit/>
      </a:bodyPr>
      <a:lstStyle>
        <a:defPPr>
          <a:defRPr sz="1400" dirty="0" smtClean="0">
            <a:solidFill>
              <a:srgbClr val="003366"/>
            </a:solidFill>
            <a:latin typeface="+mn-lt"/>
          </a:defRPr>
        </a:defPPr>
      </a:lstStyle>
    </a:txDef>
  </a:objectDefaults>
  <a:extraClrSchemeLst>
    <a:extraClrScheme>
      <a:clrScheme name="Per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er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er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er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er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er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er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er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er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l'Office">
  <a:themeElements>
    <a:clrScheme name="Ofici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ici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mpulso v1" id="{52757E59-D6A2-4271-8817-9ABF3F98CAD8}" vid="{2887C869-3D77-440E-A31E-33DBC837A4B2}"/>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8676B6FD1B3EF4B908B9A9A3DDAD07F" ma:contentTypeVersion="19" ma:contentTypeDescription="Crear nuevo documento." ma:contentTypeScope="" ma:versionID="21e8d29cf4b01ba8ac098899fa014928">
  <xsd:schema xmlns:xsd="http://www.w3.org/2001/XMLSchema" xmlns:xs="http://www.w3.org/2001/XMLSchema" xmlns:p="http://schemas.microsoft.com/office/2006/metadata/properties" xmlns:ns2="3f21de5c-881c-4d17-a94a-f34d367931f8" xmlns:ns3="d22d8325-e006-421c-a801-11f722e57567" targetNamespace="http://schemas.microsoft.com/office/2006/metadata/properties" ma:root="true" ma:fieldsID="14f9dcf4270b15aba1b85c39edff4276" ns2:_="" ns3:_="">
    <xsd:import namespace="3f21de5c-881c-4d17-a94a-f34d367931f8"/>
    <xsd:import namespace="d22d8325-e006-421c-a801-11f722e5756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Comentarios"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21de5c-881c-4d17-a94a-f34d367931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Comentarios" ma:index="18" nillable="true" ma:displayName="Comentarios" ma:description="Modificaciones Nuria Lafuente" ma:format="Dropdown" ma:internalName="Comentarios">
      <xsd:simpleType>
        <xsd:restriction base="dms:Text">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61cdc138-c332-4932-ac5f-f85ce48371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2d8325-e006-421c-a801-11f722e5756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979c7c1-f975-49fd-bc64-bcd1f9a5c061}" ma:internalName="TaxCatchAll" ma:showField="CatchAllData" ma:web="d22d8325-e006-421c-a801-11f722e57567">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entarios xmlns="3f21de5c-881c-4d17-a94a-f34d367931f8" xsi:nil="true"/>
    <lcf76f155ced4ddcb4097134ff3c332f xmlns="3f21de5c-881c-4d17-a94a-f34d367931f8">
      <Terms xmlns="http://schemas.microsoft.com/office/infopath/2007/PartnerControls"/>
    </lcf76f155ced4ddcb4097134ff3c332f>
    <TaxCatchAll xmlns="d22d8325-e006-421c-a801-11f722e57567" xsi:nil="true"/>
    <SharedWithUsers xmlns="d22d8325-e006-421c-a801-11f722e57567">
      <UserInfo>
        <DisplayName>Susana Barasoain Arrondo</DisplayName>
        <AccountId>14</AccountId>
        <AccountType/>
      </UserInfo>
      <UserInfo>
        <DisplayName>Comunicacion - Functional Print</DisplayName>
        <AccountId>22</AccountId>
        <AccountType/>
      </UserInfo>
      <UserInfo>
        <DisplayName>Adela Santamaria - FunctionalPrint</DisplayName>
        <AccountId>12</AccountId>
        <AccountType/>
      </UserInfo>
    </SharedWithUsers>
  </documentManagement>
</p:properties>
</file>

<file path=customXml/itemProps1.xml><?xml version="1.0" encoding="utf-8"?>
<ds:datastoreItem xmlns:ds="http://schemas.openxmlformats.org/officeDocument/2006/customXml" ds:itemID="{1F249EC1-ACE1-4583-9207-3621CA6E6B04}">
  <ds:schemaRefs>
    <ds:schemaRef ds:uri="3f21de5c-881c-4d17-a94a-f34d367931f8"/>
    <ds:schemaRef ds:uri="d22d8325-e006-421c-a801-11f722e575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9B0767-2BD7-4811-ACFF-590B83CECCC0}">
  <ds:schemaRefs>
    <ds:schemaRef ds:uri="http://schemas.microsoft.com/sharepoint/v3/contenttype/forms"/>
  </ds:schemaRefs>
</ds:datastoreItem>
</file>

<file path=customXml/itemProps3.xml><?xml version="1.0" encoding="utf-8"?>
<ds:datastoreItem xmlns:ds="http://schemas.openxmlformats.org/officeDocument/2006/customXml" ds:itemID="{FCFFBA96-079F-4CE4-9CD5-56DE4E8D525C}">
  <ds:schemaRefs>
    <ds:schemaRef ds:uri="3f21de5c-881c-4d17-a94a-f34d367931f8"/>
    <ds:schemaRef ds:uri="d22d8325-e006-421c-a801-11f722e5756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866</TotalTime>
  <Words>4304</Words>
  <Application>Microsoft Office PowerPoint</Application>
  <PresentationFormat>Panorámica</PresentationFormat>
  <Paragraphs>511</Paragraphs>
  <Slides>40</Slides>
  <Notes>36</Notes>
  <HiddenSlides>0</HiddenSlides>
  <MMClips>0</MMClips>
  <ScaleCrop>false</ScaleCrop>
  <HeadingPairs>
    <vt:vector size="8" baseType="variant">
      <vt:variant>
        <vt:lpstr>Fuentes usadas</vt:lpstr>
      </vt:variant>
      <vt:variant>
        <vt:i4>21</vt:i4>
      </vt:variant>
      <vt:variant>
        <vt:lpstr>Tema</vt:lpstr>
      </vt:variant>
      <vt:variant>
        <vt:i4>7</vt:i4>
      </vt:variant>
      <vt:variant>
        <vt:lpstr>Servidores OLE incrustados</vt:lpstr>
      </vt:variant>
      <vt:variant>
        <vt:i4>1</vt:i4>
      </vt:variant>
      <vt:variant>
        <vt:lpstr>Títulos de diapositiva</vt:lpstr>
      </vt:variant>
      <vt:variant>
        <vt:i4>40</vt:i4>
      </vt:variant>
    </vt:vector>
  </HeadingPairs>
  <TitlesOfParts>
    <vt:vector size="69" baseType="lpstr">
      <vt:lpstr>Aptos</vt:lpstr>
      <vt:lpstr>Aptos Display</vt:lpstr>
      <vt:lpstr>Arial</vt:lpstr>
      <vt:lpstr>Arial Black</vt:lpstr>
      <vt:lpstr>Biome</vt:lpstr>
      <vt:lpstr>Calibri</vt:lpstr>
      <vt:lpstr>Calibri Light</vt:lpstr>
      <vt:lpstr>Cooper Hewitt</vt:lpstr>
      <vt:lpstr>Cooper Hewitt Bold</vt:lpstr>
      <vt:lpstr>Corbel</vt:lpstr>
      <vt:lpstr>FS Industrie</vt:lpstr>
      <vt:lpstr>Georgia</vt:lpstr>
      <vt:lpstr>Helvetica</vt:lpstr>
      <vt:lpstr>Helvetica Neue</vt:lpstr>
      <vt:lpstr>Klinic Slab Bold</vt:lpstr>
      <vt:lpstr>Open Sans</vt:lpstr>
      <vt:lpstr>Tahoma</vt:lpstr>
      <vt:lpstr>Times New Roman</vt:lpstr>
      <vt:lpstr>Varela Round</vt:lpstr>
      <vt:lpstr>Verdana</vt:lpstr>
      <vt:lpstr>Wingdings</vt:lpstr>
      <vt:lpstr>Tema de Office</vt:lpstr>
      <vt:lpstr>3_Tema de Office</vt:lpstr>
      <vt:lpstr>4_Tema de Office</vt:lpstr>
      <vt:lpstr>5_Tema de Office</vt:lpstr>
      <vt:lpstr>2_Tema de Office</vt:lpstr>
      <vt:lpstr>01-Presentacion_Asignatura</vt:lpstr>
      <vt:lpstr>Tema de l'Office</vt:lpstr>
      <vt:lpstr>think-cell Slide</vt:lpstr>
      <vt:lpstr>Presentación de PowerPoint</vt:lpstr>
      <vt:lpstr>Susana Barasoain Cluster Manager Functional Print Cluster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Adela Santamaria - FunctionalPrint</dc:creator>
  <cp:lastModifiedBy>Susana Barasoain Arrondo</cp:lastModifiedBy>
  <cp:revision>2</cp:revision>
  <dcterms:created xsi:type="dcterms:W3CDTF">2021-09-17T07:28:10Z</dcterms:created>
  <dcterms:modified xsi:type="dcterms:W3CDTF">2024-11-26T11:16:38Z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0x01010008676B6FD1B3EF4B908B9A9A3DDAD07F</vt:lpwstr>
  </property>
  <property fmtid="{D5CDD505-2E9C-101B-9397-08002B2CF9AE}" pid="3" name="MediaServiceImageTags">
    <vt:lpwstr/>
  </property>
</Properties>
</file>