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Glacial Indifference" panose="020B0604020202020204" charset="0"/>
      <p:regular r:id="rId13"/>
    </p:embeddedFont>
    <p:embeddedFont>
      <p:font typeface="Glacial Indifference Bold" panose="020B0604020202020204" charset="0"/>
      <p:regular r:id="rId14"/>
    </p:embeddedFont>
    <p:embeddedFont>
      <p:font typeface="Glacial Indifference Italics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EB8"/>
    <a:srgbClr val="FCFE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6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33600" y="2553579"/>
            <a:ext cx="2594617" cy="140986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0800000">
            <a:off x="10299809" y="0"/>
            <a:ext cx="7988191" cy="7975410"/>
            <a:chOff x="0" y="0"/>
            <a:chExt cx="6350000" cy="63398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67BE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04776" y="1502927"/>
            <a:ext cx="2598420" cy="848817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171E0FA3-AF6B-487A-8566-139FB7899BA3}"/>
              </a:ext>
            </a:extLst>
          </p:cNvPr>
          <p:cNvSpPr txBox="1"/>
          <p:nvPr/>
        </p:nvSpPr>
        <p:spPr>
          <a:xfrm>
            <a:off x="1343899" y="6816439"/>
            <a:ext cx="9906000" cy="23179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620"/>
              </a:lnSpc>
            </a:pPr>
            <a:r>
              <a:rPr lang="en-US" sz="3300" spc="429" dirty="0">
                <a:solidFill>
                  <a:srgbClr val="1867BE"/>
                </a:solidFill>
                <a:latin typeface="Glacial Indifference"/>
              </a:rPr>
              <a:t>SOMOS FABRICANTES </a:t>
            </a:r>
            <a:r>
              <a:rPr lang="es-ES_trad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de </a:t>
            </a:r>
            <a:r>
              <a:rPr lang="es-ES_tradnl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señalización industrial y de seguridad</a:t>
            </a:r>
            <a:r>
              <a:rPr lang="es-ES_trad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principalmente sistemas de señalización fotoluminiscente para edificios e industrias, </a:t>
            </a:r>
          </a:p>
          <a:p>
            <a:pPr algn="r">
              <a:lnSpc>
                <a:spcPts val="4620"/>
              </a:lnSpc>
            </a:pPr>
            <a:r>
              <a:rPr lang="es-ES_trad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túneles carreteros y ferroviarios.</a:t>
            </a:r>
            <a:endParaRPr lang="es-ES" sz="18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r">
              <a:lnSpc>
                <a:spcPts val="4620"/>
              </a:lnSpc>
            </a:pPr>
            <a:endParaRPr lang="en-US" sz="3300" spc="429" dirty="0">
              <a:solidFill>
                <a:srgbClr val="1867BE"/>
              </a:solidFill>
              <a:latin typeface="Glacial Indifferen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391" y="6391"/>
            <a:ext cx="7988191" cy="7937001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67BE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00400" y="452704"/>
            <a:ext cx="14611654" cy="242015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48535" y="6332205"/>
            <a:ext cx="6509763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 spc="150">
                <a:solidFill>
                  <a:srgbClr val="F9FFFF"/>
                </a:solidFill>
                <a:latin typeface="Glacial Indifference Bold"/>
              </a:rPr>
              <a:t>¿quienes somos?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48535" y="6210433"/>
            <a:ext cx="8145435" cy="1553424"/>
            <a:chOff x="0" y="0"/>
            <a:chExt cx="10860581" cy="2071233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5"/>
              <a:ext cx="10860581" cy="785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64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355601"/>
              <a:ext cx="10860581" cy="7156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579"/>
                </a:lnSpc>
              </a:pPr>
              <a:r>
                <a:rPr lang="en-US" sz="3053" spc="30">
                  <a:solidFill>
                    <a:srgbClr val="F9FFFF"/>
                  </a:solidFill>
                  <a:latin typeface="Glacial Indifference"/>
                </a:rPr>
                <a:t>1ª PYME en España certificada en I+D+i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7274"/>
          <a:stretch>
            <a:fillRect/>
          </a:stretch>
        </p:blipFill>
        <p:spPr>
          <a:xfrm>
            <a:off x="148535" y="8366484"/>
            <a:ext cx="8222089" cy="14831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4571084"/>
            <a:ext cx="6737011" cy="4687216"/>
          </a:xfrm>
          <a:prstGeom prst="rect">
            <a:avLst/>
          </a:prstGeom>
          <a:solidFill>
            <a:srgbClr val="F9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2709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5569"/>
          <a:stretch>
            <a:fillRect/>
          </a:stretch>
        </p:blipFill>
        <p:spPr>
          <a:xfrm>
            <a:off x="4754128" y="4283525"/>
            <a:ext cx="13012614" cy="470581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3458890"/>
            <a:ext cx="6839052" cy="6828110"/>
            <a:chOff x="0" y="0"/>
            <a:chExt cx="6350000" cy="63398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67BE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9762865" y="3079268"/>
            <a:ext cx="8003876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800"/>
              </a:lnSpc>
            </a:pPr>
            <a:r>
              <a:rPr lang="en-US" sz="6500" spc="195">
                <a:solidFill>
                  <a:srgbClr val="1867BE"/>
                </a:solidFill>
                <a:latin typeface="Glacial Indifference Bold"/>
              </a:rPr>
              <a:t>¿Qué hacemos?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448884" y="352995"/>
            <a:ext cx="6275193" cy="229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00"/>
              </a:lnSpc>
            </a:pPr>
            <a:r>
              <a:rPr lang="en-US" sz="7500" spc="225">
                <a:solidFill>
                  <a:srgbClr val="1867BE"/>
                </a:solidFill>
                <a:latin typeface="Glacial Indifference Bold"/>
              </a:rPr>
              <a:t>Tecnología y capacidades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5806825"/>
            <a:ext cx="6258168" cy="2838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500"/>
              </a:lnSpc>
            </a:pPr>
            <a:r>
              <a:rPr lang="en-US" sz="3000" spc="30">
                <a:solidFill>
                  <a:srgbClr val="1867BE"/>
                </a:solidFill>
                <a:latin typeface="Glacial Indifference"/>
              </a:rPr>
              <a:t>- Impresión por serigrafía</a:t>
            </a:r>
          </a:p>
          <a:p>
            <a:pPr algn="r">
              <a:lnSpc>
                <a:spcPts val="4500"/>
              </a:lnSpc>
            </a:pPr>
            <a:r>
              <a:rPr lang="en-US" sz="3000" spc="30">
                <a:solidFill>
                  <a:srgbClr val="1867BE"/>
                </a:solidFill>
                <a:latin typeface="Glacial Indifference"/>
              </a:rPr>
              <a:t>- Impresión digital flexible / rígida</a:t>
            </a:r>
          </a:p>
          <a:p>
            <a:pPr algn="r">
              <a:lnSpc>
                <a:spcPts val="4500"/>
              </a:lnSpc>
            </a:pPr>
            <a:r>
              <a:rPr lang="en-US" sz="3000" spc="30">
                <a:solidFill>
                  <a:srgbClr val="1867BE"/>
                </a:solidFill>
                <a:latin typeface="Glacial Indifference"/>
              </a:rPr>
              <a:t>- Precisas máquinas de corte (Zünd)</a:t>
            </a:r>
          </a:p>
          <a:p>
            <a:pPr algn="r">
              <a:lnSpc>
                <a:spcPts val="4500"/>
              </a:lnSpc>
            </a:pPr>
            <a:r>
              <a:rPr lang="en-US" sz="3000" spc="30">
                <a:solidFill>
                  <a:srgbClr val="1867BE"/>
                </a:solidFill>
                <a:latin typeface="Glacial Indifference"/>
              </a:rPr>
              <a:t>- Hornos de secado térmico / UV</a:t>
            </a:r>
          </a:p>
          <a:p>
            <a:pPr algn="r">
              <a:lnSpc>
                <a:spcPts val="4500"/>
              </a:lnSpc>
            </a:pPr>
            <a:r>
              <a:rPr lang="en-US" sz="3000" spc="30">
                <a:solidFill>
                  <a:srgbClr val="1867BE"/>
                </a:solidFill>
                <a:latin typeface="Glacial Indifference"/>
              </a:rPr>
              <a:t>- Acabados: laminación / sprayado</a:t>
            </a:r>
          </a:p>
        </p:txBody>
      </p:sp>
      <p:sp>
        <p:nvSpPr>
          <p:cNvPr id="4" name="AutoShape 4"/>
          <p:cNvSpPr/>
          <p:nvPr/>
        </p:nvSpPr>
        <p:spPr>
          <a:xfrm>
            <a:off x="1028700" y="1028700"/>
            <a:ext cx="6737011" cy="4687216"/>
          </a:xfrm>
          <a:prstGeom prst="rect">
            <a:avLst/>
          </a:prstGeom>
          <a:solidFill>
            <a:srgbClr val="F9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6745" y="0"/>
            <a:ext cx="7019505" cy="596658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5400000">
            <a:off x="-5471" y="5471"/>
            <a:ext cx="6839052" cy="6828110"/>
            <a:chOff x="0" y="0"/>
            <a:chExt cx="6350000" cy="63398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67BE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l="11290" t="29925" r="2815" b="9367"/>
          <a:stretch>
            <a:fillRect/>
          </a:stretch>
        </p:blipFill>
        <p:spPr>
          <a:xfrm>
            <a:off x="7735478" y="3933006"/>
            <a:ext cx="9988599" cy="47122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5081186"/>
            <a:ext cx="16230600" cy="67947"/>
          </a:xfrm>
          <a:prstGeom prst="rect">
            <a:avLst/>
          </a:prstGeom>
          <a:solidFill>
            <a:srgbClr val="1867BE"/>
          </a:solidFill>
        </p:spPr>
      </p:sp>
      <p:grpSp>
        <p:nvGrpSpPr>
          <p:cNvPr id="3" name="Group 3"/>
          <p:cNvGrpSpPr/>
          <p:nvPr/>
        </p:nvGrpSpPr>
        <p:grpSpPr>
          <a:xfrm rot="5400000">
            <a:off x="1425876" y="5568344"/>
            <a:ext cx="1434325" cy="460010"/>
            <a:chOff x="0" y="0"/>
            <a:chExt cx="1583959" cy="508000"/>
          </a:xfrm>
        </p:grpSpPr>
        <p:sp>
          <p:nvSpPr>
            <p:cNvPr id="4" name="Freeform 4"/>
            <p:cNvSpPr/>
            <p:nvPr/>
          </p:nvSpPr>
          <p:spPr>
            <a:xfrm>
              <a:off x="1136562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7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7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7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11430"/>
              <a:ext cx="1583960" cy="485140"/>
            </a:xfrm>
            <a:custGeom>
              <a:avLst/>
              <a:gdLst/>
              <a:ahLst/>
              <a:cxnLst/>
              <a:rect l="l" t="t" r="r" b="b"/>
              <a:pathLst>
                <a:path w="1583960" h="485140">
                  <a:moveTo>
                    <a:pt x="1340119" y="0"/>
                  </a:moveTo>
                  <a:cubicBezTo>
                    <a:pt x="1219469" y="0"/>
                    <a:pt x="1119139" y="88900"/>
                    <a:pt x="1100089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101359" y="280670"/>
                  </a:lnTo>
                  <a:cubicBezTo>
                    <a:pt x="1119139" y="396240"/>
                    <a:pt x="1220739" y="485140"/>
                    <a:pt x="1341389" y="485140"/>
                  </a:cubicBezTo>
                  <a:cubicBezTo>
                    <a:pt x="1476009" y="485140"/>
                    <a:pt x="1583959" y="375920"/>
                    <a:pt x="1583959" y="242570"/>
                  </a:cubicBezTo>
                  <a:cubicBezTo>
                    <a:pt x="1583960" y="107950"/>
                    <a:pt x="1474739" y="0"/>
                    <a:pt x="1340119" y="0"/>
                  </a:cubicBezTo>
                  <a:close/>
                  <a:moveTo>
                    <a:pt x="1340119" y="408940"/>
                  </a:moveTo>
                  <a:cubicBezTo>
                    <a:pt x="1248679" y="408940"/>
                    <a:pt x="1173749" y="334010"/>
                    <a:pt x="1173749" y="242570"/>
                  </a:cubicBezTo>
                  <a:cubicBezTo>
                    <a:pt x="1173749" y="151130"/>
                    <a:pt x="1248679" y="76200"/>
                    <a:pt x="1340119" y="76200"/>
                  </a:cubicBezTo>
                  <a:cubicBezTo>
                    <a:pt x="1431559" y="76200"/>
                    <a:pt x="1506489" y="151130"/>
                    <a:pt x="1506489" y="242570"/>
                  </a:cubicBezTo>
                  <a:cubicBezTo>
                    <a:pt x="1507759" y="334010"/>
                    <a:pt x="1432829" y="408940"/>
                    <a:pt x="1340119" y="408940"/>
                  </a:cubicBezTo>
                  <a:close/>
                </a:path>
              </a:pathLst>
            </a:custGeom>
            <a:solidFill>
              <a:srgbClr val="1867BE"/>
            </a:solidFill>
          </p:spPr>
        </p:sp>
      </p:grpSp>
      <p:grpSp>
        <p:nvGrpSpPr>
          <p:cNvPr id="6" name="Group 6"/>
          <p:cNvGrpSpPr/>
          <p:nvPr/>
        </p:nvGrpSpPr>
        <p:grpSpPr>
          <a:xfrm rot="-5400000">
            <a:off x="965866" y="4134019"/>
            <a:ext cx="1434325" cy="460010"/>
            <a:chOff x="0" y="0"/>
            <a:chExt cx="1583959" cy="508000"/>
          </a:xfrm>
        </p:grpSpPr>
        <p:sp>
          <p:nvSpPr>
            <p:cNvPr id="7" name="Freeform 7"/>
            <p:cNvSpPr/>
            <p:nvPr/>
          </p:nvSpPr>
          <p:spPr>
            <a:xfrm>
              <a:off x="1136562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7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7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7" y="0"/>
                  </a:cubicBezTo>
                  <a:close/>
                </a:path>
              </a:pathLst>
            </a:custGeom>
            <a:solidFill>
              <a:srgbClr val="F9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11430"/>
              <a:ext cx="1583960" cy="485140"/>
            </a:xfrm>
            <a:custGeom>
              <a:avLst/>
              <a:gdLst/>
              <a:ahLst/>
              <a:cxnLst/>
              <a:rect l="l" t="t" r="r" b="b"/>
              <a:pathLst>
                <a:path w="1583960" h="485140">
                  <a:moveTo>
                    <a:pt x="1340119" y="0"/>
                  </a:moveTo>
                  <a:cubicBezTo>
                    <a:pt x="1219469" y="0"/>
                    <a:pt x="1119139" y="88900"/>
                    <a:pt x="1100089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101359" y="280670"/>
                  </a:lnTo>
                  <a:cubicBezTo>
                    <a:pt x="1119139" y="396240"/>
                    <a:pt x="1220739" y="485140"/>
                    <a:pt x="1341389" y="485140"/>
                  </a:cubicBezTo>
                  <a:cubicBezTo>
                    <a:pt x="1476009" y="485140"/>
                    <a:pt x="1583959" y="375920"/>
                    <a:pt x="1583959" y="242570"/>
                  </a:cubicBezTo>
                  <a:cubicBezTo>
                    <a:pt x="1583960" y="107950"/>
                    <a:pt x="1474739" y="0"/>
                    <a:pt x="1340119" y="0"/>
                  </a:cubicBezTo>
                  <a:close/>
                  <a:moveTo>
                    <a:pt x="1340119" y="408940"/>
                  </a:moveTo>
                  <a:cubicBezTo>
                    <a:pt x="1248679" y="408940"/>
                    <a:pt x="1173749" y="334010"/>
                    <a:pt x="1173749" y="242570"/>
                  </a:cubicBezTo>
                  <a:cubicBezTo>
                    <a:pt x="1173749" y="151130"/>
                    <a:pt x="1248679" y="76200"/>
                    <a:pt x="1340119" y="76200"/>
                  </a:cubicBezTo>
                  <a:cubicBezTo>
                    <a:pt x="1431559" y="76200"/>
                    <a:pt x="1506489" y="151130"/>
                    <a:pt x="1506489" y="242570"/>
                  </a:cubicBezTo>
                  <a:cubicBezTo>
                    <a:pt x="1507759" y="334010"/>
                    <a:pt x="1432829" y="408940"/>
                    <a:pt x="1340119" y="408940"/>
                  </a:cubicBezTo>
                  <a:close/>
                </a:path>
              </a:pathLst>
            </a:custGeom>
            <a:solidFill>
              <a:srgbClr val="1867BE"/>
            </a:solidFill>
          </p:spPr>
        </p:sp>
      </p:grpSp>
      <p:grpSp>
        <p:nvGrpSpPr>
          <p:cNvPr id="9" name="Group 9"/>
          <p:cNvGrpSpPr/>
          <p:nvPr/>
        </p:nvGrpSpPr>
        <p:grpSpPr>
          <a:xfrm rot="-5400000">
            <a:off x="15292865" y="4163038"/>
            <a:ext cx="1434325" cy="460010"/>
            <a:chOff x="0" y="0"/>
            <a:chExt cx="1583959" cy="508000"/>
          </a:xfrm>
        </p:grpSpPr>
        <p:sp>
          <p:nvSpPr>
            <p:cNvPr id="10" name="Freeform 10"/>
            <p:cNvSpPr/>
            <p:nvPr/>
          </p:nvSpPr>
          <p:spPr>
            <a:xfrm>
              <a:off x="1136562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7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7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7" y="0"/>
                  </a:cubicBezTo>
                  <a:close/>
                </a:path>
              </a:pathLst>
            </a:custGeom>
            <a:solidFill>
              <a:srgbClr val="F9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11430"/>
              <a:ext cx="1583960" cy="485140"/>
            </a:xfrm>
            <a:custGeom>
              <a:avLst/>
              <a:gdLst/>
              <a:ahLst/>
              <a:cxnLst/>
              <a:rect l="l" t="t" r="r" b="b"/>
              <a:pathLst>
                <a:path w="1583960" h="485140">
                  <a:moveTo>
                    <a:pt x="1340119" y="0"/>
                  </a:moveTo>
                  <a:cubicBezTo>
                    <a:pt x="1219469" y="0"/>
                    <a:pt x="1119139" y="88900"/>
                    <a:pt x="1100089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101359" y="280670"/>
                  </a:lnTo>
                  <a:cubicBezTo>
                    <a:pt x="1119139" y="396240"/>
                    <a:pt x="1220739" y="485140"/>
                    <a:pt x="1341389" y="485140"/>
                  </a:cubicBezTo>
                  <a:cubicBezTo>
                    <a:pt x="1476009" y="485140"/>
                    <a:pt x="1583959" y="375920"/>
                    <a:pt x="1583959" y="242570"/>
                  </a:cubicBezTo>
                  <a:cubicBezTo>
                    <a:pt x="1583960" y="107950"/>
                    <a:pt x="1474739" y="0"/>
                    <a:pt x="1340119" y="0"/>
                  </a:cubicBezTo>
                  <a:close/>
                  <a:moveTo>
                    <a:pt x="1340119" y="408940"/>
                  </a:moveTo>
                  <a:cubicBezTo>
                    <a:pt x="1248679" y="408940"/>
                    <a:pt x="1173749" y="334010"/>
                    <a:pt x="1173749" y="242570"/>
                  </a:cubicBezTo>
                  <a:cubicBezTo>
                    <a:pt x="1173749" y="151130"/>
                    <a:pt x="1248679" y="76200"/>
                    <a:pt x="1340119" y="76200"/>
                  </a:cubicBezTo>
                  <a:cubicBezTo>
                    <a:pt x="1431559" y="76200"/>
                    <a:pt x="1506489" y="151130"/>
                    <a:pt x="1506489" y="242570"/>
                  </a:cubicBezTo>
                  <a:cubicBezTo>
                    <a:pt x="1507759" y="334010"/>
                    <a:pt x="1432829" y="408940"/>
                    <a:pt x="1340119" y="408940"/>
                  </a:cubicBezTo>
                  <a:close/>
                </a:path>
              </a:pathLst>
            </a:custGeom>
            <a:solidFill>
              <a:srgbClr val="1867BE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5400000">
            <a:off x="9449478" y="4201966"/>
            <a:ext cx="1434325" cy="460010"/>
            <a:chOff x="0" y="0"/>
            <a:chExt cx="1583959" cy="508000"/>
          </a:xfrm>
        </p:grpSpPr>
        <p:sp>
          <p:nvSpPr>
            <p:cNvPr id="13" name="Freeform 13"/>
            <p:cNvSpPr/>
            <p:nvPr/>
          </p:nvSpPr>
          <p:spPr>
            <a:xfrm>
              <a:off x="1136562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7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7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7" y="0"/>
                  </a:cubicBezTo>
                  <a:close/>
                </a:path>
              </a:pathLst>
            </a:custGeom>
            <a:solidFill>
              <a:srgbClr val="F9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11430"/>
              <a:ext cx="1583960" cy="485140"/>
            </a:xfrm>
            <a:custGeom>
              <a:avLst/>
              <a:gdLst/>
              <a:ahLst/>
              <a:cxnLst/>
              <a:rect l="l" t="t" r="r" b="b"/>
              <a:pathLst>
                <a:path w="1583960" h="485140">
                  <a:moveTo>
                    <a:pt x="1340119" y="0"/>
                  </a:moveTo>
                  <a:cubicBezTo>
                    <a:pt x="1219469" y="0"/>
                    <a:pt x="1119139" y="88900"/>
                    <a:pt x="1100089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101359" y="280670"/>
                  </a:lnTo>
                  <a:cubicBezTo>
                    <a:pt x="1119139" y="396240"/>
                    <a:pt x="1220739" y="485140"/>
                    <a:pt x="1341389" y="485140"/>
                  </a:cubicBezTo>
                  <a:cubicBezTo>
                    <a:pt x="1476009" y="485140"/>
                    <a:pt x="1583959" y="375920"/>
                    <a:pt x="1583959" y="242570"/>
                  </a:cubicBezTo>
                  <a:cubicBezTo>
                    <a:pt x="1583960" y="107950"/>
                    <a:pt x="1474739" y="0"/>
                    <a:pt x="1340119" y="0"/>
                  </a:cubicBezTo>
                  <a:close/>
                  <a:moveTo>
                    <a:pt x="1340119" y="408940"/>
                  </a:moveTo>
                  <a:cubicBezTo>
                    <a:pt x="1248679" y="408940"/>
                    <a:pt x="1173749" y="334010"/>
                    <a:pt x="1173749" y="242570"/>
                  </a:cubicBezTo>
                  <a:cubicBezTo>
                    <a:pt x="1173749" y="151130"/>
                    <a:pt x="1248679" y="76200"/>
                    <a:pt x="1340119" y="76200"/>
                  </a:cubicBezTo>
                  <a:cubicBezTo>
                    <a:pt x="1431559" y="76200"/>
                    <a:pt x="1506489" y="151130"/>
                    <a:pt x="1506489" y="242570"/>
                  </a:cubicBezTo>
                  <a:cubicBezTo>
                    <a:pt x="1507759" y="334010"/>
                    <a:pt x="1432829" y="408940"/>
                    <a:pt x="1340119" y="408940"/>
                  </a:cubicBezTo>
                  <a:close/>
                </a:path>
              </a:pathLst>
            </a:custGeom>
            <a:solidFill>
              <a:srgbClr val="1867BE"/>
            </a:solidFill>
          </p:spPr>
        </p:sp>
      </p:grpSp>
      <p:grpSp>
        <p:nvGrpSpPr>
          <p:cNvPr id="15" name="Group 15"/>
          <p:cNvGrpSpPr/>
          <p:nvPr/>
        </p:nvGrpSpPr>
        <p:grpSpPr>
          <a:xfrm rot="5400000">
            <a:off x="9796448" y="5630657"/>
            <a:ext cx="1434325" cy="460010"/>
            <a:chOff x="0" y="0"/>
            <a:chExt cx="1583959" cy="508000"/>
          </a:xfrm>
        </p:grpSpPr>
        <p:sp>
          <p:nvSpPr>
            <p:cNvPr id="16" name="Freeform 16"/>
            <p:cNvSpPr/>
            <p:nvPr/>
          </p:nvSpPr>
          <p:spPr>
            <a:xfrm>
              <a:off x="1136562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7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7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7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11430"/>
              <a:ext cx="1583960" cy="485140"/>
            </a:xfrm>
            <a:custGeom>
              <a:avLst/>
              <a:gdLst/>
              <a:ahLst/>
              <a:cxnLst/>
              <a:rect l="l" t="t" r="r" b="b"/>
              <a:pathLst>
                <a:path w="1583960" h="485140">
                  <a:moveTo>
                    <a:pt x="1340119" y="0"/>
                  </a:moveTo>
                  <a:cubicBezTo>
                    <a:pt x="1219469" y="0"/>
                    <a:pt x="1119139" y="88900"/>
                    <a:pt x="1100089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101359" y="280670"/>
                  </a:lnTo>
                  <a:cubicBezTo>
                    <a:pt x="1119139" y="396240"/>
                    <a:pt x="1220739" y="485140"/>
                    <a:pt x="1341389" y="485140"/>
                  </a:cubicBezTo>
                  <a:cubicBezTo>
                    <a:pt x="1476009" y="485140"/>
                    <a:pt x="1583959" y="375920"/>
                    <a:pt x="1583959" y="242570"/>
                  </a:cubicBezTo>
                  <a:cubicBezTo>
                    <a:pt x="1583960" y="107950"/>
                    <a:pt x="1474739" y="0"/>
                    <a:pt x="1340119" y="0"/>
                  </a:cubicBezTo>
                  <a:close/>
                  <a:moveTo>
                    <a:pt x="1340119" y="408940"/>
                  </a:moveTo>
                  <a:cubicBezTo>
                    <a:pt x="1248679" y="408940"/>
                    <a:pt x="1173749" y="334010"/>
                    <a:pt x="1173749" y="242570"/>
                  </a:cubicBezTo>
                  <a:cubicBezTo>
                    <a:pt x="1173749" y="151130"/>
                    <a:pt x="1248679" y="76200"/>
                    <a:pt x="1340119" y="76200"/>
                  </a:cubicBezTo>
                  <a:cubicBezTo>
                    <a:pt x="1431559" y="76200"/>
                    <a:pt x="1506489" y="151130"/>
                    <a:pt x="1506489" y="242570"/>
                  </a:cubicBezTo>
                  <a:cubicBezTo>
                    <a:pt x="1507759" y="334010"/>
                    <a:pt x="1432829" y="408940"/>
                    <a:pt x="1340119" y="408940"/>
                  </a:cubicBezTo>
                  <a:close/>
                </a:path>
              </a:pathLst>
            </a:custGeom>
            <a:solidFill>
              <a:srgbClr val="1867BE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5400000">
            <a:off x="6350965" y="4201966"/>
            <a:ext cx="1434325" cy="460010"/>
            <a:chOff x="0" y="0"/>
            <a:chExt cx="1583959" cy="508000"/>
          </a:xfrm>
        </p:grpSpPr>
        <p:sp>
          <p:nvSpPr>
            <p:cNvPr id="19" name="Freeform 19"/>
            <p:cNvSpPr/>
            <p:nvPr/>
          </p:nvSpPr>
          <p:spPr>
            <a:xfrm>
              <a:off x="1136562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7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7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7" y="0"/>
                  </a:cubicBezTo>
                  <a:close/>
                </a:path>
              </a:pathLst>
            </a:custGeom>
            <a:solidFill>
              <a:srgbClr val="F9FFFF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11430"/>
              <a:ext cx="1583960" cy="485140"/>
            </a:xfrm>
            <a:custGeom>
              <a:avLst/>
              <a:gdLst/>
              <a:ahLst/>
              <a:cxnLst/>
              <a:rect l="l" t="t" r="r" b="b"/>
              <a:pathLst>
                <a:path w="1583960" h="485140">
                  <a:moveTo>
                    <a:pt x="1340119" y="0"/>
                  </a:moveTo>
                  <a:cubicBezTo>
                    <a:pt x="1219469" y="0"/>
                    <a:pt x="1119139" y="88900"/>
                    <a:pt x="1100089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101359" y="280670"/>
                  </a:lnTo>
                  <a:cubicBezTo>
                    <a:pt x="1119139" y="396240"/>
                    <a:pt x="1220739" y="485140"/>
                    <a:pt x="1341389" y="485140"/>
                  </a:cubicBezTo>
                  <a:cubicBezTo>
                    <a:pt x="1476009" y="485140"/>
                    <a:pt x="1583959" y="375920"/>
                    <a:pt x="1583959" y="242570"/>
                  </a:cubicBezTo>
                  <a:cubicBezTo>
                    <a:pt x="1583960" y="107950"/>
                    <a:pt x="1474739" y="0"/>
                    <a:pt x="1340119" y="0"/>
                  </a:cubicBezTo>
                  <a:close/>
                  <a:moveTo>
                    <a:pt x="1340119" y="408940"/>
                  </a:moveTo>
                  <a:cubicBezTo>
                    <a:pt x="1248679" y="408940"/>
                    <a:pt x="1173749" y="334010"/>
                    <a:pt x="1173749" y="242570"/>
                  </a:cubicBezTo>
                  <a:cubicBezTo>
                    <a:pt x="1173749" y="151130"/>
                    <a:pt x="1248679" y="76200"/>
                    <a:pt x="1340119" y="76200"/>
                  </a:cubicBezTo>
                  <a:cubicBezTo>
                    <a:pt x="1431559" y="76200"/>
                    <a:pt x="1506489" y="151130"/>
                    <a:pt x="1506489" y="242570"/>
                  </a:cubicBezTo>
                  <a:cubicBezTo>
                    <a:pt x="1507759" y="334010"/>
                    <a:pt x="1432829" y="408940"/>
                    <a:pt x="1340119" y="408940"/>
                  </a:cubicBezTo>
                  <a:close/>
                </a:path>
              </a:pathLst>
            </a:custGeom>
            <a:solidFill>
              <a:srgbClr val="1867BE"/>
            </a:solidFill>
          </p:spPr>
        </p:sp>
      </p:grpSp>
      <p:grpSp>
        <p:nvGrpSpPr>
          <p:cNvPr id="21" name="Group 21"/>
          <p:cNvGrpSpPr/>
          <p:nvPr/>
        </p:nvGrpSpPr>
        <p:grpSpPr>
          <a:xfrm rot="5400000">
            <a:off x="4053477" y="5568344"/>
            <a:ext cx="1434325" cy="460010"/>
            <a:chOff x="0" y="0"/>
            <a:chExt cx="1583959" cy="508000"/>
          </a:xfrm>
        </p:grpSpPr>
        <p:sp>
          <p:nvSpPr>
            <p:cNvPr id="22" name="Freeform 22"/>
            <p:cNvSpPr/>
            <p:nvPr/>
          </p:nvSpPr>
          <p:spPr>
            <a:xfrm>
              <a:off x="1136562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7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7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7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0" y="11430"/>
              <a:ext cx="1583960" cy="485140"/>
            </a:xfrm>
            <a:custGeom>
              <a:avLst/>
              <a:gdLst/>
              <a:ahLst/>
              <a:cxnLst/>
              <a:rect l="l" t="t" r="r" b="b"/>
              <a:pathLst>
                <a:path w="1583960" h="485140">
                  <a:moveTo>
                    <a:pt x="1340119" y="0"/>
                  </a:moveTo>
                  <a:cubicBezTo>
                    <a:pt x="1219469" y="0"/>
                    <a:pt x="1119139" y="88900"/>
                    <a:pt x="1100089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101359" y="280670"/>
                  </a:lnTo>
                  <a:cubicBezTo>
                    <a:pt x="1119139" y="396240"/>
                    <a:pt x="1220739" y="485140"/>
                    <a:pt x="1341389" y="485140"/>
                  </a:cubicBezTo>
                  <a:cubicBezTo>
                    <a:pt x="1476009" y="485140"/>
                    <a:pt x="1583959" y="375920"/>
                    <a:pt x="1583959" y="242570"/>
                  </a:cubicBezTo>
                  <a:cubicBezTo>
                    <a:pt x="1583960" y="107950"/>
                    <a:pt x="1474739" y="0"/>
                    <a:pt x="1340119" y="0"/>
                  </a:cubicBezTo>
                  <a:close/>
                  <a:moveTo>
                    <a:pt x="1340119" y="408940"/>
                  </a:moveTo>
                  <a:cubicBezTo>
                    <a:pt x="1248679" y="408940"/>
                    <a:pt x="1173749" y="334010"/>
                    <a:pt x="1173749" y="242570"/>
                  </a:cubicBezTo>
                  <a:cubicBezTo>
                    <a:pt x="1173749" y="151130"/>
                    <a:pt x="1248679" y="76200"/>
                    <a:pt x="1340119" y="76200"/>
                  </a:cubicBezTo>
                  <a:cubicBezTo>
                    <a:pt x="1431559" y="76200"/>
                    <a:pt x="1506489" y="151130"/>
                    <a:pt x="1506489" y="242570"/>
                  </a:cubicBezTo>
                  <a:cubicBezTo>
                    <a:pt x="1507759" y="334010"/>
                    <a:pt x="1432829" y="408940"/>
                    <a:pt x="1340119" y="408940"/>
                  </a:cubicBezTo>
                  <a:close/>
                </a:path>
              </a:pathLst>
            </a:custGeom>
            <a:solidFill>
              <a:srgbClr val="1867BE"/>
            </a:solidFill>
          </p:spPr>
        </p:sp>
      </p:grpSp>
      <p:grpSp>
        <p:nvGrpSpPr>
          <p:cNvPr id="24" name="Group 24"/>
          <p:cNvGrpSpPr/>
          <p:nvPr/>
        </p:nvGrpSpPr>
        <p:grpSpPr>
          <a:xfrm rot="-5400000">
            <a:off x="12490609" y="4201966"/>
            <a:ext cx="1434325" cy="460010"/>
            <a:chOff x="0" y="0"/>
            <a:chExt cx="1583959" cy="508000"/>
          </a:xfrm>
        </p:grpSpPr>
        <p:sp>
          <p:nvSpPr>
            <p:cNvPr id="25" name="Freeform 25"/>
            <p:cNvSpPr/>
            <p:nvPr/>
          </p:nvSpPr>
          <p:spPr>
            <a:xfrm>
              <a:off x="1136562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7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7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7" y="0"/>
                  </a:cubicBezTo>
                  <a:close/>
                </a:path>
              </a:pathLst>
            </a:custGeom>
            <a:solidFill>
              <a:srgbClr val="F9FFFF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0" y="11430"/>
              <a:ext cx="1583960" cy="485140"/>
            </a:xfrm>
            <a:custGeom>
              <a:avLst/>
              <a:gdLst/>
              <a:ahLst/>
              <a:cxnLst/>
              <a:rect l="l" t="t" r="r" b="b"/>
              <a:pathLst>
                <a:path w="1583960" h="485140">
                  <a:moveTo>
                    <a:pt x="1340119" y="0"/>
                  </a:moveTo>
                  <a:cubicBezTo>
                    <a:pt x="1219469" y="0"/>
                    <a:pt x="1119139" y="88900"/>
                    <a:pt x="1100089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101359" y="280670"/>
                  </a:lnTo>
                  <a:cubicBezTo>
                    <a:pt x="1119139" y="396240"/>
                    <a:pt x="1220739" y="485140"/>
                    <a:pt x="1341389" y="485140"/>
                  </a:cubicBezTo>
                  <a:cubicBezTo>
                    <a:pt x="1476009" y="485140"/>
                    <a:pt x="1583959" y="375920"/>
                    <a:pt x="1583959" y="242570"/>
                  </a:cubicBezTo>
                  <a:cubicBezTo>
                    <a:pt x="1583960" y="107950"/>
                    <a:pt x="1474739" y="0"/>
                    <a:pt x="1340119" y="0"/>
                  </a:cubicBezTo>
                  <a:close/>
                  <a:moveTo>
                    <a:pt x="1340119" y="408940"/>
                  </a:moveTo>
                  <a:cubicBezTo>
                    <a:pt x="1248679" y="408940"/>
                    <a:pt x="1173749" y="334010"/>
                    <a:pt x="1173749" y="242570"/>
                  </a:cubicBezTo>
                  <a:cubicBezTo>
                    <a:pt x="1173749" y="151130"/>
                    <a:pt x="1248679" y="76200"/>
                    <a:pt x="1340119" y="76200"/>
                  </a:cubicBezTo>
                  <a:cubicBezTo>
                    <a:pt x="1431559" y="76200"/>
                    <a:pt x="1506489" y="151130"/>
                    <a:pt x="1506489" y="242570"/>
                  </a:cubicBezTo>
                  <a:cubicBezTo>
                    <a:pt x="1507759" y="334010"/>
                    <a:pt x="1432829" y="408940"/>
                    <a:pt x="1340119" y="408940"/>
                  </a:cubicBezTo>
                  <a:close/>
                </a:path>
              </a:pathLst>
            </a:custGeom>
            <a:solidFill>
              <a:srgbClr val="1867BE"/>
            </a:solidFill>
          </p:spPr>
        </p:sp>
      </p:grpSp>
      <p:grpSp>
        <p:nvGrpSpPr>
          <p:cNvPr id="27" name="Group 27"/>
          <p:cNvGrpSpPr/>
          <p:nvPr/>
        </p:nvGrpSpPr>
        <p:grpSpPr>
          <a:xfrm rot="5400000">
            <a:off x="12864009" y="5602317"/>
            <a:ext cx="1434325" cy="460010"/>
            <a:chOff x="0" y="0"/>
            <a:chExt cx="1583959" cy="508000"/>
          </a:xfrm>
        </p:grpSpPr>
        <p:sp>
          <p:nvSpPr>
            <p:cNvPr id="28" name="Freeform 28"/>
            <p:cNvSpPr/>
            <p:nvPr/>
          </p:nvSpPr>
          <p:spPr>
            <a:xfrm>
              <a:off x="1136562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7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7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7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0" y="11430"/>
              <a:ext cx="1583960" cy="485140"/>
            </a:xfrm>
            <a:custGeom>
              <a:avLst/>
              <a:gdLst/>
              <a:ahLst/>
              <a:cxnLst/>
              <a:rect l="l" t="t" r="r" b="b"/>
              <a:pathLst>
                <a:path w="1583960" h="485140">
                  <a:moveTo>
                    <a:pt x="1340119" y="0"/>
                  </a:moveTo>
                  <a:cubicBezTo>
                    <a:pt x="1219469" y="0"/>
                    <a:pt x="1119139" y="88900"/>
                    <a:pt x="1100089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101359" y="280670"/>
                  </a:lnTo>
                  <a:cubicBezTo>
                    <a:pt x="1119139" y="396240"/>
                    <a:pt x="1220739" y="485140"/>
                    <a:pt x="1341389" y="485140"/>
                  </a:cubicBezTo>
                  <a:cubicBezTo>
                    <a:pt x="1476009" y="485140"/>
                    <a:pt x="1583959" y="375920"/>
                    <a:pt x="1583959" y="242570"/>
                  </a:cubicBezTo>
                  <a:cubicBezTo>
                    <a:pt x="1583960" y="107950"/>
                    <a:pt x="1474739" y="0"/>
                    <a:pt x="1340119" y="0"/>
                  </a:cubicBezTo>
                  <a:close/>
                  <a:moveTo>
                    <a:pt x="1340119" y="408940"/>
                  </a:moveTo>
                  <a:cubicBezTo>
                    <a:pt x="1248679" y="408940"/>
                    <a:pt x="1173749" y="334010"/>
                    <a:pt x="1173749" y="242570"/>
                  </a:cubicBezTo>
                  <a:cubicBezTo>
                    <a:pt x="1173749" y="151130"/>
                    <a:pt x="1248679" y="76200"/>
                    <a:pt x="1340119" y="76200"/>
                  </a:cubicBezTo>
                  <a:cubicBezTo>
                    <a:pt x="1431559" y="76200"/>
                    <a:pt x="1506489" y="151130"/>
                    <a:pt x="1506489" y="242570"/>
                  </a:cubicBezTo>
                  <a:cubicBezTo>
                    <a:pt x="1507759" y="334010"/>
                    <a:pt x="1432829" y="408940"/>
                    <a:pt x="1340119" y="408940"/>
                  </a:cubicBezTo>
                  <a:close/>
                </a:path>
              </a:pathLst>
            </a:custGeom>
            <a:solidFill>
              <a:srgbClr val="1867BE"/>
            </a:solidFill>
          </p:spPr>
        </p:sp>
      </p:grpSp>
      <p:grpSp>
        <p:nvGrpSpPr>
          <p:cNvPr id="30" name="Group 30"/>
          <p:cNvGrpSpPr/>
          <p:nvPr/>
        </p:nvGrpSpPr>
        <p:grpSpPr>
          <a:xfrm rot="5400000">
            <a:off x="15666265" y="5631336"/>
            <a:ext cx="1434325" cy="460010"/>
            <a:chOff x="0" y="0"/>
            <a:chExt cx="1583959" cy="508000"/>
          </a:xfrm>
        </p:grpSpPr>
        <p:sp>
          <p:nvSpPr>
            <p:cNvPr id="31" name="Freeform 31"/>
            <p:cNvSpPr/>
            <p:nvPr/>
          </p:nvSpPr>
          <p:spPr>
            <a:xfrm>
              <a:off x="1136562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7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7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7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32" name="Freeform 32"/>
            <p:cNvSpPr/>
            <p:nvPr/>
          </p:nvSpPr>
          <p:spPr>
            <a:xfrm>
              <a:off x="0" y="11430"/>
              <a:ext cx="1583960" cy="485140"/>
            </a:xfrm>
            <a:custGeom>
              <a:avLst/>
              <a:gdLst/>
              <a:ahLst/>
              <a:cxnLst/>
              <a:rect l="l" t="t" r="r" b="b"/>
              <a:pathLst>
                <a:path w="1583960" h="485140">
                  <a:moveTo>
                    <a:pt x="1340119" y="0"/>
                  </a:moveTo>
                  <a:cubicBezTo>
                    <a:pt x="1219469" y="0"/>
                    <a:pt x="1119139" y="88900"/>
                    <a:pt x="1100089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101359" y="280670"/>
                  </a:lnTo>
                  <a:cubicBezTo>
                    <a:pt x="1119139" y="396240"/>
                    <a:pt x="1220739" y="485140"/>
                    <a:pt x="1341389" y="485140"/>
                  </a:cubicBezTo>
                  <a:cubicBezTo>
                    <a:pt x="1476009" y="485140"/>
                    <a:pt x="1583959" y="375920"/>
                    <a:pt x="1583959" y="242570"/>
                  </a:cubicBezTo>
                  <a:cubicBezTo>
                    <a:pt x="1583960" y="107950"/>
                    <a:pt x="1474739" y="0"/>
                    <a:pt x="1340119" y="0"/>
                  </a:cubicBezTo>
                  <a:close/>
                  <a:moveTo>
                    <a:pt x="1340119" y="408940"/>
                  </a:moveTo>
                  <a:cubicBezTo>
                    <a:pt x="1248679" y="408940"/>
                    <a:pt x="1173749" y="334010"/>
                    <a:pt x="1173749" y="242570"/>
                  </a:cubicBezTo>
                  <a:cubicBezTo>
                    <a:pt x="1173749" y="151130"/>
                    <a:pt x="1248679" y="76200"/>
                    <a:pt x="1340119" y="76200"/>
                  </a:cubicBezTo>
                  <a:cubicBezTo>
                    <a:pt x="1431559" y="76200"/>
                    <a:pt x="1506489" y="151130"/>
                    <a:pt x="1506489" y="242570"/>
                  </a:cubicBezTo>
                  <a:cubicBezTo>
                    <a:pt x="1507759" y="334010"/>
                    <a:pt x="1432829" y="408940"/>
                    <a:pt x="1340119" y="408940"/>
                  </a:cubicBezTo>
                  <a:close/>
                </a:path>
              </a:pathLst>
            </a:custGeom>
            <a:solidFill>
              <a:srgbClr val="1867BE"/>
            </a:solidFill>
          </p:spPr>
        </p: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2"/>
          <a:srcRect l="14765" t="11127" r="19900" b="10271"/>
          <a:stretch>
            <a:fillRect/>
          </a:stretch>
        </p:blipFill>
        <p:spPr>
          <a:xfrm>
            <a:off x="1151237" y="7987138"/>
            <a:ext cx="2019529" cy="1822219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24369" y="7987138"/>
            <a:ext cx="2429626" cy="1822219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4"/>
          <a:srcRect r="895"/>
          <a:stretch>
            <a:fillRect/>
          </a:stretch>
        </p:blipFill>
        <p:spPr>
          <a:xfrm>
            <a:off x="6287780" y="5211776"/>
            <a:ext cx="1560696" cy="1529894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5"/>
          <a:srcRect r="15663"/>
          <a:stretch>
            <a:fillRect/>
          </a:stretch>
        </p:blipFill>
        <p:spPr>
          <a:xfrm>
            <a:off x="12331127" y="7987138"/>
            <a:ext cx="2500088" cy="1822219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6"/>
          <a:srcRect r="2545" b="24533"/>
          <a:stretch>
            <a:fillRect/>
          </a:stretch>
        </p:blipFill>
        <p:spPr>
          <a:xfrm rot="-5400000">
            <a:off x="16703479" y="2038088"/>
            <a:ext cx="1286558" cy="802629"/>
          </a:xfrm>
          <a:prstGeom prst="rect">
            <a:avLst/>
          </a:prstGeom>
        </p:spPr>
      </p:pic>
      <p:sp>
        <p:nvSpPr>
          <p:cNvPr id="38" name="TextBox 38"/>
          <p:cNvSpPr txBox="1"/>
          <p:nvPr/>
        </p:nvSpPr>
        <p:spPr>
          <a:xfrm>
            <a:off x="503756" y="378582"/>
            <a:ext cx="15576307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spc="179">
                <a:solidFill>
                  <a:srgbClr val="1867BE"/>
                </a:solidFill>
                <a:latin typeface="Glacial Indifference Bold"/>
              </a:rPr>
              <a:t>Nuestro recorrido en impresión funcional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281900" y="1796123"/>
            <a:ext cx="2802256" cy="1673908"/>
            <a:chOff x="0" y="0"/>
            <a:chExt cx="3736341" cy="2231877"/>
          </a:xfrm>
        </p:grpSpPr>
        <p:sp>
          <p:nvSpPr>
            <p:cNvPr id="40" name="TextBox 40"/>
            <p:cNvSpPr txBox="1"/>
            <p:nvPr/>
          </p:nvSpPr>
          <p:spPr>
            <a:xfrm>
              <a:off x="10297" y="-57150"/>
              <a:ext cx="3715748" cy="1399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spc="260">
                  <a:solidFill>
                    <a:srgbClr val="1867BE"/>
                  </a:solidFill>
                  <a:latin typeface="Glacial Indifference"/>
                </a:rPr>
                <a:t>PROYECTO</a:t>
              </a:r>
            </a:p>
            <a:p>
              <a:pPr algn="ctr">
                <a:lnSpc>
                  <a:spcPts val="2800"/>
                </a:lnSpc>
              </a:pPr>
              <a:r>
                <a:rPr lang="en-US" sz="2000" spc="260">
                  <a:solidFill>
                    <a:srgbClr val="1867BE"/>
                  </a:solidFill>
                  <a:latin typeface="Glacial Indifference"/>
                </a:rPr>
                <a:t>CIEN - CDTI</a:t>
              </a:r>
            </a:p>
            <a:p>
              <a:pPr algn="ctr">
                <a:lnSpc>
                  <a:spcPts val="2800"/>
                </a:lnSpc>
              </a:pPr>
              <a:r>
                <a:rPr lang="en-US" sz="2000" spc="260">
                  <a:solidFill>
                    <a:srgbClr val="1867BE"/>
                  </a:solidFill>
                  <a:latin typeface="Glacial Indifference"/>
                </a:rPr>
                <a:t>HYPRINT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1660377"/>
              <a:ext cx="3736341" cy="571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0"/>
                </a:lnSpc>
              </a:pPr>
              <a:r>
                <a:rPr lang="en-US" sz="2500" spc="25">
                  <a:solidFill>
                    <a:srgbClr val="1867BE"/>
                  </a:solidFill>
                  <a:latin typeface="Glacial Indifference"/>
                </a:rPr>
                <a:t>2015</a:t>
              </a:r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3369511" y="4498053"/>
            <a:ext cx="2802256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spc="25">
                <a:solidFill>
                  <a:srgbClr val="1867BE"/>
                </a:solidFill>
                <a:latin typeface="Glacial Indifference"/>
              </a:rPr>
              <a:t>2016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115310" y="6603155"/>
            <a:ext cx="2055456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2200" spc="21">
                <a:solidFill>
                  <a:srgbClr val="1867BE"/>
                </a:solidFill>
                <a:latin typeface="Glacial Indifference"/>
              </a:rPr>
              <a:t>Dispositivos</a:t>
            </a:r>
          </a:p>
          <a:p>
            <a:pPr algn="ctr">
              <a:lnSpc>
                <a:spcPts val="3300"/>
              </a:lnSpc>
            </a:pPr>
            <a:r>
              <a:rPr lang="en-US" sz="2200" spc="21">
                <a:solidFill>
                  <a:srgbClr val="1867BE"/>
                </a:solidFill>
                <a:latin typeface="Glacial Indifference"/>
              </a:rPr>
              <a:t>LED-OLED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14608899" y="1906509"/>
            <a:ext cx="2802256" cy="1673908"/>
            <a:chOff x="0" y="0"/>
            <a:chExt cx="3736341" cy="2231877"/>
          </a:xfrm>
        </p:grpSpPr>
        <p:sp>
          <p:nvSpPr>
            <p:cNvPr id="45" name="TextBox 45"/>
            <p:cNvSpPr txBox="1"/>
            <p:nvPr/>
          </p:nvSpPr>
          <p:spPr>
            <a:xfrm>
              <a:off x="10297" y="-57150"/>
              <a:ext cx="3715748" cy="1399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spc="260">
                  <a:solidFill>
                    <a:srgbClr val="1867BE"/>
                  </a:solidFill>
                  <a:latin typeface="Glacial Indifference"/>
                </a:rPr>
                <a:t>PROYECTO</a:t>
              </a:r>
            </a:p>
            <a:p>
              <a:pPr algn="ctr">
                <a:lnSpc>
                  <a:spcPts val="2800"/>
                </a:lnSpc>
              </a:pPr>
              <a:r>
                <a:rPr lang="en-US" sz="2000" spc="260">
                  <a:solidFill>
                    <a:srgbClr val="1867BE"/>
                  </a:solidFill>
                  <a:latin typeface="Glacial Indifference"/>
                </a:rPr>
                <a:t>AEI </a:t>
              </a:r>
            </a:p>
            <a:p>
              <a:pPr algn="ctr">
                <a:lnSpc>
                  <a:spcPts val="2800"/>
                </a:lnSpc>
              </a:pPr>
              <a:r>
                <a:rPr lang="en-US" sz="2000" spc="260">
                  <a:solidFill>
                    <a:srgbClr val="1867BE"/>
                  </a:solidFill>
                  <a:latin typeface="Glacial Indifference"/>
                </a:rPr>
                <a:t>SENSOPIÉ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1660377"/>
              <a:ext cx="3736341" cy="571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0"/>
                </a:lnSpc>
              </a:pPr>
              <a:r>
                <a:rPr lang="en-US" sz="2500" spc="25">
                  <a:solidFill>
                    <a:srgbClr val="1867BE"/>
                  </a:solidFill>
                  <a:latin typeface="Glacial Indifference"/>
                </a:rPr>
                <a:t>2020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8844570" y="2263889"/>
            <a:ext cx="2644140" cy="1321483"/>
            <a:chOff x="0" y="0"/>
            <a:chExt cx="3525519" cy="1761977"/>
          </a:xfrm>
        </p:grpSpPr>
        <p:sp>
          <p:nvSpPr>
            <p:cNvPr id="48" name="TextBox 48"/>
            <p:cNvSpPr txBox="1"/>
            <p:nvPr/>
          </p:nvSpPr>
          <p:spPr>
            <a:xfrm>
              <a:off x="9716" y="-57150"/>
              <a:ext cx="3506088" cy="929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spc="260">
                  <a:solidFill>
                    <a:srgbClr val="1867BE"/>
                  </a:solidFill>
                  <a:latin typeface="Glacial Indifference"/>
                </a:rPr>
                <a:t>PROYECTO</a:t>
              </a:r>
            </a:p>
            <a:p>
              <a:pPr algn="ctr">
                <a:lnSpc>
                  <a:spcPts val="2800"/>
                </a:lnSpc>
              </a:pPr>
              <a:r>
                <a:rPr lang="en-US" sz="2000" spc="260">
                  <a:solidFill>
                    <a:srgbClr val="1867BE"/>
                  </a:solidFill>
                  <a:latin typeface="Glacial Indifference"/>
                </a:rPr>
                <a:t>AEI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1190477"/>
              <a:ext cx="3525519" cy="571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0"/>
                </a:lnSpc>
              </a:pPr>
              <a:r>
                <a:rPr lang="en-US" sz="2500" spc="25">
                  <a:solidFill>
                    <a:srgbClr val="1867BE"/>
                  </a:solidFill>
                  <a:latin typeface="Glacial Indifference"/>
                </a:rPr>
                <a:t>2019</a:t>
              </a:r>
            </a:p>
          </p:txBody>
        </p:sp>
      </p:grpSp>
      <p:sp>
        <p:nvSpPr>
          <p:cNvPr id="50" name="TextBox 50"/>
          <p:cNvSpPr txBox="1"/>
          <p:nvPr/>
        </p:nvSpPr>
        <p:spPr>
          <a:xfrm>
            <a:off x="9485882" y="6665469"/>
            <a:ext cx="2055456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2200" spc="21">
                <a:solidFill>
                  <a:srgbClr val="1867BE"/>
                </a:solidFill>
                <a:latin typeface="Glacial Indifference"/>
              </a:rPr>
              <a:t>Dispositivos</a:t>
            </a:r>
          </a:p>
          <a:p>
            <a:pPr algn="ctr">
              <a:lnSpc>
                <a:spcPts val="3300"/>
              </a:lnSpc>
            </a:pPr>
            <a:r>
              <a:rPr lang="en-US" sz="2200" spc="21">
                <a:solidFill>
                  <a:srgbClr val="1867BE"/>
                </a:solidFill>
                <a:latin typeface="Glacial Indifference"/>
              </a:rPr>
              <a:t>Calefactables</a:t>
            </a:r>
          </a:p>
        </p:txBody>
      </p:sp>
      <p:grpSp>
        <p:nvGrpSpPr>
          <p:cNvPr id="51" name="Group 51"/>
          <p:cNvGrpSpPr/>
          <p:nvPr/>
        </p:nvGrpSpPr>
        <p:grpSpPr>
          <a:xfrm>
            <a:off x="5667000" y="2297862"/>
            <a:ext cx="2802256" cy="1321483"/>
            <a:chOff x="0" y="0"/>
            <a:chExt cx="3736341" cy="1761977"/>
          </a:xfrm>
        </p:grpSpPr>
        <p:sp>
          <p:nvSpPr>
            <p:cNvPr id="52" name="TextBox 52"/>
            <p:cNvSpPr txBox="1"/>
            <p:nvPr/>
          </p:nvSpPr>
          <p:spPr>
            <a:xfrm>
              <a:off x="10297" y="-57150"/>
              <a:ext cx="3715748" cy="929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spc="260">
                  <a:solidFill>
                    <a:srgbClr val="1867BE"/>
                  </a:solidFill>
                  <a:latin typeface="Glacial Indifference"/>
                </a:rPr>
                <a:t>CLÚSTER </a:t>
              </a:r>
            </a:p>
            <a:p>
              <a:pPr algn="ctr">
                <a:lnSpc>
                  <a:spcPts val="2800"/>
                </a:lnSpc>
              </a:pPr>
              <a:r>
                <a:rPr lang="en-US" sz="2000" spc="260">
                  <a:solidFill>
                    <a:srgbClr val="1867BE"/>
                  </a:solidFill>
                  <a:latin typeface="Glacial Indifference"/>
                </a:rPr>
                <a:t>FUNCTIONAL PRINT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1190477"/>
              <a:ext cx="3736341" cy="571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0"/>
                </a:lnSpc>
              </a:pPr>
              <a:r>
                <a:rPr lang="en-US" sz="2500" spc="25">
                  <a:solidFill>
                    <a:srgbClr val="1867BE"/>
                  </a:solidFill>
                  <a:latin typeface="Glacial Indifference"/>
                </a:rPr>
                <a:t>2018</a:t>
              </a:r>
            </a:p>
          </p:txBody>
        </p:sp>
      </p:grpSp>
      <p:sp>
        <p:nvSpPr>
          <p:cNvPr id="54" name="TextBox 54"/>
          <p:cNvSpPr txBox="1"/>
          <p:nvPr/>
        </p:nvSpPr>
        <p:spPr>
          <a:xfrm>
            <a:off x="3487284" y="6603155"/>
            <a:ext cx="2566711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2200" spc="21">
                <a:solidFill>
                  <a:srgbClr val="1867BE"/>
                </a:solidFill>
                <a:latin typeface="Glacial Indifference"/>
              </a:rPr>
              <a:t>Dispositivos</a:t>
            </a:r>
          </a:p>
          <a:p>
            <a:pPr algn="ctr">
              <a:lnSpc>
                <a:spcPts val="3300"/>
              </a:lnSpc>
            </a:pPr>
            <a:r>
              <a:rPr lang="en-US" sz="2200" spc="21">
                <a:solidFill>
                  <a:srgbClr val="1867BE"/>
                </a:solidFill>
                <a:latin typeface="Glacial Indifference"/>
              </a:rPr>
              <a:t>Electroluminiscentes</a:t>
            </a:r>
          </a:p>
        </p:txBody>
      </p:sp>
      <p:grpSp>
        <p:nvGrpSpPr>
          <p:cNvPr id="55" name="Group 55"/>
          <p:cNvGrpSpPr/>
          <p:nvPr/>
        </p:nvGrpSpPr>
        <p:grpSpPr>
          <a:xfrm>
            <a:off x="11806643" y="1945437"/>
            <a:ext cx="2802256" cy="1673908"/>
            <a:chOff x="0" y="0"/>
            <a:chExt cx="3736341" cy="2231877"/>
          </a:xfrm>
        </p:grpSpPr>
        <p:sp>
          <p:nvSpPr>
            <p:cNvPr id="56" name="TextBox 56"/>
            <p:cNvSpPr txBox="1"/>
            <p:nvPr/>
          </p:nvSpPr>
          <p:spPr>
            <a:xfrm>
              <a:off x="10297" y="-57150"/>
              <a:ext cx="3715748" cy="1399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spc="260">
                  <a:solidFill>
                    <a:srgbClr val="1867BE"/>
                  </a:solidFill>
                  <a:latin typeface="Glacial Indifference"/>
                </a:rPr>
                <a:t>PROYECTO</a:t>
              </a:r>
            </a:p>
            <a:p>
              <a:pPr algn="ctr">
                <a:lnSpc>
                  <a:spcPts val="2800"/>
                </a:lnSpc>
              </a:pPr>
              <a:r>
                <a:rPr lang="en-US" sz="2000" spc="260">
                  <a:solidFill>
                    <a:srgbClr val="1867BE"/>
                  </a:solidFill>
                  <a:latin typeface="Glacial Indifference"/>
                </a:rPr>
                <a:t>AEI</a:t>
              </a:r>
            </a:p>
            <a:p>
              <a:pPr algn="ctr">
                <a:lnSpc>
                  <a:spcPts val="2800"/>
                </a:lnSpc>
              </a:pPr>
              <a:r>
                <a:rPr lang="en-US" sz="2000" spc="260">
                  <a:solidFill>
                    <a:srgbClr val="1867BE"/>
                  </a:solidFill>
                  <a:latin typeface="Glacial Indifference"/>
                </a:rPr>
                <a:t>SMARTFURNITURE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0" y="1660377"/>
              <a:ext cx="3736341" cy="571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0"/>
                </a:lnSpc>
              </a:pPr>
              <a:r>
                <a:rPr lang="en-US" sz="2500" spc="25">
                  <a:solidFill>
                    <a:srgbClr val="1867BE"/>
                  </a:solidFill>
                  <a:latin typeface="Glacial Indifference"/>
                </a:rPr>
                <a:t>2020</a:t>
              </a:r>
            </a:p>
          </p:txBody>
        </p:sp>
      </p:grpSp>
      <p:sp>
        <p:nvSpPr>
          <p:cNvPr id="58" name="TextBox 58"/>
          <p:cNvSpPr txBox="1"/>
          <p:nvPr/>
        </p:nvSpPr>
        <p:spPr>
          <a:xfrm>
            <a:off x="12553443" y="6812513"/>
            <a:ext cx="2055456" cy="802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200" spc="21">
                <a:solidFill>
                  <a:srgbClr val="1867BE"/>
                </a:solidFill>
                <a:latin typeface="Glacial Indifference"/>
              </a:rPr>
              <a:t>Sensores:</a:t>
            </a:r>
          </a:p>
          <a:p>
            <a:pPr algn="ctr">
              <a:lnSpc>
                <a:spcPts val="3300"/>
              </a:lnSpc>
            </a:pPr>
            <a:r>
              <a:rPr lang="en-US" sz="2199" spc="21">
                <a:solidFill>
                  <a:srgbClr val="1867BE"/>
                </a:solidFill>
                <a:latin typeface="Glacial Indifference"/>
              </a:rPr>
              <a:t>- proximidad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5355699" y="6770603"/>
            <a:ext cx="2055456" cy="1621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en-US" sz="2200" spc="21">
                <a:solidFill>
                  <a:srgbClr val="1867BE"/>
                </a:solidFill>
                <a:latin typeface="Glacial Indifference"/>
              </a:rPr>
              <a:t>Sensores:</a:t>
            </a:r>
          </a:p>
          <a:p>
            <a:pPr>
              <a:lnSpc>
                <a:spcPts val="3299"/>
              </a:lnSpc>
            </a:pPr>
            <a:r>
              <a:rPr lang="en-US" sz="2199" spc="21">
                <a:solidFill>
                  <a:srgbClr val="1867BE"/>
                </a:solidFill>
                <a:latin typeface="Glacial Indifference"/>
              </a:rPr>
              <a:t>   - temperatura</a:t>
            </a:r>
          </a:p>
          <a:p>
            <a:pPr>
              <a:lnSpc>
                <a:spcPts val="3299"/>
              </a:lnSpc>
            </a:pPr>
            <a:r>
              <a:rPr lang="en-US" sz="2199" spc="21">
                <a:solidFill>
                  <a:srgbClr val="1867BE"/>
                </a:solidFill>
                <a:latin typeface="Glacial Indifference"/>
              </a:rPr>
              <a:t>   - humedad</a:t>
            </a:r>
          </a:p>
          <a:p>
            <a:pPr>
              <a:lnSpc>
                <a:spcPts val="3300"/>
              </a:lnSpc>
            </a:pPr>
            <a:r>
              <a:rPr lang="en-US" sz="2199" spc="21">
                <a:solidFill>
                  <a:srgbClr val="1867BE"/>
                </a:solidFill>
                <a:latin typeface="Glacial Indifference"/>
              </a:rPr>
              <a:t>   - presión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427835" y="343470"/>
            <a:ext cx="9296242" cy="184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00"/>
              </a:lnSpc>
            </a:pPr>
            <a:r>
              <a:rPr lang="en-US" sz="6000" spc="179">
                <a:solidFill>
                  <a:srgbClr val="1867BE"/>
                </a:solidFill>
                <a:latin typeface="Glacial Indifference"/>
              </a:rPr>
              <a:t>Proyecto</a:t>
            </a:r>
          </a:p>
          <a:p>
            <a:pPr algn="r">
              <a:lnSpc>
                <a:spcPts val="7200"/>
              </a:lnSpc>
            </a:pPr>
            <a:r>
              <a:rPr lang="en-US" sz="6000" spc="179">
                <a:solidFill>
                  <a:srgbClr val="1867BE"/>
                </a:solidFill>
                <a:latin typeface="Glacial Indifference"/>
              </a:rPr>
              <a:t>SmartFurniture</a:t>
            </a:r>
          </a:p>
        </p:txBody>
      </p:sp>
      <p:sp>
        <p:nvSpPr>
          <p:cNvPr id="3" name="AutoShape 3"/>
          <p:cNvSpPr/>
          <p:nvPr/>
        </p:nvSpPr>
        <p:spPr>
          <a:xfrm>
            <a:off x="1028700" y="1028700"/>
            <a:ext cx="6737011" cy="4687216"/>
          </a:xfrm>
          <a:prstGeom prst="rect">
            <a:avLst/>
          </a:prstGeom>
          <a:solidFill>
            <a:srgbClr val="F9FFFF"/>
          </a:solidFill>
        </p:spPr>
      </p:sp>
      <p:grpSp>
        <p:nvGrpSpPr>
          <p:cNvPr id="4" name="Group 4"/>
          <p:cNvGrpSpPr/>
          <p:nvPr/>
        </p:nvGrpSpPr>
        <p:grpSpPr>
          <a:xfrm rot="5400000">
            <a:off x="-5471" y="5471"/>
            <a:ext cx="6839052" cy="6828110"/>
            <a:chOff x="0" y="0"/>
            <a:chExt cx="6350000" cy="6339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67BE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7313902" y="2865013"/>
            <a:ext cx="10410174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500"/>
              </a:lnSpc>
            </a:pPr>
            <a:r>
              <a:rPr lang="en-US" sz="3000" spc="30">
                <a:solidFill>
                  <a:srgbClr val="1867BE"/>
                </a:solidFill>
                <a:latin typeface="Glacial Indifference"/>
              </a:rPr>
              <a:t>Desarrollo de mobiliario comercial inteligente basado en un sistema combinado de sensorización e iluminación mediante electrónica flexible impresa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9394553"/>
            <a:ext cx="7019505" cy="59665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923669" y="6229452"/>
            <a:ext cx="6800408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500"/>
              </a:lnSpc>
            </a:pPr>
            <a:r>
              <a:rPr lang="en-US" sz="3000" spc="30">
                <a:solidFill>
                  <a:srgbClr val="666766"/>
                </a:solidFill>
                <a:latin typeface="Glacial Indifference Italics"/>
              </a:rPr>
              <a:t>Sensores de proximidad de capa fina</a:t>
            </a:r>
          </a:p>
          <a:p>
            <a:pPr algn="r">
              <a:lnSpc>
                <a:spcPts val="4500"/>
              </a:lnSpc>
            </a:pPr>
            <a:r>
              <a:rPr lang="en-US" sz="3000" spc="30">
                <a:solidFill>
                  <a:srgbClr val="666766"/>
                </a:solidFill>
                <a:latin typeface="Glacial Indifference Italics"/>
              </a:rPr>
              <a:t>Lámparas electroluminiscentes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90964" y="9143259"/>
            <a:ext cx="2963573" cy="9681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811796" y="3415282"/>
            <a:ext cx="8145435" cy="1728218"/>
            <a:chOff x="0" y="0"/>
            <a:chExt cx="10860581" cy="2304291"/>
          </a:xfrm>
        </p:grpSpPr>
        <p:sp>
          <p:nvSpPr>
            <p:cNvPr id="4" name="TextBox 4"/>
            <p:cNvSpPr txBox="1"/>
            <p:nvPr/>
          </p:nvSpPr>
          <p:spPr>
            <a:xfrm>
              <a:off x="0" y="-9525"/>
              <a:ext cx="10860581" cy="785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640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317501"/>
              <a:ext cx="10860581" cy="9867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en-US" sz="4200" spc="42">
                  <a:solidFill>
                    <a:srgbClr val="666766"/>
                  </a:solidFill>
                  <a:latin typeface="Glacial Indifference"/>
                </a:rPr>
                <a:t>Gracias por su atención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8676B6FD1B3EF4B908B9A9A3DDAD07F" ma:contentTypeVersion="10" ma:contentTypeDescription="Crear nuevo documento." ma:contentTypeScope="" ma:versionID="da14572823e3d1411ca92449e4edb4c2">
  <xsd:schema xmlns:xsd="http://www.w3.org/2001/XMLSchema" xmlns:xs="http://www.w3.org/2001/XMLSchema" xmlns:p="http://schemas.microsoft.com/office/2006/metadata/properties" xmlns:ns2="3f21de5c-881c-4d17-a94a-f34d367931f8" targetNamespace="http://schemas.microsoft.com/office/2006/metadata/properties" ma:root="true" ma:fieldsID="7b91497310dd52c3ec13312c865cc521" ns2:_="">
    <xsd:import namespace="3f21de5c-881c-4d17-a94a-f34d36793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21de5c-881c-4d17-a94a-f34d367931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DC5466D-7A45-4441-801D-94DE5C352EAD}"/>
</file>

<file path=customXml/itemProps2.xml><?xml version="1.0" encoding="utf-8"?>
<ds:datastoreItem xmlns:ds="http://schemas.openxmlformats.org/officeDocument/2006/customXml" ds:itemID="{412C78C4-699E-4929-B342-665E70EC142D}"/>
</file>

<file path=customXml/itemProps3.xml><?xml version="1.0" encoding="utf-8"?>
<ds:datastoreItem xmlns:ds="http://schemas.openxmlformats.org/officeDocument/2006/customXml" ds:itemID="{356775AB-D97D-4B73-AB4D-8C05619D7CE7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157</Words>
  <Application>Microsoft Office PowerPoint</Application>
  <PresentationFormat>Personalizado</PresentationFormat>
  <Paragraphs>49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Glacial Indifference Italics</vt:lpstr>
      <vt:lpstr>Glacial Indifference</vt:lpstr>
      <vt:lpstr>Glacial Indifference Bold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Verde Blanco Foto Tendencia Conferencia de Diseño Eventos e Interés Especial Presentación</dc:title>
  <cp:lastModifiedBy>Marta Begueria</cp:lastModifiedBy>
  <cp:revision>3</cp:revision>
  <dcterms:created xsi:type="dcterms:W3CDTF">2006-08-16T00:00:00Z</dcterms:created>
  <dcterms:modified xsi:type="dcterms:W3CDTF">2021-02-25T15:40:16Z</dcterms:modified>
  <dc:identifier>DAEXJEN9bXs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0x01010008676B6FD1B3EF4B908B9A9A3DDAD07F</vt:lpwstr>
  </property>
  <property fmtid="{D5CDD505-2E9C-101B-9397-08002B2CF9AE}" pid="3" name="Order">
    <vt:r8>1897400</vt:r8>
  </property>
</Properties>
</file>